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175"/>
  </p:notesMasterIdLst>
  <p:sldIdLst>
    <p:sldId id="256" r:id="rId2"/>
    <p:sldId id="267" r:id="rId3"/>
    <p:sldId id="268" r:id="rId4"/>
    <p:sldId id="475" r:id="rId5"/>
    <p:sldId id="269" r:id="rId6"/>
    <p:sldId id="476" r:id="rId7"/>
    <p:sldId id="270" r:id="rId8"/>
    <p:sldId id="477" r:id="rId9"/>
    <p:sldId id="448" r:id="rId10"/>
    <p:sldId id="449" r:id="rId11"/>
    <p:sldId id="478" r:id="rId12"/>
    <p:sldId id="271" r:id="rId13"/>
    <p:sldId id="276" r:id="rId14"/>
    <p:sldId id="479" r:id="rId15"/>
    <p:sldId id="450" r:id="rId16"/>
    <p:sldId id="480" r:id="rId17"/>
    <p:sldId id="451" r:id="rId18"/>
    <p:sldId id="481" r:id="rId19"/>
    <p:sldId id="274" r:id="rId20"/>
    <p:sldId id="277" r:id="rId21"/>
    <p:sldId id="272" r:id="rId22"/>
    <p:sldId id="452" r:id="rId23"/>
    <p:sldId id="278" r:id="rId24"/>
    <p:sldId id="482" r:id="rId25"/>
    <p:sldId id="487" r:id="rId26"/>
    <p:sldId id="488" r:id="rId27"/>
    <p:sldId id="489" r:id="rId28"/>
    <p:sldId id="490" r:id="rId29"/>
    <p:sldId id="491" r:id="rId30"/>
    <p:sldId id="492" r:id="rId31"/>
    <p:sldId id="494" r:id="rId32"/>
    <p:sldId id="282" r:id="rId33"/>
    <p:sldId id="493" r:id="rId34"/>
    <p:sldId id="495" r:id="rId35"/>
    <p:sldId id="496" r:id="rId36"/>
    <p:sldId id="498" r:id="rId37"/>
    <p:sldId id="431" r:id="rId38"/>
    <p:sldId id="499" r:id="rId39"/>
    <p:sldId id="500" r:id="rId40"/>
    <p:sldId id="432" r:id="rId41"/>
    <p:sldId id="502" r:id="rId42"/>
    <p:sldId id="284" r:id="rId43"/>
    <p:sldId id="454" r:id="rId44"/>
    <p:sldId id="453" r:id="rId45"/>
    <p:sldId id="285" r:id="rId46"/>
    <p:sldId id="503" r:id="rId47"/>
    <p:sldId id="504" r:id="rId48"/>
    <p:sldId id="280" r:id="rId49"/>
    <p:sldId id="505" r:id="rId50"/>
    <p:sldId id="287" r:id="rId51"/>
    <p:sldId id="506" r:id="rId52"/>
    <p:sldId id="540" r:id="rId53"/>
    <p:sldId id="539" r:id="rId54"/>
    <p:sldId id="538" r:id="rId55"/>
    <p:sldId id="537" r:id="rId56"/>
    <p:sldId id="536" r:id="rId57"/>
    <p:sldId id="534" r:id="rId58"/>
    <p:sldId id="535" r:id="rId59"/>
    <p:sldId id="288" r:id="rId60"/>
    <p:sldId id="507" r:id="rId61"/>
    <p:sldId id="542" r:id="rId62"/>
    <p:sldId id="544" r:id="rId63"/>
    <p:sldId id="545" r:id="rId64"/>
    <p:sldId id="543" r:id="rId65"/>
    <p:sldId id="289" r:id="rId66"/>
    <p:sldId id="290" r:id="rId67"/>
    <p:sldId id="508" r:id="rId68"/>
    <p:sldId id="291" r:id="rId69"/>
    <p:sldId id="509" r:id="rId70"/>
    <p:sldId id="437" r:id="rId71"/>
    <p:sldId id="511" r:id="rId72"/>
    <p:sldId id="513" r:id="rId73"/>
    <p:sldId id="514" r:id="rId74"/>
    <p:sldId id="510" r:id="rId75"/>
    <p:sldId id="466" r:id="rId76"/>
    <p:sldId id="292" r:id="rId77"/>
    <p:sldId id="299" r:id="rId78"/>
    <p:sldId id="515" r:id="rId79"/>
    <p:sldId id="517" r:id="rId80"/>
    <p:sldId id="516" r:id="rId81"/>
    <p:sldId id="518" r:id="rId82"/>
    <p:sldId id="520" r:id="rId83"/>
    <p:sldId id="519" r:id="rId84"/>
    <p:sldId id="467" r:id="rId85"/>
    <p:sldId id="293" r:id="rId86"/>
    <p:sldId id="295" r:id="rId87"/>
    <p:sldId id="296" r:id="rId88"/>
    <p:sldId id="521" r:id="rId89"/>
    <p:sldId id="294" r:id="rId90"/>
    <p:sldId id="298" r:id="rId91"/>
    <p:sldId id="438" r:id="rId92"/>
    <p:sldId id="546" r:id="rId93"/>
    <p:sldId id="439" r:id="rId94"/>
    <p:sldId id="440" r:id="rId95"/>
    <p:sldId id="441" r:id="rId96"/>
    <p:sldId id="442" r:id="rId97"/>
    <p:sldId id="522" r:id="rId98"/>
    <p:sldId id="468" r:id="rId99"/>
    <p:sldId id="304" r:id="rId100"/>
    <p:sldId id="523" r:id="rId101"/>
    <p:sldId id="524" r:id="rId102"/>
    <p:sldId id="429" r:id="rId103"/>
    <p:sldId id="430" r:id="rId104"/>
    <p:sldId id="443" r:id="rId105"/>
    <p:sldId id="433" r:id="rId106"/>
    <p:sldId id="469" r:id="rId107"/>
    <p:sldId id="297" r:id="rId108"/>
    <p:sldId id="445" r:id="rId109"/>
    <p:sldId id="435" r:id="rId110"/>
    <p:sldId id="436" r:id="rId111"/>
    <p:sldId id="444" r:id="rId112"/>
    <p:sldId id="525" r:id="rId113"/>
    <p:sldId id="434" r:id="rId114"/>
    <p:sldId id="300" r:id="rId115"/>
    <p:sldId id="303" r:id="rId116"/>
    <p:sldId id="302" r:id="rId117"/>
    <p:sldId id="526" r:id="rId118"/>
    <p:sldId id="527" r:id="rId119"/>
    <p:sldId id="470" r:id="rId120"/>
    <p:sldId id="309" r:id="rId121"/>
    <p:sldId id="528" r:id="rId122"/>
    <p:sldId id="322" r:id="rId123"/>
    <p:sldId id="326" r:id="rId124"/>
    <p:sldId id="408" r:id="rId125"/>
    <p:sldId id="328" r:id="rId126"/>
    <p:sldId id="409" r:id="rId127"/>
    <p:sldId id="330" r:id="rId128"/>
    <p:sldId id="331" r:id="rId129"/>
    <p:sldId id="335" r:id="rId130"/>
    <p:sldId id="336" r:id="rId131"/>
    <p:sldId id="337" r:id="rId132"/>
    <p:sldId id="338" r:id="rId133"/>
    <p:sldId id="339" r:id="rId134"/>
    <p:sldId id="340" r:id="rId135"/>
    <p:sldId id="341" r:id="rId136"/>
    <p:sldId id="342" r:id="rId137"/>
    <p:sldId id="343" r:id="rId138"/>
    <p:sldId id="344" r:id="rId139"/>
    <p:sldId id="347" r:id="rId140"/>
    <p:sldId id="348" r:id="rId141"/>
    <p:sldId id="410" r:id="rId142"/>
    <p:sldId id="412" r:id="rId143"/>
    <p:sldId id="356" r:id="rId144"/>
    <p:sldId id="383" r:id="rId145"/>
    <p:sldId id="384" r:id="rId146"/>
    <p:sldId id="385" r:id="rId147"/>
    <p:sldId id="386" r:id="rId148"/>
    <p:sldId id="388" r:id="rId149"/>
    <p:sldId id="389" r:id="rId150"/>
    <p:sldId id="391" r:id="rId151"/>
    <p:sldId id="471" r:id="rId152"/>
    <p:sldId id="413" r:id="rId153"/>
    <p:sldId id="414" r:id="rId154"/>
    <p:sldId id="415" r:id="rId155"/>
    <p:sldId id="416" r:id="rId156"/>
    <p:sldId id="417" r:id="rId157"/>
    <p:sldId id="418" r:id="rId158"/>
    <p:sldId id="419" r:id="rId159"/>
    <p:sldId id="420" r:id="rId160"/>
    <p:sldId id="472" r:id="rId161"/>
    <p:sldId id="463" r:id="rId162"/>
    <p:sldId id="464" r:id="rId163"/>
    <p:sldId id="465" r:id="rId164"/>
    <p:sldId id="473" r:id="rId165"/>
    <p:sldId id="456" r:id="rId166"/>
    <p:sldId id="529" r:id="rId167"/>
    <p:sldId id="530" r:id="rId168"/>
    <p:sldId id="531" r:id="rId169"/>
    <p:sldId id="460" r:id="rId170"/>
    <p:sldId id="461" r:id="rId171"/>
    <p:sldId id="462" r:id="rId172"/>
    <p:sldId id="474" r:id="rId173"/>
    <p:sldId id="447" r:id="rId174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  <a:srgbClr val="040002"/>
    <a:srgbClr val="FF99FF"/>
    <a:srgbClr val="660066"/>
    <a:srgbClr val="CC0066"/>
    <a:srgbClr val="FF66FF"/>
    <a:srgbClr val="660033"/>
    <a:srgbClr val="FFCC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1" autoAdjust="0"/>
    <p:restoredTop sz="94576" autoAdjust="0"/>
  </p:normalViewPr>
  <p:slideViewPr>
    <p:cSldViewPr snapToGrid="0">
      <p:cViewPr>
        <p:scale>
          <a:sx n="100" d="100"/>
          <a:sy n="100" d="100"/>
        </p:scale>
        <p:origin x="21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notesMaster" Target="notesMasters/notesMaster1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77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3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4.wmf"/></Relationships>
</file>

<file path=ppt/drawings/_rels/vmlDrawing35.v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image" Target="../media/image96.png"/></Relationships>
</file>

<file path=ppt/drawings/_rels/vmlDrawing3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image" Target="../media/image104.png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png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png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png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8.png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8.png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6.w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 smtClean="0"/>
            </a:lvl1pPr>
          </a:lstStyle>
          <a:p>
            <a:pPr>
              <a:defRPr/>
            </a:pPr>
            <a:fld id="{3296B15F-E69F-499E-8245-C57C3AC06305}" type="datetimeFigureOut">
              <a:rPr lang="en-US"/>
              <a:pPr>
                <a:defRPr/>
              </a:pPr>
              <a:t>9/29/2016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 smtClean="0"/>
            </a:lvl1pPr>
          </a:lstStyle>
          <a:p>
            <a:pPr>
              <a:defRPr/>
            </a:pPr>
            <a:fld id="{F30387C8-4A8A-4D92-A929-3CC9533DA9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1415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766AA43-34D8-4388-9760-436A83B5B751}" type="slidenum">
              <a:rPr lang="en-US"/>
              <a:pPr/>
              <a:t>103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0387C8-4A8A-4D92-A929-3CC9533DA9EE}" type="slidenum">
              <a:rPr lang="en-US" smtClean="0"/>
              <a:pPr>
                <a:defRPr/>
              </a:pPr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153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0" scaled="1"/>
        </a:gra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0" y="0"/>
            <a:ext cx="9144000" cy="6918325"/>
            <a:chOff x="0" y="0"/>
            <a:chExt cx="5760" cy="4358"/>
          </a:xfrm>
        </p:grpSpPr>
        <p:sp>
          <p:nvSpPr>
            <p:cNvPr id="5" name="Rectangle 1027"/>
            <p:cNvSpPr>
              <a:spLocks noChangeArrowheads="1"/>
            </p:cNvSpPr>
            <p:nvPr/>
          </p:nvSpPr>
          <p:spPr bwMode="invGray">
            <a:xfrm>
              <a:off x="5533" y="280"/>
              <a:ext cx="227" cy="198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hlink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1028"/>
            <p:cNvSpPr>
              <a:spLocks/>
            </p:cNvSpPr>
            <p:nvPr/>
          </p:nvSpPr>
          <p:spPr bwMode="invGray">
            <a:xfrm>
              <a:off x="0" y="0"/>
              <a:ext cx="5760" cy="13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720"/>
                </a:cxn>
                <a:cxn ang="0">
                  <a:pos x="3600" y="624"/>
                </a:cxn>
                <a:cxn ang="0">
                  <a:pos x="0" y="1000"/>
                </a:cxn>
                <a:cxn ang="0">
                  <a:pos x="0" y="0"/>
                </a:cxn>
              </a:cxnLst>
              <a:rect l="0" t="0" r="r" b="b"/>
              <a:pathLst>
                <a:path w="5760" h="1104">
                  <a:moveTo>
                    <a:pt x="0" y="0"/>
                  </a:moveTo>
                  <a:lnTo>
                    <a:pt x="5760" y="0"/>
                  </a:lnTo>
                  <a:lnTo>
                    <a:pt x="5760" y="720"/>
                  </a:lnTo>
                  <a:cubicBezTo>
                    <a:pt x="5400" y="824"/>
                    <a:pt x="4560" y="577"/>
                    <a:pt x="3600" y="624"/>
                  </a:cubicBezTo>
                  <a:cubicBezTo>
                    <a:pt x="2640" y="671"/>
                    <a:pt x="600" y="1104"/>
                    <a:pt x="0" y="100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1029"/>
            <p:cNvSpPr>
              <a:spLocks/>
            </p:cNvSpPr>
            <p:nvPr/>
          </p:nvSpPr>
          <p:spPr bwMode="invGray">
            <a:xfrm>
              <a:off x="0" y="733"/>
              <a:ext cx="5760" cy="3587"/>
            </a:xfrm>
            <a:custGeom>
              <a:avLst/>
              <a:gdLst/>
              <a:ahLst/>
              <a:cxnLst>
                <a:cxn ang="0">
                  <a:pos x="0" y="582"/>
                </a:cxn>
                <a:cxn ang="0">
                  <a:pos x="2640" y="267"/>
                </a:cxn>
                <a:cxn ang="0">
                  <a:pos x="3373" y="160"/>
                </a:cxn>
                <a:cxn ang="0">
                  <a:pos x="5760" y="358"/>
                </a:cxn>
                <a:cxn ang="0">
                  <a:pos x="5760" y="3587"/>
                </a:cxn>
                <a:cxn ang="0">
                  <a:pos x="0" y="3587"/>
                </a:cxn>
                <a:cxn ang="0">
                  <a:pos x="0" y="582"/>
                </a:cxn>
              </a:cxnLst>
              <a:rect l="0" t="0" r="r" b="b"/>
              <a:pathLst>
                <a:path w="5760" h="3587">
                  <a:moveTo>
                    <a:pt x="0" y="582"/>
                  </a:moveTo>
                  <a:cubicBezTo>
                    <a:pt x="1027" y="680"/>
                    <a:pt x="1960" y="387"/>
                    <a:pt x="2640" y="267"/>
                  </a:cubicBezTo>
                  <a:cubicBezTo>
                    <a:pt x="2640" y="267"/>
                    <a:pt x="3268" y="180"/>
                    <a:pt x="3373" y="160"/>
                  </a:cubicBezTo>
                  <a:cubicBezTo>
                    <a:pt x="4120" y="0"/>
                    <a:pt x="5280" y="358"/>
                    <a:pt x="5760" y="358"/>
                  </a:cubicBezTo>
                  <a:lnTo>
                    <a:pt x="5760" y="3587"/>
                  </a:lnTo>
                  <a:lnTo>
                    <a:pt x="0" y="3587"/>
                  </a:lnTo>
                  <a:cubicBezTo>
                    <a:pt x="0" y="3587"/>
                    <a:pt x="0" y="582"/>
                    <a:pt x="0" y="58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1030"/>
            <p:cNvSpPr>
              <a:spLocks/>
            </p:cNvSpPr>
            <p:nvPr/>
          </p:nvSpPr>
          <p:spPr bwMode="invGray">
            <a:xfrm>
              <a:off x="0" y="184"/>
              <a:ext cx="5760" cy="538"/>
            </a:xfrm>
            <a:custGeom>
              <a:avLst/>
              <a:gdLst/>
              <a:ahLst/>
              <a:cxnLst>
                <a:cxn ang="0">
                  <a:pos x="0" y="163"/>
                </a:cxn>
                <a:cxn ang="0">
                  <a:pos x="0" y="403"/>
                </a:cxn>
                <a:cxn ang="0">
                  <a:pos x="1773" y="443"/>
                </a:cxn>
                <a:cxn ang="0">
                  <a:pos x="4573" y="176"/>
                </a:cxn>
                <a:cxn ang="0">
                  <a:pos x="5760" y="536"/>
                </a:cxn>
                <a:cxn ang="0">
                  <a:pos x="5760" y="163"/>
                </a:cxn>
                <a:cxn ang="0">
                  <a:pos x="4560" y="29"/>
                </a:cxn>
                <a:cxn ang="0">
                  <a:pos x="1987" y="336"/>
                </a:cxn>
                <a:cxn ang="0">
                  <a:pos x="0" y="163"/>
                </a:cxn>
              </a:cxnLst>
              <a:rect l="0" t="0" r="r" b="b"/>
              <a:pathLst>
                <a:path w="5760" h="538">
                  <a:moveTo>
                    <a:pt x="0" y="163"/>
                  </a:moveTo>
                  <a:lnTo>
                    <a:pt x="0" y="403"/>
                  </a:lnTo>
                  <a:cubicBezTo>
                    <a:pt x="295" y="450"/>
                    <a:pt x="1011" y="481"/>
                    <a:pt x="1773" y="443"/>
                  </a:cubicBezTo>
                  <a:cubicBezTo>
                    <a:pt x="2535" y="405"/>
                    <a:pt x="3909" y="161"/>
                    <a:pt x="4573" y="176"/>
                  </a:cubicBezTo>
                  <a:cubicBezTo>
                    <a:pt x="5237" y="191"/>
                    <a:pt x="5562" y="538"/>
                    <a:pt x="5760" y="536"/>
                  </a:cubicBezTo>
                  <a:lnTo>
                    <a:pt x="5760" y="163"/>
                  </a:lnTo>
                  <a:cubicBezTo>
                    <a:pt x="5560" y="79"/>
                    <a:pt x="5189" y="0"/>
                    <a:pt x="4560" y="29"/>
                  </a:cubicBezTo>
                  <a:cubicBezTo>
                    <a:pt x="3931" y="58"/>
                    <a:pt x="2747" y="314"/>
                    <a:pt x="1987" y="336"/>
                  </a:cubicBezTo>
                  <a:cubicBezTo>
                    <a:pt x="1227" y="358"/>
                    <a:pt x="414" y="199"/>
                    <a:pt x="0" y="1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Freeform 1031"/>
            <p:cNvSpPr>
              <a:spLocks/>
            </p:cNvSpPr>
            <p:nvPr/>
          </p:nvSpPr>
          <p:spPr bwMode="hidden">
            <a:xfrm>
              <a:off x="0" y="1515"/>
              <a:ext cx="5760" cy="674"/>
            </a:xfrm>
            <a:custGeom>
              <a:avLst/>
              <a:gdLst/>
              <a:ahLst/>
              <a:cxnLst>
                <a:cxn ang="0">
                  <a:pos x="0" y="246"/>
                </a:cxn>
                <a:cxn ang="0">
                  <a:pos x="0" y="406"/>
                </a:cxn>
                <a:cxn ang="0">
                  <a:pos x="1280" y="645"/>
                </a:cxn>
                <a:cxn ang="0">
                  <a:pos x="1627" y="580"/>
                </a:cxn>
                <a:cxn ang="0">
                  <a:pos x="4493" y="113"/>
                </a:cxn>
                <a:cxn ang="0">
                  <a:pos x="5760" y="606"/>
                </a:cxn>
                <a:cxn ang="0">
                  <a:pos x="5760" y="233"/>
                </a:cxn>
                <a:cxn ang="0">
                  <a:pos x="4040" y="33"/>
                </a:cxn>
                <a:cxn ang="0">
                  <a:pos x="1093" y="433"/>
                </a:cxn>
                <a:cxn ang="0">
                  <a:pos x="0" y="246"/>
                </a:cxn>
              </a:cxnLst>
              <a:rect l="0" t="0" r="r" b="b"/>
              <a:pathLst>
                <a:path w="5760" h="674">
                  <a:moveTo>
                    <a:pt x="0" y="246"/>
                  </a:moveTo>
                  <a:lnTo>
                    <a:pt x="0" y="406"/>
                  </a:lnTo>
                  <a:cubicBezTo>
                    <a:pt x="213" y="463"/>
                    <a:pt x="1009" y="616"/>
                    <a:pt x="1280" y="645"/>
                  </a:cubicBezTo>
                  <a:cubicBezTo>
                    <a:pt x="1551" y="674"/>
                    <a:pt x="1092" y="669"/>
                    <a:pt x="1627" y="580"/>
                  </a:cubicBezTo>
                  <a:cubicBezTo>
                    <a:pt x="2162" y="491"/>
                    <a:pt x="3804" y="109"/>
                    <a:pt x="4493" y="113"/>
                  </a:cubicBezTo>
                  <a:cubicBezTo>
                    <a:pt x="5182" y="117"/>
                    <a:pt x="5549" y="586"/>
                    <a:pt x="5760" y="606"/>
                  </a:cubicBezTo>
                  <a:lnTo>
                    <a:pt x="5760" y="233"/>
                  </a:lnTo>
                  <a:cubicBezTo>
                    <a:pt x="5471" y="158"/>
                    <a:pt x="4818" y="0"/>
                    <a:pt x="4040" y="33"/>
                  </a:cubicBezTo>
                  <a:cubicBezTo>
                    <a:pt x="3262" y="66"/>
                    <a:pt x="1766" y="398"/>
                    <a:pt x="1093" y="433"/>
                  </a:cubicBezTo>
                  <a:cubicBezTo>
                    <a:pt x="420" y="468"/>
                    <a:pt x="228" y="285"/>
                    <a:pt x="0" y="24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1032"/>
            <p:cNvSpPr>
              <a:spLocks/>
            </p:cNvSpPr>
            <p:nvPr/>
          </p:nvSpPr>
          <p:spPr bwMode="white">
            <a:xfrm>
              <a:off x="1560" y="959"/>
              <a:ext cx="4200" cy="3361"/>
            </a:xfrm>
            <a:custGeom>
              <a:avLst/>
              <a:gdLst/>
              <a:ahLst/>
              <a:cxnLst>
                <a:cxn ang="0">
                  <a:pos x="0" y="3361"/>
                </a:cxn>
                <a:cxn ang="0">
                  <a:pos x="1054" y="295"/>
                </a:cxn>
                <a:cxn ang="0">
                  <a:pos x="4200" y="1588"/>
                </a:cxn>
                <a:cxn ang="0">
                  <a:pos x="4200" y="2028"/>
                </a:cxn>
                <a:cxn ang="0">
                  <a:pos x="1200" y="442"/>
                </a:cxn>
                <a:cxn ang="0">
                  <a:pos x="347" y="3361"/>
                </a:cxn>
                <a:cxn ang="0">
                  <a:pos x="0" y="3361"/>
                </a:cxn>
              </a:cxnLst>
              <a:rect l="0" t="0" r="r" b="b"/>
              <a:pathLst>
                <a:path w="4200" h="3361">
                  <a:moveTo>
                    <a:pt x="0" y="3361"/>
                  </a:moveTo>
                  <a:cubicBezTo>
                    <a:pt x="118" y="2850"/>
                    <a:pt x="354" y="590"/>
                    <a:pt x="1054" y="295"/>
                  </a:cubicBezTo>
                  <a:cubicBezTo>
                    <a:pt x="1754" y="0"/>
                    <a:pt x="3676" y="1299"/>
                    <a:pt x="4200" y="1588"/>
                  </a:cubicBezTo>
                  <a:lnTo>
                    <a:pt x="4200" y="2028"/>
                  </a:lnTo>
                  <a:cubicBezTo>
                    <a:pt x="3700" y="1837"/>
                    <a:pt x="1842" y="220"/>
                    <a:pt x="1200" y="442"/>
                  </a:cubicBezTo>
                  <a:cubicBezTo>
                    <a:pt x="558" y="664"/>
                    <a:pt x="547" y="2875"/>
                    <a:pt x="347" y="3361"/>
                  </a:cubicBezTo>
                  <a:lnTo>
                    <a:pt x="0" y="336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Freeform 1033"/>
            <p:cNvSpPr>
              <a:spLocks/>
            </p:cNvSpPr>
            <p:nvPr/>
          </p:nvSpPr>
          <p:spPr bwMode="invGray">
            <a:xfrm>
              <a:off x="0" y="2169"/>
              <a:ext cx="5760" cy="1925"/>
            </a:xfrm>
            <a:custGeom>
              <a:avLst/>
              <a:gdLst/>
              <a:ahLst/>
              <a:cxnLst>
                <a:cxn ang="0">
                  <a:pos x="0" y="804"/>
                </a:cxn>
                <a:cxn ang="0">
                  <a:pos x="0" y="991"/>
                </a:cxn>
                <a:cxn ang="0">
                  <a:pos x="1547" y="1818"/>
                </a:cxn>
                <a:cxn ang="0">
                  <a:pos x="3253" y="351"/>
                </a:cxn>
                <a:cxn ang="0">
                  <a:pos x="5760" y="1537"/>
                </a:cxn>
                <a:cxn ang="0">
                  <a:pos x="5760" y="1151"/>
                </a:cxn>
                <a:cxn ang="0">
                  <a:pos x="3240" y="84"/>
                </a:cxn>
                <a:cxn ang="0">
                  <a:pos x="1573" y="1671"/>
                </a:cxn>
                <a:cxn ang="0">
                  <a:pos x="0" y="804"/>
                </a:cxn>
              </a:cxnLst>
              <a:rect l="0" t="0" r="r" b="b"/>
              <a:pathLst>
                <a:path w="5760" h="1925">
                  <a:moveTo>
                    <a:pt x="0" y="804"/>
                  </a:moveTo>
                  <a:lnTo>
                    <a:pt x="0" y="991"/>
                  </a:lnTo>
                  <a:cubicBezTo>
                    <a:pt x="258" y="1160"/>
                    <a:pt x="1005" y="1925"/>
                    <a:pt x="1547" y="1818"/>
                  </a:cubicBezTo>
                  <a:cubicBezTo>
                    <a:pt x="2089" y="1711"/>
                    <a:pt x="2551" y="398"/>
                    <a:pt x="3253" y="351"/>
                  </a:cubicBezTo>
                  <a:cubicBezTo>
                    <a:pt x="3955" y="304"/>
                    <a:pt x="5342" y="1404"/>
                    <a:pt x="5760" y="1537"/>
                  </a:cubicBezTo>
                  <a:lnTo>
                    <a:pt x="5760" y="1151"/>
                  </a:lnTo>
                  <a:cubicBezTo>
                    <a:pt x="5405" y="1124"/>
                    <a:pt x="3982" y="0"/>
                    <a:pt x="3240" y="84"/>
                  </a:cubicBezTo>
                  <a:cubicBezTo>
                    <a:pt x="2542" y="171"/>
                    <a:pt x="2113" y="1551"/>
                    <a:pt x="1573" y="1671"/>
                  </a:cubicBezTo>
                  <a:cubicBezTo>
                    <a:pt x="1033" y="1791"/>
                    <a:pt x="262" y="826"/>
                    <a:pt x="0" y="8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Freeform 1034"/>
            <p:cNvSpPr>
              <a:spLocks/>
            </p:cNvSpPr>
            <p:nvPr/>
          </p:nvSpPr>
          <p:spPr bwMode="white">
            <a:xfrm>
              <a:off x="0" y="2238"/>
              <a:ext cx="3929" cy="2120"/>
            </a:xfrm>
            <a:custGeom>
              <a:avLst/>
              <a:gdLst/>
              <a:ahLst/>
              <a:cxnLst>
                <a:cxn ang="0">
                  <a:pos x="0" y="415"/>
                </a:cxn>
                <a:cxn ang="0">
                  <a:pos x="0" y="508"/>
                </a:cxn>
                <a:cxn ang="0">
                  <a:pos x="1933" y="229"/>
                </a:cxn>
                <a:cxn ang="0">
                  <a:pos x="3920" y="1055"/>
                </a:cxn>
                <a:cxn ang="0">
                  <a:pos x="3587" y="2082"/>
                </a:cxn>
                <a:cxn ang="0">
                  <a:pos x="3947" y="829"/>
                </a:cxn>
                <a:cxn ang="0">
                  <a:pos x="2253" y="69"/>
                </a:cxn>
                <a:cxn ang="0">
                  <a:pos x="0" y="415"/>
                </a:cxn>
              </a:cxnLst>
              <a:rect l="0" t="0" r="r" b="b"/>
              <a:pathLst>
                <a:path w="4196" h="2120">
                  <a:moveTo>
                    <a:pt x="0" y="415"/>
                  </a:moveTo>
                  <a:lnTo>
                    <a:pt x="0" y="508"/>
                  </a:lnTo>
                  <a:cubicBezTo>
                    <a:pt x="160" y="577"/>
                    <a:pt x="1280" y="138"/>
                    <a:pt x="1933" y="229"/>
                  </a:cubicBezTo>
                  <a:cubicBezTo>
                    <a:pt x="2586" y="320"/>
                    <a:pt x="3644" y="746"/>
                    <a:pt x="3920" y="1055"/>
                  </a:cubicBezTo>
                  <a:cubicBezTo>
                    <a:pt x="4196" y="1364"/>
                    <a:pt x="3583" y="2120"/>
                    <a:pt x="3587" y="2082"/>
                  </a:cubicBezTo>
                  <a:lnTo>
                    <a:pt x="3947" y="829"/>
                  </a:lnTo>
                  <a:cubicBezTo>
                    <a:pt x="3725" y="494"/>
                    <a:pt x="2911" y="138"/>
                    <a:pt x="2253" y="69"/>
                  </a:cubicBezTo>
                  <a:cubicBezTo>
                    <a:pt x="1595" y="0"/>
                    <a:pt x="469" y="343"/>
                    <a:pt x="0" y="4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3803" name="Rectangle 1035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804" name="Rectangle 103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03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spcBef>
                <a:spcPct val="0"/>
              </a:spcBef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0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0"/>
              </a:spcBef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03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 smtClean="0"/>
            </a:lvl1pPr>
          </a:lstStyle>
          <a:p>
            <a:pPr>
              <a:defRPr/>
            </a:pPr>
            <a:fld id="{AA43A1B1-E75D-4A4A-A592-2F1ACEF740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95F69-93D9-4CBC-AF86-76239BB03C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7E0B07-BC78-483D-9CBB-8E4664C194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803BD-DE6E-432F-A32B-80944FAFFD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4C889-5C5E-441F-AC51-EADADA2444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27309-8397-49D4-A8CB-A0DD4E4312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ECE14-3CA2-43CD-ACC9-A5EB8FD772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016B3-271A-4D03-AAB6-805CDADFC8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148B0-8AF1-4F50-A169-F681982296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A01DB-4C8A-443C-816F-660482D4EE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FAC09-3DB5-460E-8628-6A87BBD87A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26989-08B7-49DB-961F-62D2CFD4DC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C26DC-477D-4641-B47B-F35B0A6DFE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0" scaled="1"/>
        </a:gra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0" y="0"/>
            <a:ext cx="9144000" cy="6918325"/>
            <a:chOff x="0" y="0"/>
            <a:chExt cx="5760" cy="4358"/>
          </a:xfrm>
        </p:grpSpPr>
        <p:sp>
          <p:nvSpPr>
            <p:cNvPr id="32771" name="Rectangle 3"/>
            <p:cNvSpPr>
              <a:spLocks noChangeArrowheads="1"/>
            </p:cNvSpPr>
            <p:nvPr/>
          </p:nvSpPr>
          <p:spPr bwMode="invGray">
            <a:xfrm>
              <a:off x="5533" y="280"/>
              <a:ext cx="227" cy="198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hlink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772" name="Freeform 4"/>
            <p:cNvSpPr>
              <a:spLocks/>
            </p:cNvSpPr>
            <p:nvPr/>
          </p:nvSpPr>
          <p:spPr bwMode="invGray">
            <a:xfrm>
              <a:off x="0" y="0"/>
              <a:ext cx="5760" cy="13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720"/>
                </a:cxn>
                <a:cxn ang="0">
                  <a:pos x="3600" y="624"/>
                </a:cxn>
                <a:cxn ang="0">
                  <a:pos x="0" y="1000"/>
                </a:cxn>
                <a:cxn ang="0">
                  <a:pos x="0" y="0"/>
                </a:cxn>
              </a:cxnLst>
              <a:rect l="0" t="0" r="r" b="b"/>
              <a:pathLst>
                <a:path w="5760" h="1104">
                  <a:moveTo>
                    <a:pt x="0" y="0"/>
                  </a:moveTo>
                  <a:lnTo>
                    <a:pt x="5760" y="0"/>
                  </a:lnTo>
                  <a:lnTo>
                    <a:pt x="5760" y="720"/>
                  </a:lnTo>
                  <a:cubicBezTo>
                    <a:pt x="5400" y="824"/>
                    <a:pt x="4560" y="577"/>
                    <a:pt x="3600" y="624"/>
                  </a:cubicBezTo>
                  <a:cubicBezTo>
                    <a:pt x="2640" y="671"/>
                    <a:pt x="600" y="1104"/>
                    <a:pt x="0" y="100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773" name="Freeform 5"/>
            <p:cNvSpPr>
              <a:spLocks/>
            </p:cNvSpPr>
            <p:nvPr/>
          </p:nvSpPr>
          <p:spPr bwMode="invGray">
            <a:xfrm>
              <a:off x="0" y="733"/>
              <a:ext cx="5760" cy="3587"/>
            </a:xfrm>
            <a:custGeom>
              <a:avLst/>
              <a:gdLst/>
              <a:ahLst/>
              <a:cxnLst>
                <a:cxn ang="0">
                  <a:pos x="0" y="582"/>
                </a:cxn>
                <a:cxn ang="0">
                  <a:pos x="2640" y="267"/>
                </a:cxn>
                <a:cxn ang="0">
                  <a:pos x="3373" y="160"/>
                </a:cxn>
                <a:cxn ang="0">
                  <a:pos x="5760" y="358"/>
                </a:cxn>
                <a:cxn ang="0">
                  <a:pos x="5760" y="3587"/>
                </a:cxn>
                <a:cxn ang="0">
                  <a:pos x="0" y="3587"/>
                </a:cxn>
                <a:cxn ang="0">
                  <a:pos x="0" y="582"/>
                </a:cxn>
              </a:cxnLst>
              <a:rect l="0" t="0" r="r" b="b"/>
              <a:pathLst>
                <a:path w="5760" h="3587">
                  <a:moveTo>
                    <a:pt x="0" y="582"/>
                  </a:moveTo>
                  <a:cubicBezTo>
                    <a:pt x="1027" y="680"/>
                    <a:pt x="1960" y="387"/>
                    <a:pt x="2640" y="267"/>
                  </a:cubicBezTo>
                  <a:cubicBezTo>
                    <a:pt x="2640" y="267"/>
                    <a:pt x="3268" y="180"/>
                    <a:pt x="3373" y="160"/>
                  </a:cubicBezTo>
                  <a:cubicBezTo>
                    <a:pt x="4120" y="0"/>
                    <a:pt x="5280" y="358"/>
                    <a:pt x="5760" y="358"/>
                  </a:cubicBezTo>
                  <a:lnTo>
                    <a:pt x="5760" y="3587"/>
                  </a:lnTo>
                  <a:lnTo>
                    <a:pt x="0" y="3587"/>
                  </a:lnTo>
                  <a:cubicBezTo>
                    <a:pt x="0" y="3587"/>
                    <a:pt x="0" y="582"/>
                    <a:pt x="0" y="58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774" name="Freeform 6"/>
            <p:cNvSpPr>
              <a:spLocks/>
            </p:cNvSpPr>
            <p:nvPr/>
          </p:nvSpPr>
          <p:spPr bwMode="invGray">
            <a:xfrm>
              <a:off x="0" y="184"/>
              <a:ext cx="5760" cy="538"/>
            </a:xfrm>
            <a:custGeom>
              <a:avLst/>
              <a:gdLst/>
              <a:ahLst/>
              <a:cxnLst>
                <a:cxn ang="0">
                  <a:pos x="0" y="163"/>
                </a:cxn>
                <a:cxn ang="0">
                  <a:pos x="0" y="403"/>
                </a:cxn>
                <a:cxn ang="0">
                  <a:pos x="1773" y="443"/>
                </a:cxn>
                <a:cxn ang="0">
                  <a:pos x="4573" y="176"/>
                </a:cxn>
                <a:cxn ang="0">
                  <a:pos x="5760" y="536"/>
                </a:cxn>
                <a:cxn ang="0">
                  <a:pos x="5760" y="163"/>
                </a:cxn>
                <a:cxn ang="0">
                  <a:pos x="4560" y="29"/>
                </a:cxn>
                <a:cxn ang="0">
                  <a:pos x="1987" y="336"/>
                </a:cxn>
                <a:cxn ang="0">
                  <a:pos x="0" y="163"/>
                </a:cxn>
              </a:cxnLst>
              <a:rect l="0" t="0" r="r" b="b"/>
              <a:pathLst>
                <a:path w="5760" h="538">
                  <a:moveTo>
                    <a:pt x="0" y="163"/>
                  </a:moveTo>
                  <a:lnTo>
                    <a:pt x="0" y="403"/>
                  </a:lnTo>
                  <a:cubicBezTo>
                    <a:pt x="295" y="450"/>
                    <a:pt x="1011" y="481"/>
                    <a:pt x="1773" y="443"/>
                  </a:cubicBezTo>
                  <a:cubicBezTo>
                    <a:pt x="2535" y="405"/>
                    <a:pt x="3909" y="161"/>
                    <a:pt x="4573" y="176"/>
                  </a:cubicBezTo>
                  <a:cubicBezTo>
                    <a:pt x="5237" y="191"/>
                    <a:pt x="5562" y="538"/>
                    <a:pt x="5760" y="536"/>
                  </a:cubicBezTo>
                  <a:lnTo>
                    <a:pt x="5760" y="163"/>
                  </a:lnTo>
                  <a:cubicBezTo>
                    <a:pt x="5560" y="79"/>
                    <a:pt x="5189" y="0"/>
                    <a:pt x="4560" y="29"/>
                  </a:cubicBezTo>
                  <a:cubicBezTo>
                    <a:pt x="3931" y="58"/>
                    <a:pt x="2747" y="314"/>
                    <a:pt x="1987" y="336"/>
                  </a:cubicBezTo>
                  <a:cubicBezTo>
                    <a:pt x="1227" y="358"/>
                    <a:pt x="414" y="199"/>
                    <a:pt x="0" y="1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775" name="Freeform 7"/>
            <p:cNvSpPr>
              <a:spLocks/>
            </p:cNvSpPr>
            <p:nvPr/>
          </p:nvSpPr>
          <p:spPr bwMode="invGray">
            <a:xfrm>
              <a:off x="0" y="1515"/>
              <a:ext cx="5760" cy="674"/>
            </a:xfrm>
            <a:custGeom>
              <a:avLst/>
              <a:gdLst/>
              <a:ahLst/>
              <a:cxnLst>
                <a:cxn ang="0">
                  <a:pos x="0" y="246"/>
                </a:cxn>
                <a:cxn ang="0">
                  <a:pos x="0" y="406"/>
                </a:cxn>
                <a:cxn ang="0">
                  <a:pos x="1280" y="645"/>
                </a:cxn>
                <a:cxn ang="0">
                  <a:pos x="1627" y="580"/>
                </a:cxn>
                <a:cxn ang="0">
                  <a:pos x="4493" y="113"/>
                </a:cxn>
                <a:cxn ang="0">
                  <a:pos x="5760" y="606"/>
                </a:cxn>
                <a:cxn ang="0">
                  <a:pos x="5760" y="233"/>
                </a:cxn>
                <a:cxn ang="0">
                  <a:pos x="4040" y="33"/>
                </a:cxn>
                <a:cxn ang="0">
                  <a:pos x="1093" y="433"/>
                </a:cxn>
                <a:cxn ang="0">
                  <a:pos x="0" y="246"/>
                </a:cxn>
              </a:cxnLst>
              <a:rect l="0" t="0" r="r" b="b"/>
              <a:pathLst>
                <a:path w="5760" h="674">
                  <a:moveTo>
                    <a:pt x="0" y="246"/>
                  </a:moveTo>
                  <a:lnTo>
                    <a:pt x="0" y="406"/>
                  </a:lnTo>
                  <a:cubicBezTo>
                    <a:pt x="213" y="463"/>
                    <a:pt x="1009" y="616"/>
                    <a:pt x="1280" y="645"/>
                  </a:cubicBezTo>
                  <a:cubicBezTo>
                    <a:pt x="1551" y="674"/>
                    <a:pt x="1092" y="669"/>
                    <a:pt x="1627" y="580"/>
                  </a:cubicBezTo>
                  <a:cubicBezTo>
                    <a:pt x="2162" y="491"/>
                    <a:pt x="3804" y="109"/>
                    <a:pt x="4493" y="113"/>
                  </a:cubicBezTo>
                  <a:cubicBezTo>
                    <a:pt x="5182" y="117"/>
                    <a:pt x="5549" y="586"/>
                    <a:pt x="5760" y="606"/>
                  </a:cubicBezTo>
                  <a:lnTo>
                    <a:pt x="5760" y="233"/>
                  </a:lnTo>
                  <a:cubicBezTo>
                    <a:pt x="5471" y="158"/>
                    <a:pt x="4818" y="0"/>
                    <a:pt x="4040" y="33"/>
                  </a:cubicBezTo>
                  <a:cubicBezTo>
                    <a:pt x="3262" y="66"/>
                    <a:pt x="1766" y="398"/>
                    <a:pt x="1093" y="433"/>
                  </a:cubicBezTo>
                  <a:cubicBezTo>
                    <a:pt x="420" y="468"/>
                    <a:pt x="228" y="285"/>
                    <a:pt x="0" y="24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776" name="Freeform 8"/>
            <p:cNvSpPr>
              <a:spLocks/>
            </p:cNvSpPr>
            <p:nvPr/>
          </p:nvSpPr>
          <p:spPr bwMode="invGray">
            <a:xfrm>
              <a:off x="1560" y="959"/>
              <a:ext cx="4200" cy="3361"/>
            </a:xfrm>
            <a:custGeom>
              <a:avLst/>
              <a:gdLst/>
              <a:ahLst/>
              <a:cxnLst>
                <a:cxn ang="0">
                  <a:pos x="0" y="3361"/>
                </a:cxn>
                <a:cxn ang="0">
                  <a:pos x="1054" y="295"/>
                </a:cxn>
                <a:cxn ang="0">
                  <a:pos x="4200" y="1588"/>
                </a:cxn>
                <a:cxn ang="0">
                  <a:pos x="4200" y="2028"/>
                </a:cxn>
                <a:cxn ang="0">
                  <a:pos x="1200" y="442"/>
                </a:cxn>
                <a:cxn ang="0">
                  <a:pos x="347" y="3361"/>
                </a:cxn>
                <a:cxn ang="0">
                  <a:pos x="0" y="3361"/>
                </a:cxn>
              </a:cxnLst>
              <a:rect l="0" t="0" r="r" b="b"/>
              <a:pathLst>
                <a:path w="4200" h="3361">
                  <a:moveTo>
                    <a:pt x="0" y="3361"/>
                  </a:moveTo>
                  <a:cubicBezTo>
                    <a:pt x="118" y="2850"/>
                    <a:pt x="354" y="590"/>
                    <a:pt x="1054" y="295"/>
                  </a:cubicBezTo>
                  <a:cubicBezTo>
                    <a:pt x="1754" y="0"/>
                    <a:pt x="3676" y="1299"/>
                    <a:pt x="4200" y="1588"/>
                  </a:cubicBezTo>
                  <a:lnTo>
                    <a:pt x="4200" y="2028"/>
                  </a:lnTo>
                  <a:cubicBezTo>
                    <a:pt x="3700" y="1837"/>
                    <a:pt x="1842" y="220"/>
                    <a:pt x="1200" y="442"/>
                  </a:cubicBezTo>
                  <a:cubicBezTo>
                    <a:pt x="558" y="664"/>
                    <a:pt x="547" y="2875"/>
                    <a:pt x="347" y="3361"/>
                  </a:cubicBezTo>
                  <a:lnTo>
                    <a:pt x="0" y="336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777" name="Freeform 9"/>
            <p:cNvSpPr>
              <a:spLocks/>
            </p:cNvSpPr>
            <p:nvPr/>
          </p:nvSpPr>
          <p:spPr bwMode="invGray">
            <a:xfrm>
              <a:off x="0" y="2169"/>
              <a:ext cx="5760" cy="1925"/>
            </a:xfrm>
            <a:custGeom>
              <a:avLst/>
              <a:gdLst/>
              <a:ahLst/>
              <a:cxnLst>
                <a:cxn ang="0">
                  <a:pos x="0" y="804"/>
                </a:cxn>
                <a:cxn ang="0">
                  <a:pos x="0" y="991"/>
                </a:cxn>
                <a:cxn ang="0">
                  <a:pos x="1547" y="1818"/>
                </a:cxn>
                <a:cxn ang="0">
                  <a:pos x="3253" y="351"/>
                </a:cxn>
                <a:cxn ang="0">
                  <a:pos x="5760" y="1537"/>
                </a:cxn>
                <a:cxn ang="0">
                  <a:pos x="5760" y="1151"/>
                </a:cxn>
                <a:cxn ang="0">
                  <a:pos x="3240" y="84"/>
                </a:cxn>
                <a:cxn ang="0">
                  <a:pos x="1573" y="1671"/>
                </a:cxn>
                <a:cxn ang="0">
                  <a:pos x="0" y="804"/>
                </a:cxn>
              </a:cxnLst>
              <a:rect l="0" t="0" r="r" b="b"/>
              <a:pathLst>
                <a:path w="5760" h="1925">
                  <a:moveTo>
                    <a:pt x="0" y="804"/>
                  </a:moveTo>
                  <a:lnTo>
                    <a:pt x="0" y="991"/>
                  </a:lnTo>
                  <a:cubicBezTo>
                    <a:pt x="258" y="1160"/>
                    <a:pt x="1005" y="1925"/>
                    <a:pt x="1547" y="1818"/>
                  </a:cubicBezTo>
                  <a:cubicBezTo>
                    <a:pt x="2089" y="1711"/>
                    <a:pt x="2551" y="398"/>
                    <a:pt x="3253" y="351"/>
                  </a:cubicBezTo>
                  <a:cubicBezTo>
                    <a:pt x="3955" y="304"/>
                    <a:pt x="5342" y="1404"/>
                    <a:pt x="5760" y="1537"/>
                  </a:cubicBezTo>
                  <a:lnTo>
                    <a:pt x="5760" y="1151"/>
                  </a:lnTo>
                  <a:cubicBezTo>
                    <a:pt x="5405" y="1124"/>
                    <a:pt x="3982" y="0"/>
                    <a:pt x="3240" y="84"/>
                  </a:cubicBezTo>
                  <a:cubicBezTo>
                    <a:pt x="2542" y="171"/>
                    <a:pt x="2113" y="1551"/>
                    <a:pt x="1573" y="1671"/>
                  </a:cubicBezTo>
                  <a:cubicBezTo>
                    <a:pt x="1033" y="1791"/>
                    <a:pt x="262" y="826"/>
                    <a:pt x="0" y="8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778" name="Freeform 10"/>
            <p:cNvSpPr>
              <a:spLocks/>
            </p:cNvSpPr>
            <p:nvPr/>
          </p:nvSpPr>
          <p:spPr bwMode="invGray">
            <a:xfrm>
              <a:off x="0" y="2238"/>
              <a:ext cx="3929" cy="2120"/>
            </a:xfrm>
            <a:custGeom>
              <a:avLst/>
              <a:gdLst/>
              <a:ahLst/>
              <a:cxnLst>
                <a:cxn ang="0">
                  <a:pos x="0" y="415"/>
                </a:cxn>
                <a:cxn ang="0">
                  <a:pos x="0" y="508"/>
                </a:cxn>
                <a:cxn ang="0">
                  <a:pos x="1933" y="229"/>
                </a:cxn>
                <a:cxn ang="0">
                  <a:pos x="3920" y="1055"/>
                </a:cxn>
                <a:cxn ang="0">
                  <a:pos x="3587" y="2082"/>
                </a:cxn>
                <a:cxn ang="0">
                  <a:pos x="3947" y="829"/>
                </a:cxn>
                <a:cxn ang="0">
                  <a:pos x="2253" y="69"/>
                </a:cxn>
                <a:cxn ang="0">
                  <a:pos x="0" y="415"/>
                </a:cxn>
              </a:cxnLst>
              <a:rect l="0" t="0" r="r" b="b"/>
              <a:pathLst>
                <a:path w="4196" h="2120">
                  <a:moveTo>
                    <a:pt x="0" y="415"/>
                  </a:moveTo>
                  <a:lnTo>
                    <a:pt x="0" y="508"/>
                  </a:lnTo>
                  <a:cubicBezTo>
                    <a:pt x="160" y="577"/>
                    <a:pt x="1280" y="138"/>
                    <a:pt x="1933" y="229"/>
                  </a:cubicBezTo>
                  <a:cubicBezTo>
                    <a:pt x="2586" y="320"/>
                    <a:pt x="3644" y="746"/>
                    <a:pt x="3920" y="1055"/>
                  </a:cubicBezTo>
                  <a:cubicBezTo>
                    <a:pt x="4196" y="1364"/>
                    <a:pt x="3583" y="2120"/>
                    <a:pt x="3587" y="2082"/>
                  </a:cubicBezTo>
                  <a:lnTo>
                    <a:pt x="3947" y="829"/>
                  </a:lnTo>
                  <a:cubicBezTo>
                    <a:pt x="3725" y="494"/>
                    <a:pt x="2911" y="138"/>
                    <a:pt x="2253" y="69"/>
                  </a:cubicBezTo>
                  <a:cubicBezTo>
                    <a:pt x="1595" y="0"/>
                    <a:pt x="469" y="343"/>
                    <a:pt x="0" y="4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7651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278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8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8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 smtClean="0"/>
            </a:lvl1pPr>
          </a:lstStyle>
          <a:p>
            <a:pPr>
              <a:defRPr/>
            </a:pPr>
            <a:fld id="{A7D77ED3-9B98-4D4F-9CA8-8070BFCDAC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765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0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1.wmf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ecf.org/newsletter/stecf-nl-22/adorf/adorf.html" TargetMode="External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hyperlink" Target="http://www.stecf.org/newsletter/stecf-nl-22/adorf/adorf.html" TargetMode="External"/><Relationship Id="rId4" Type="http://schemas.openxmlformats.org/officeDocument/2006/relationships/image" Target="../media/image123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hyperlink" Target="BobCon_faster.mp4" TargetMode="External"/><Relationship Id="rId3" Type="http://schemas.openxmlformats.org/officeDocument/2006/relationships/notesSlide" Target="../notesSlides/notesSlide2.xml"/><Relationship Id="rId7" Type="http://schemas.openxmlformats.org/officeDocument/2006/relationships/hyperlink" Target="BobCon_fast.mp4" TargetMode="External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Documents%20and%20Settings\marksb\My%20Documents\WebProjects\FTP\RobertMarks\Presentations\POCS\POCS\BobCon_fastestest.avi" TargetMode="External"/><Relationship Id="rId6" Type="http://schemas.openxmlformats.org/officeDocument/2006/relationships/hyperlink" Target="BobCon.mp4" TargetMode="External"/><Relationship Id="rId5" Type="http://schemas.openxmlformats.org/officeDocument/2006/relationships/image" Target="../media/image128.png"/><Relationship Id="rId4" Type="http://schemas.openxmlformats.org/officeDocument/2006/relationships/image" Target="../media/image127.png"/><Relationship Id="rId9" Type="http://schemas.openxmlformats.org/officeDocument/2006/relationships/hyperlink" Target="BobCon_fastestest.avi" TargetMode="Externa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hyperlink" Target="Pixel_LordOfFlies_faster.avi" TargetMode="External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marksb\FTP\RobertMarks\Presentations\POCS\POCS\Pixel_LordOfFlies_faster.avi" TargetMode="External"/><Relationship Id="rId6" Type="http://schemas.openxmlformats.org/officeDocument/2006/relationships/hyperlink" Target="Pixel_LordOfFlies_fast.mp4" TargetMode="External"/><Relationship Id="rId5" Type="http://schemas.openxmlformats.org/officeDocument/2006/relationships/hyperlink" Target="Pixel_LordOfFlies.mp4" TargetMode="External"/><Relationship Id="rId4" Type="http://schemas.openxmlformats.org/officeDocument/2006/relationships/image" Target="../media/image130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oleObject" Target="../embeddings/oleObject16.bin"/><Relationship Id="rId7" Type="http://schemas.openxmlformats.org/officeDocument/2006/relationships/image" Target="../media/image11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11" Type="http://schemas.openxmlformats.org/officeDocument/2006/relationships/image" Target="../media/image24.png"/><Relationship Id="rId10" Type="http://schemas.openxmlformats.org/officeDocument/2006/relationships/image" Target="../media/image23.png"/><Relationship Id="rId4" Type="http://schemas.openxmlformats.org/officeDocument/2006/relationships/image" Target="../media/image11.wmf"/><Relationship Id="rId9" Type="http://schemas.openxmlformats.org/officeDocument/2006/relationships/image" Target="../media/image22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Documents%20and%20Settings\marksb\My%20Documents\WebProjects\FTP\RobertMarks\Presentations\POCS\POCS\LineBob.avi" TargetMode="External"/><Relationship Id="rId6" Type="http://schemas.openxmlformats.org/officeDocument/2006/relationships/hyperlink" Target="LineBob_fast.mp4" TargetMode="External"/><Relationship Id="rId5" Type="http://schemas.openxmlformats.org/officeDocument/2006/relationships/hyperlink" Target="LineBob.avi" TargetMode="External"/><Relationship Id="rId4" Type="http://schemas.openxmlformats.org/officeDocument/2006/relationships/image" Target="../media/image135.jpe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hyperlink" Target="LineLordOfFlies_faster.avi" TargetMode="External"/><Relationship Id="rId3" Type="http://schemas.openxmlformats.org/officeDocument/2006/relationships/hyperlink" Target="../RobertsRules/about-.htm" TargetMode="External"/><Relationship Id="rId7" Type="http://schemas.openxmlformats.org/officeDocument/2006/relationships/hyperlink" Target="LineLordOfFlies.mp4" TargetMode="External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Documents%20and%20Settings\marksb\My%20Documents\WebProjects\FTP\RobertMarks\Presentations\POCS\POCS\LineLordOfFlies_faster.avi" TargetMode="External"/><Relationship Id="rId6" Type="http://schemas.openxmlformats.org/officeDocument/2006/relationships/image" Target="../media/image129.png"/><Relationship Id="rId5" Type="http://schemas.openxmlformats.org/officeDocument/2006/relationships/image" Target="../media/image136.png"/><Relationship Id="rId4" Type="http://schemas.openxmlformats.org/officeDocument/2006/relationships/image" Target="../media/image40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8.vml"/><Relationship Id="rId4" Type="http://schemas.openxmlformats.org/officeDocument/2006/relationships/image" Target="../media/image137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9.vml"/><Relationship Id="rId4" Type="http://schemas.openxmlformats.org/officeDocument/2006/relationships/image" Target="../media/image137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0.vml"/><Relationship Id="rId4" Type="http://schemas.openxmlformats.org/officeDocument/2006/relationships/image" Target="../media/image137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1.vml"/><Relationship Id="rId5" Type="http://schemas.openxmlformats.org/officeDocument/2006/relationships/oleObject" Target="../embeddings/oleObject56.bin"/><Relationship Id="rId4" Type="http://schemas.openxmlformats.org/officeDocument/2006/relationships/image" Target="../media/image138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2.vml"/><Relationship Id="rId4" Type="http://schemas.openxmlformats.org/officeDocument/2006/relationships/image" Target="../media/image138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2.wmf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3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3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3.vml"/><Relationship Id="rId5" Type="http://schemas.openxmlformats.org/officeDocument/2006/relationships/image" Target="../media/image146.wmf"/><Relationship Id="rId4" Type="http://schemas.openxmlformats.org/officeDocument/2006/relationships/oleObject" Target="../embeddings/oleObject58.bin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4.vml"/><Relationship Id="rId4" Type="http://schemas.openxmlformats.org/officeDocument/2006/relationships/image" Target="../media/image148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3.wmf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3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3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3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13" Type="http://schemas.openxmlformats.org/officeDocument/2006/relationships/image" Target="../media/image169.png"/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12" Type="http://schemas.openxmlformats.org/officeDocument/2006/relationships/image" Target="../media/image168.png"/><Relationship Id="rId17" Type="http://schemas.openxmlformats.org/officeDocument/2006/relationships/image" Target="../media/image173.png"/><Relationship Id="rId2" Type="http://schemas.openxmlformats.org/officeDocument/2006/relationships/image" Target="../media/image158.png"/><Relationship Id="rId16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png"/><Relationship Id="rId11" Type="http://schemas.openxmlformats.org/officeDocument/2006/relationships/image" Target="../media/image167.png"/><Relationship Id="rId5" Type="http://schemas.openxmlformats.org/officeDocument/2006/relationships/image" Target="../media/image161.png"/><Relationship Id="rId15" Type="http://schemas.openxmlformats.org/officeDocument/2006/relationships/image" Target="../media/image171.png"/><Relationship Id="rId10" Type="http://schemas.openxmlformats.org/officeDocument/2006/relationships/image" Target="../media/image166.png"/><Relationship Id="rId4" Type="http://schemas.openxmlformats.org/officeDocument/2006/relationships/image" Target="../media/image160.png"/><Relationship Id="rId9" Type="http://schemas.openxmlformats.org/officeDocument/2006/relationships/image" Target="../media/image165.png"/><Relationship Id="rId14" Type="http://schemas.openxmlformats.org/officeDocument/2006/relationships/image" Target="../media/image170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13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3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3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oleObject" Target="../embeddings/oleObject19.bin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11" Type="http://schemas.openxmlformats.org/officeDocument/2006/relationships/image" Target="../media/image33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13.wmf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13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6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8.pn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marksb\FTP\RobertMarks\Presentations\POCS\POCS\fg_error.mpeg" TargetMode="External"/><Relationship Id="rId1" Type="http://schemas.openxmlformats.org/officeDocument/2006/relationships/video" Target="file:///C:\Users\marksb\FTP\RobertMarks\Presentations\POCS\POCS\fg_no_error.mpeg" TargetMode="External"/><Relationship Id="rId4" Type="http://schemas.openxmlformats.org/officeDocument/2006/relationships/image" Target="../media/image189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Documents%20and%20Settings\marksb\My%20Documents\WebProjects\FTP\RobertMarks\Presentations\POCS\POCS\fg_ave_mad_1ref.mpeg" TargetMode="External"/><Relationship Id="rId1" Type="http://schemas.openxmlformats.org/officeDocument/2006/relationships/video" Target="file:///C:\Documents%20and%20Settings\marksb\My%20Documents\WebProjects\FTP\RobertMarks\Presentations\POCS\POCS\fg_repla.mpeg" TargetMode="External"/><Relationship Id="rId4" Type="http://schemas.openxmlformats.org/officeDocument/2006/relationships/image" Target="../media/image189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Documents%20and%20Settings\marksb\My%20Documents\WebProjects\FTP\RobertMarks\Presentations\POCS\POCS\fg_bma_mad_1ref.mpeg" TargetMode="External"/><Relationship Id="rId1" Type="http://schemas.openxmlformats.org/officeDocument/2006/relationships/video" Target="file:///C:\Documents%20and%20Settings\marksb\My%20Documents\WebProjects\FTP\RobertMarks\Presentations\POCS\POCS\fg_mfi_mad_1ref.mpeg" TargetMode="External"/><Relationship Id="rId4" Type="http://schemas.openxmlformats.org/officeDocument/2006/relationships/image" Target="../media/image189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Documents%20and%20Settings\marksb\My%20Documents\WebProjects\FTP\RobertMarks\Presentations\POCS\POCS\fg_mine_mad_1ref.mpeg" TargetMode="External"/><Relationship Id="rId1" Type="http://schemas.openxmlformats.org/officeDocument/2006/relationships/video" Target="file:///C:\Documents%20and%20Settings\marksb\My%20Documents\WebProjects\FTP\RobertMarks\Presentations\POCS\POCS\fg_sofia_mad_1ref.mpeg" TargetMode="External"/><Relationship Id="rId4" Type="http://schemas.openxmlformats.org/officeDocument/2006/relationships/image" Target="../media/image189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video" Target="file:///C:\Users\marksb\FTP\RobertMarks\Presentations\POCS\POCS\fman_repla.mpeg" TargetMode="External"/><Relationship Id="rId2" Type="http://schemas.openxmlformats.org/officeDocument/2006/relationships/video" Target="file:///C:\Documents%20and%20Settings\marksb\My%20Documents\WebProjects\FTP\RobertMarks\Presentations\POCS\POCS\fman_error.mpeg" TargetMode="External"/><Relationship Id="rId1" Type="http://schemas.openxmlformats.org/officeDocument/2006/relationships/video" Target="file:///C:\Users\marksb\FTP\RobertMarks\Presentations\POCS\POCS\fman_no_error.mpeg" TargetMode="External"/><Relationship Id="rId6" Type="http://schemas.openxmlformats.org/officeDocument/2006/relationships/image" Target="../media/image190.jpeg"/><Relationship Id="rId5" Type="http://schemas.openxmlformats.org/officeDocument/2006/relationships/slideLayout" Target="../slideLayouts/slideLayout2.xml"/><Relationship Id="rId4" Type="http://schemas.openxmlformats.org/officeDocument/2006/relationships/video" Target="file:///C:\Documents%20and%20Settings\marksb\My%20Documents\WebProjects\FTP\RobertMarks\Presentations\POCS\POCS\foreman_ave_mad_1ref.mpeg" TargetMode="Externa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video" Target="file:///C:\Documents%20and%20Settings\marksb\My%20Documents\WebProjects\FTP\RobertMarks\Presentations\POCS\POCS\foreman_sofia_mad_1ref.mpeg" TargetMode="External"/><Relationship Id="rId2" Type="http://schemas.openxmlformats.org/officeDocument/2006/relationships/video" Target="file:///C:\Documents%20and%20Settings\marksb\My%20Documents\WebProjects\FTP\RobertMarks\Presentations\POCS\POCS\foreman_bma_mad_1ref.mpeg" TargetMode="External"/><Relationship Id="rId1" Type="http://schemas.openxmlformats.org/officeDocument/2006/relationships/video" Target="file:///C:\Documents%20and%20Settings\marksb\My%20Documents\WebProjects\FTP\RobertMarks\Presentations\POCS\POCS\foreman_mfi_mad_1ref.mpeg" TargetMode="External"/><Relationship Id="rId6" Type="http://schemas.openxmlformats.org/officeDocument/2006/relationships/image" Target="../media/image190.jpeg"/><Relationship Id="rId5" Type="http://schemas.openxmlformats.org/officeDocument/2006/relationships/slideLayout" Target="../slideLayouts/slideLayout2.xml"/><Relationship Id="rId4" Type="http://schemas.openxmlformats.org/officeDocument/2006/relationships/video" Target="file:///C:\Documents%20and%20Settings\marksb\My%20Documents\WebProjects\FTP\RobertMarks\Presentations\POCS\POCS\foreman_mine_mad_1ref.mpe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4.wmf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hyperlink" Target="../RobertsRules/about-.htm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14.wmf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0.png"/><Relationship Id="rId2" Type="http://schemas.openxmlformats.org/officeDocument/2006/relationships/image" Target="../media/image14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6.emf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emf"/><Relationship Id="rId2" Type="http://schemas.openxmlformats.org/officeDocument/2006/relationships/image" Target="../media/image197.emf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0.png"/><Relationship Id="rId3" Type="http://schemas.openxmlformats.org/officeDocument/2006/relationships/hyperlink" Target="http://robertmarks.org/REPRINTS/2015%20Woodwards%20Ambiguity%20Function.pdf" TargetMode="External"/><Relationship Id="rId7" Type="http://schemas.openxmlformats.org/officeDocument/2006/relationships/image" Target="../media/image1560.png"/><Relationship Id="rId2" Type="http://schemas.openxmlformats.org/officeDocument/2006/relationships/image" Target="../media/image19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0.png"/><Relationship Id="rId5" Type="http://schemas.openxmlformats.org/officeDocument/2006/relationships/image" Target="../media/image1540.png"/><Relationship Id="rId4" Type="http://schemas.openxmlformats.org/officeDocument/2006/relationships/hyperlink" Target="http://robertmarks.org/REPRINTS/2016%20Waveform%20Synthesis%20via%20Alternating%20Projections.pdf" TargetMode="External"/><Relationship Id="rId9" Type="http://schemas.openxmlformats.org/officeDocument/2006/relationships/image" Target="../media/image1580.png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0.png"/><Relationship Id="rId3" Type="http://schemas.openxmlformats.org/officeDocument/2006/relationships/image" Target="../media/image1600.png"/><Relationship Id="rId7" Type="http://schemas.openxmlformats.org/officeDocument/2006/relationships/image" Target="../media/image1640.png"/><Relationship Id="rId12" Type="http://schemas.openxmlformats.org/officeDocument/2006/relationships/image" Target="../media/image1690.png"/><Relationship Id="rId2" Type="http://schemas.openxmlformats.org/officeDocument/2006/relationships/image" Target="../media/image15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0.png"/><Relationship Id="rId5" Type="http://schemas.openxmlformats.org/officeDocument/2006/relationships/image" Target="../media/image1620.png"/><Relationship Id="rId4" Type="http://schemas.openxmlformats.org/officeDocument/2006/relationships/image" Target="../media/image1610.png"/><Relationship Id="rId9" Type="http://schemas.openxmlformats.org/officeDocument/2006/relationships/image" Target="../media/image1660.png"/></Relationships>
</file>

<file path=ppt/slides/_rels/slide1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0.png"/><Relationship Id="rId3" Type="http://schemas.openxmlformats.org/officeDocument/2006/relationships/image" Target="../media/image1600.png"/><Relationship Id="rId7" Type="http://schemas.openxmlformats.org/officeDocument/2006/relationships/image" Target="../media/image1640.png"/><Relationship Id="rId12" Type="http://schemas.openxmlformats.org/officeDocument/2006/relationships/image" Target="../media/image1690.png"/><Relationship Id="rId2" Type="http://schemas.openxmlformats.org/officeDocument/2006/relationships/image" Target="../media/image15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0.png"/><Relationship Id="rId11" Type="http://schemas.openxmlformats.org/officeDocument/2006/relationships/image" Target="../media/image1680.png"/><Relationship Id="rId5" Type="http://schemas.openxmlformats.org/officeDocument/2006/relationships/image" Target="../media/image1620.png"/><Relationship Id="rId10" Type="http://schemas.openxmlformats.org/officeDocument/2006/relationships/image" Target="../media/image1670.png"/><Relationship Id="rId4" Type="http://schemas.openxmlformats.org/officeDocument/2006/relationships/image" Target="../media/image1610.png"/><Relationship Id="rId9" Type="http://schemas.openxmlformats.org/officeDocument/2006/relationships/image" Target="../media/image1660.png"/></Relationships>
</file>

<file path=ppt/slides/_rels/slide1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0.png"/><Relationship Id="rId13" Type="http://schemas.openxmlformats.org/officeDocument/2006/relationships/image" Target="../media/image1700.png"/><Relationship Id="rId3" Type="http://schemas.openxmlformats.org/officeDocument/2006/relationships/image" Target="../media/image1600.png"/><Relationship Id="rId7" Type="http://schemas.openxmlformats.org/officeDocument/2006/relationships/image" Target="../media/image1640.png"/><Relationship Id="rId12" Type="http://schemas.openxmlformats.org/officeDocument/2006/relationships/image" Target="../media/image1690.png"/><Relationship Id="rId2" Type="http://schemas.openxmlformats.org/officeDocument/2006/relationships/image" Target="../media/image15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0.png"/><Relationship Id="rId11" Type="http://schemas.openxmlformats.org/officeDocument/2006/relationships/image" Target="../media/image1680.png"/><Relationship Id="rId5" Type="http://schemas.openxmlformats.org/officeDocument/2006/relationships/image" Target="../media/image1620.png"/><Relationship Id="rId10" Type="http://schemas.openxmlformats.org/officeDocument/2006/relationships/image" Target="../media/image1670.png"/><Relationship Id="rId4" Type="http://schemas.openxmlformats.org/officeDocument/2006/relationships/image" Target="../media/image1610.png"/><Relationship Id="rId9" Type="http://schemas.openxmlformats.org/officeDocument/2006/relationships/image" Target="../media/image1660.png"/><Relationship Id="rId14" Type="http://schemas.openxmlformats.org/officeDocument/2006/relationships/image" Target="../media/image1710.png"/></Relationships>
</file>

<file path=ppt/slides/_rels/slide1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0.png"/><Relationship Id="rId13" Type="http://schemas.openxmlformats.org/officeDocument/2006/relationships/image" Target="../media/image1830.png"/><Relationship Id="rId3" Type="http://schemas.openxmlformats.org/officeDocument/2006/relationships/image" Target="../media/image1730.png"/><Relationship Id="rId7" Type="http://schemas.openxmlformats.org/officeDocument/2006/relationships/image" Target="../media/image1770.png"/><Relationship Id="rId12" Type="http://schemas.openxmlformats.org/officeDocument/2006/relationships/image" Target="../media/image1820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0.png"/><Relationship Id="rId11" Type="http://schemas.openxmlformats.org/officeDocument/2006/relationships/image" Target="../media/image1810.png"/><Relationship Id="rId5" Type="http://schemas.openxmlformats.org/officeDocument/2006/relationships/image" Target="../media/image1750.png"/><Relationship Id="rId15" Type="http://schemas.openxmlformats.org/officeDocument/2006/relationships/image" Target="../media/image1850.png"/><Relationship Id="rId10" Type="http://schemas.openxmlformats.org/officeDocument/2006/relationships/image" Target="../media/image1800.png"/><Relationship Id="rId4" Type="http://schemas.openxmlformats.org/officeDocument/2006/relationships/image" Target="../media/image1740.png"/><Relationship Id="rId9" Type="http://schemas.openxmlformats.org/officeDocument/2006/relationships/image" Target="../media/image1790.png"/><Relationship Id="rId14" Type="http://schemas.openxmlformats.org/officeDocument/2006/relationships/image" Target="../media/image1840.png"/></Relationships>
</file>

<file path=ppt/slides/_rels/slide1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0.png"/><Relationship Id="rId3" Type="http://schemas.openxmlformats.org/officeDocument/2006/relationships/image" Target="../media/image202.png"/><Relationship Id="rId7" Type="http://schemas.openxmlformats.org/officeDocument/2006/relationships/image" Target="../media/image1910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0.png"/><Relationship Id="rId5" Type="http://schemas.openxmlformats.org/officeDocument/2006/relationships/image" Target="../media/image1890.png"/><Relationship Id="rId10" Type="http://schemas.openxmlformats.org/officeDocument/2006/relationships/image" Target="../media/image1940.png"/><Relationship Id="rId4" Type="http://schemas.openxmlformats.org/officeDocument/2006/relationships/image" Target="../media/image1880.png"/><Relationship Id="rId9" Type="http://schemas.openxmlformats.org/officeDocument/2006/relationships/image" Target="../media/image19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6.wmf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emf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emf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hyperlink" Target="http://robertmarks.org/REPRINTS/Marks-Pubs.htm" TargetMode="External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oleObject" Target="../embeddings/oleObject24.bin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6.wmf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17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19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20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oleObject" Target="../embeddings/oleObject30.bin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9.w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oleObject" Target="../embeddings/oleObject31.bin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9.wmf"/><Relationship Id="rId9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.w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oleObject" Target="../embeddings/oleObject32.bin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9.wmf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55.png"/><Relationship Id="rId4" Type="http://schemas.openxmlformats.org/officeDocument/2006/relationships/image" Target="../media/image30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30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30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oleObject" Target="../embeddings/oleObject36.bin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11.wmf"/><Relationship Id="rId9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oleObject" Target="../embeddings/oleObject37.bin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11.wmf"/><Relationship Id="rId9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40.png"/><Relationship Id="rId5" Type="http://schemas.openxmlformats.org/officeDocument/2006/relationships/hyperlink" Target="../RobertsRules/about-.htm" TargetMode="External"/><Relationship Id="rId4" Type="http://schemas.openxmlformats.org/officeDocument/2006/relationships/image" Target="../media/image31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5" Type="http://schemas.openxmlformats.org/officeDocument/2006/relationships/image" Target="../media/image68.png"/><Relationship Id="rId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5" Type="http://schemas.openxmlformats.org/officeDocument/2006/relationships/image" Target="../media/image68.png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8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5.wmf"/><Relationship Id="rId1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4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7.bin"/><Relationship Id="rId14" Type="http://schemas.openxmlformats.org/officeDocument/2006/relationships/image" Target="../media/image6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41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42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6" Type="http://schemas.openxmlformats.org/officeDocument/2006/relationships/hyperlink" Target="../RobertsRules/about-.htm" TargetMode="Externa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41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42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2.vml"/><Relationship Id="rId4" Type="http://schemas.openxmlformats.org/officeDocument/2006/relationships/image" Target="../media/image43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40.png"/><Relationship Id="rId5" Type="http://schemas.openxmlformats.org/officeDocument/2006/relationships/hyperlink" Target="../RobertsRules/about-.htm" TargetMode="External"/><Relationship Id="rId4" Type="http://schemas.openxmlformats.org/officeDocument/2006/relationships/image" Target="../media/image43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43.wmf"/><Relationship Id="rId5" Type="http://schemas.openxmlformats.org/officeDocument/2006/relationships/oleObject" Target="../embeddings/oleObject46.bin"/><Relationship Id="rId4" Type="http://schemas.openxmlformats.org/officeDocument/2006/relationships/image" Target="../media/image44.w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../RobertsRules/about-.htm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0.png"/><Relationship Id="rId4" Type="http://schemas.openxmlformats.org/officeDocument/2006/relationships/image" Target="../media/image63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0.png"/><Relationship Id="rId4" Type="http://schemas.openxmlformats.org/officeDocument/2006/relationships/image" Target="../media/image63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6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80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9.png"/><Relationship Id="rId4" Type="http://schemas.openxmlformats.org/officeDocument/2006/relationships/image" Target="../media/image6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80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9.png"/><Relationship Id="rId4" Type="http://schemas.openxmlformats.org/officeDocument/2006/relationships/image" Target="../media/image6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80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9.png"/><Relationship Id="rId4" Type="http://schemas.openxmlformats.org/officeDocument/2006/relationships/image" Target="../media/image65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../RobertsRules/about-.htm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.w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w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gi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oleObject" Target="../embeddings/oleObject13.bin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11" Type="http://schemas.openxmlformats.org/officeDocument/2006/relationships/image" Target="../media/image15.png"/><Relationship Id="rId10" Type="http://schemas.openxmlformats.org/officeDocument/2006/relationships/image" Target="../media/image14.png"/><Relationship Id="rId4" Type="http://schemas.openxmlformats.org/officeDocument/2006/relationships/image" Target="../media/image9.wmf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8.jpeg"/><Relationship Id="rId7" Type="http://schemas.openxmlformats.org/officeDocument/2006/relationships/oleObject" Target="../embeddings/oleObject48.bin"/><Relationship Id="rId12" Type="http://schemas.openxmlformats.org/officeDocument/2006/relationships/image" Target="../media/image10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99.jpe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jpeg"/><Relationship Id="rId4" Type="http://schemas.openxmlformats.org/officeDocument/2006/relationships/oleObject" Target="../embeddings/oleObject47.bin"/><Relationship Id="rId9" Type="http://schemas.openxmlformats.org/officeDocument/2006/relationships/image" Target="../media/image100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106.png"/><Relationship Id="rId7" Type="http://schemas.openxmlformats.org/officeDocument/2006/relationships/image" Target="../media/image10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6.vml"/><Relationship Id="rId6" Type="http://schemas.openxmlformats.org/officeDocument/2006/relationships/oleObject" Target="../embeddings/oleObject50.bin"/><Relationship Id="rId5" Type="http://schemas.openxmlformats.org/officeDocument/2006/relationships/image" Target="../media/image104.png"/><Relationship Id="rId4" Type="http://schemas.openxmlformats.org/officeDocument/2006/relationships/oleObject" Target="../embeddings/oleObject49.bin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0.w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7.vml"/><Relationship Id="rId4" Type="http://schemas.openxmlformats.org/officeDocument/2006/relationships/image" Target="../media/image10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ecf.org/newsletter/stecf-nl-22/adorf/adorf.html" TargetMode="External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7787" y="868362"/>
            <a:ext cx="9066213" cy="5989638"/>
          </a:xfrm>
        </p:spPr>
        <p:txBody>
          <a:bodyPr/>
          <a:lstStyle/>
          <a:p>
            <a:pPr eaLnBrk="1" hangingPunct="1"/>
            <a:r>
              <a:rPr lang="en-US" sz="4000" i="1" dirty="0" smtClean="0">
                <a:latin typeface="Arial" charset="0"/>
              </a:rPr>
              <a:t>A Tool for Signal Synthesis &amp; Analysis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sz="2000" dirty="0" smtClean="0">
                <a:latin typeface="Arial" charset="0"/>
              </a:rPr>
              <a:t>Robert J. Marks II, </a:t>
            </a:r>
            <a:br>
              <a:rPr lang="en-US" sz="2000" dirty="0" smtClean="0">
                <a:latin typeface="Arial" charset="0"/>
              </a:rPr>
            </a:br>
            <a:r>
              <a:rPr lang="en-US" sz="2000" dirty="0" smtClean="0">
                <a:latin typeface="Arial" charset="0"/>
              </a:rPr>
              <a:t>Distinguished Professor of  Electrical and Computer Engineering</a:t>
            </a:r>
            <a:br>
              <a:rPr lang="en-US" sz="2000" dirty="0" smtClean="0">
                <a:latin typeface="Arial" charset="0"/>
              </a:rPr>
            </a:br>
            <a:r>
              <a:rPr lang="en-US" sz="2000" dirty="0" smtClean="0">
                <a:latin typeface="Arial" charset="0"/>
              </a:rPr>
              <a:t>Baylor University </a:t>
            </a:r>
            <a:br>
              <a:rPr lang="en-US" sz="2000" dirty="0" smtClean="0">
                <a:latin typeface="Arial" charset="0"/>
              </a:rPr>
            </a:br>
            <a:r>
              <a:rPr lang="en-US" sz="2000" dirty="0">
                <a:latin typeface="Arial" charset="0"/>
              </a:rPr>
              <a:t>r.marks@ieee.org</a:t>
            </a:r>
            <a:br>
              <a:rPr lang="en-US" sz="2000" dirty="0">
                <a:latin typeface="Arial" charset="0"/>
              </a:rPr>
            </a:br>
            <a:r>
              <a:rPr lang="en-US" sz="2000" dirty="0">
                <a:latin typeface="Arial" charset="0"/>
              </a:rPr>
              <a:t>http</a:t>
            </a:r>
            <a:r>
              <a:rPr lang="en-US" sz="2000" dirty="0" smtClean="0">
                <a:latin typeface="Arial" charset="0"/>
              </a:rPr>
              <a:t>://RobertMarks.org</a:t>
            </a:r>
            <a:r>
              <a:rPr lang="en-US" sz="2000" dirty="0">
                <a:latin typeface="Arial" charset="0"/>
              </a:rPr>
              <a:t>/</a:t>
            </a:r>
            <a:endParaRPr lang="en-US" sz="2000" dirty="0" smtClean="0">
              <a:latin typeface="Arial" charset="0"/>
            </a:endParaRPr>
          </a:p>
        </p:txBody>
      </p:sp>
      <p:sp>
        <p:nvSpPr>
          <p:cNvPr id="29699" name="WordArt 4"/>
          <p:cNvSpPr>
            <a:spLocks noChangeArrowheads="1" noChangeShapeType="1" noTextEdit="1"/>
          </p:cNvSpPr>
          <p:nvPr/>
        </p:nvSpPr>
        <p:spPr bwMode="auto">
          <a:xfrm>
            <a:off x="1482725" y="558800"/>
            <a:ext cx="6484938" cy="150495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3600" kern="10" dirty="0">
                <a:ln w="28575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/>
                  </a:outerShdw>
                </a:effectLst>
                <a:latin typeface="Arial Black"/>
              </a:rPr>
              <a:t>POCS: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922338" y="250825"/>
            <a:ext cx="7970837" cy="1143000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FFFF00"/>
                </a:solidFill>
              </a:rPr>
              <a:t>PO</a:t>
            </a:r>
            <a:r>
              <a:rPr lang="en-US" sz="3200" smtClean="0"/>
              <a:t>CS</a:t>
            </a:r>
            <a:r>
              <a:rPr lang="en-US" sz="3200" smtClean="0">
                <a:solidFill>
                  <a:srgbClr val="FFFF00"/>
                </a:solidFill>
              </a:rPr>
              <a:t>: Example </a:t>
            </a:r>
            <a:r>
              <a:rPr lang="en-US" sz="3200" smtClean="0"/>
              <a:t>convex sets</a:t>
            </a:r>
            <a:r>
              <a:rPr lang="en-US" sz="3200" smtClean="0">
                <a:solidFill>
                  <a:srgbClr val="FFFF00"/>
                </a:solidFill>
              </a:rPr>
              <a:t> in a Hilbert space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7900" y="1358900"/>
            <a:ext cx="7543800" cy="6858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chemeClr val="tx2"/>
                </a:solidFill>
              </a:rPr>
              <a:t>Identical Middles</a:t>
            </a:r>
            <a:r>
              <a:rPr lang="en-US" smtClean="0">
                <a:solidFill>
                  <a:schemeClr val="tx2"/>
                </a:solidFill>
              </a:rPr>
              <a:t> </a:t>
            </a:r>
            <a:r>
              <a:rPr lang="en-US" smtClean="0"/>
              <a:t>– a plane</a:t>
            </a:r>
            <a:endParaRPr lang="en-US" smtClean="0">
              <a:sym typeface="Symbol" pitchFamily="18" charset="2"/>
            </a:endParaRPr>
          </a:p>
          <a:p>
            <a:pPr eaLnBrk="1" hangingPunct="1"/>
            <a:endParaRPr lang="en-US" smtClean="0">
              <a:sym typeface="Symbol" pitchFamily="18" charset="2"/>
            </a:endParaRPr>
          </a:p>
        </p:txBody>
      </p:sp>
      <p:graphicFrame>
        <p:nvGraphicFramePr>
          <p:cNvPr id="2048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3861123"/>
              </p:ext>
            </p:extLst>
          </p:nvPr>
        </p:nvGraphicFramePr>
        <p:xfrm>
          <a:off x="1042988" y="2057400"/>
          <a:ext cx="6948487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36" name="Equation" r:id="rId3" imgW="1726920" imgH="253800" progId="Equation.3">
                  <p:embed/>
                </p:oleObj>
              </mc:Choice>
              <mc:Fallback>
                <p:oleObj name="Equation" r:id="rId3" imgW="17269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2057400"/>
                        <a:ext cx="6948487" cy="676275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2"/>
                          </a:gs>
                          <a:gs pos="50000">
                            <a:srgbClr val="FFFF00"/>
                          </a:gs>
                          <a:gs pos="100000">
                            <a:schemeClr val="tx2"/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Line 41"/>
          <p:cNvSpPr>
            <a:spLocks noChangeShapeType="1"/>
          </p:cNvSpPr>
          <p:nvPr/>
        </p:nvSpPr>
        <p:spPr bwMode="auto">
          <a:xfrm flipV="1">
            <a:off x="1795304" y="5154772"/>
            <a:ext cx="1425257" cy="14605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9" name="Line 42"/>
          <p:cNvSpPr>
            <a:spLocks noChangeShapeType="1"/>
          </p:cNvSpPr>
          <p:nvPr/>
        </p:nvSpPr>
        <p:spPr bwMode="auto">
          <a:xfrm flipV="1">
            <a:off x="1791653" y="3966528"/>
            <a:ext cx="0" cy="12827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0" name="Line 43"/>
          <p:cNvSpPr>
            <a:spLocks noChangeShapeType="1"/>
          </p:cNvSpPr>
          <p:nvPr/>
        </p:nvSpPr>
        <p:spPr bwMode="auto">
          <a:xfrm flipV="1">
            <a:off x="1688465" y="4066540"/>
            <a:ext cx="1453515" cy="317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 Box 46"/>
              <p:cNvSpPr txBox="1">
                <a:spLocks noChangeArrowheads="1"/>
              </p:cNvSpPr>
              <p:nvPr/>
            </p:nvSpPr>
            <p:spPr bwMode="auto">
              <a:xfrm>
                <a:off x="1956118" y="3439795"/>
                <a:ext cx="855663" cy="45720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/>
                        </a:rPr>
                        <m:t>𝑥</m:t>
                      </m:r>
                      <m:r>
                        <a:rPr lang="en-US" b="0" i="1" dirty="0" smtClean="0">
                          <a:latin typeface="Cambria Math"/>
                        </a:rPr>
                        <m:t>[</m:t>
                      </m:r>
                      <m:r>
                        <a:rPr lang="en-US" b="0" i="1" dirty="0" smtClean="0">
                          <a:latin typeface="Cambria Math"/>
                        </a:rPr>
                        <m:t>𝑛</m:t>
                      </m:r>
                      <m:r>
                        <a:rPr lang="en-US" b="0" i="1" dirty="0" smtClean="0">
                          <a:latin typeface="Cambria Math"/>
                        </a:rPr>
                        <m:t>]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41" name="Text 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56118" y="3439795"/>
                <a:ext cx="855663" cy="457200"/>
              </a:xfrm>
              <a:prstGeom prst="rect">
                <a:avLst/>
              </a:prstGeom>
              <a:blipFill rotWithShape="1">
                <a:blip r:embed="rId7"/>
                <a:stretch>
                  <a:fillRect b="-20000"/>
                </a:stretch>
              </a:blipFill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 Box 47"/>
          <p:cNvSpPr txBox="1">
            <a:spLocks noChangeArrowheads="1"/>
          </p:cNvSpPr>
          <p:nvPr/>
        </p:nvSpPr>
        <p:spPr bwMode="auto">
          <a:xfrm>
            <a:off x="3183255" y="4855845"/>
            <a:ext cx="855663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i="1" dirty="0" smtClean="0"/>
              <a:t>n</a:t>
            </a:r>
            <a:endParaRPr lang="en-US" b="0" dirty="0"/>
          </a:p>
        </p:txBody>
      </p:sp>
      <p:sp>
        <p:nvSpPr>
          <p:cNvPr id="43" name="Text Box 49"/>
          <p:cNvSpPr txBox="1">
            <a:spLocks noChangeArrowheads="1"/>
          </p:cNvSpPr>
          <p:nvPr/>
        </p:nvSpPr>
        <p:spPr bwMode="auto">
          <a:xfrm>
            <a:off x="1961833" y="5170170"/>
            <a:ext cx="1406207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0" dirty="0" smtClean="0">
                <a:latin typeface="Arial" charset="0"/>
                <a:sym typeface="MT Extra" pitchFamily="18" charset="2"/>
              </a:rPr>
              <a:t>1   2    3   </a:t>
            </a:r>
            <a:endParaRPr lang="en-US" sz="2000" b="0" dirty="0">
              <a:latin typeface="Arial" charset="0"/>
              <a:sym typeface="MT Extra" pitchFamily="18" charset="2"/>
            </a:endParaRPr>
          </a:p>
        </p:txBody>
      </p:sp>
      <p:sp>
        <p:nvSpPr>
          <p:cNvPr id="44" name="Text Box 50"/>
          <p:cNvSpPr txBox="1">
            <a:spLocks noChangeArrowheads="1"/>
          </p:cNvSpPr>
          <p:nvPr/>
        </p:nvSpPr>
        <p:spPr bwMode="auto">
          <a:xfrm>
            <a:off x="1348740" y="3787140"/>
            <a:ext cx="855663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0" dirty="0" smtClean="0">
                <a:sym typeface="MT Extra" pitchFamily="18" charset="2"/>
              </a:rPr>
              <a:t>1</a:t>
            </a:r>
            <a:endParaRPr lang="en-US" sz="2800" b="0" dirty="0">
              <a:sym typeface="MT Extra" pitchFamily="18" charset="2"/>
            </a:endParaRPr>
          </a:p>
        </p:txBody>
      </p:sp>
      <p:cxnSp>
        <p:nvCxnSpPr>
          <p:cNvPr id="45" name="Straight Connector 44"/>
          <p:cNvCxnSpPr/>
          <p:nvPr/>
        </p:nvCxnSpPr>
        <p:spPr bwMode="auto">
          <a:xfrm>
            <a:off x="2115820" y="4269740"/>
            <a:ext cx="2064" cy="869950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46" name="Oval 45"/>
          <p:cNvSpPr/>
          <p:nvPr/>
        </p:nvSpPr>
        <p:spPr bwMode="auto">
          <a:xfrm>
            <a:off x="2014220" y="4147820"/>
            <a:ext cx="172720" cy="182880"/>
          </a:xfrm>
          <a:prstGeom prst="ellipse">
            <a:avLst/>
          </a:prstGeom>
          <a:gradFill>
            <a:gsLst>
              <a:gs pos="16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47" name="Straight Connector 46"/>
          <p:cNvCxnSpPr/>
          <p:nvPr/>
        </p:nvCxnSpPr>
        <p:spPr bwMode="auto">
          <a:xfrm>
            <a:off x="2451100" y="4852987"/>
            <a:ext cx="0" cy="274320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48" name="Straight Connector 47"/>
          <p:cNvCxnSpPr>
            <a:stCxn id="49" idx="4"/>
          </p:cNvCxnSpPr>
          <p:nvPr/>
        </p:nvCxnSpPr>
        <p:spPr bwMode="auto">
          <a:xfrm>
            <a:off x="2847340" y="4170680"/>
            <a:ext cx="30163" cy="952341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49" name="Oval 48"/>
          <p:cNvSpPr/>
          <p:nvPr/>
        </p:nvSpPr>
        <p:spPr bwMode="auto">
          <a:xfrm>
            <a:off x="2760980" y="3987800"/>
            <a:ext cx="172720" cy="182880"/>
          </a:xfrm>
          <a:prstGeom prst="ellipse">
            <a:avLst/>
          </a:prstGeom>
          <a:gradFill flip="none" rotWithShape="1">
            <a:gsLst>
              <a:gs pos="16000">
                <a:schemeClr val="tx1">
                  <a:lumMod val="75000"/>
                </a:schemeClr>
              </a:gs>
              <a:gs pos="50000">
                <a:srgbClr val="FF0000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0" name="Oval 49"/>
          <p:cNvSpPr/>
          <p:nvPr/>
        </p:nvSpPr>
        <p:spPr bwMode="auto">
          <a:xfrm>
            <a:off x="2359660" y="4787900"/>
            <a:ext cx="172720" cy="182880"/>
          </a:xfrm>
          <a:prstGeom prst="ellipse">
            <a:avLst/>
          </a:prstGeom>
          <a:gradFill>
            <a:gsLst>
              <a:gs pos="16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09727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92525" y="1935163"/>
            <a:ext cx="4916488" cy="33162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7109" name="Rectangle 2"/>
          <p:cNvSpPr>
            <a:spLocks noGrp="1" noChangeArrowheads="1"/>
          </p:cNvSpPr>
          <p:nvPr>
            <p:ph type="title"/>
          </p:nvPr>
        </p:nvSpPr>
        <p:spPr>
          <a:xfrm>
            <a:off x="274638" y="525463"/>
            <a:ext cx="6938962" cy="1143000"/>
          </a:xfrm>
        </p:spPr>
        <p:txBody>
          <a:bodyPr/>
          <a:lstStyle/>
          <a:p>
            <a:pPr algn="l" eaLnBrk="1" hangingPunct="1"/>
            <a:r>
              <a:rPr lang="en-US" sz="1600" b="1" smtClean="0">
                <a:latin typeface="Arial" charset="0"/>
              </a:rPr>
              <a:t>Application:</a:t>
            </a:r>
            <a:br>
              <a:rPr lang="en-US" sz="1600" b="1" smtClean="0">
                <a:latin typeface="Arial" charset="0"/>
              </a:rPr>
            </a:br>
            <a:r>
              <a:rPr lang="en-US" sz="4000" b="1" smtClean="0">
                <a:latin typeface="Arial" charset="0"/>
              </a:rPr>
              <a:t>Combining Low Resolution Sub-Pixel Shifted Images</a:t>
            </a:r>
            <a:r>
              <a:rPr lang="en-US" sz="3200" b="1" smtClean="0">
                <a:latin typeface="Arial" charset="0"/>
              </a:rPr>
              <a:t/>
            </a:r>
            <a:br>
              <a:rPr lang="en-US" sz="3200" b="1" smtClean="0">
                <a:latin typeface="Arial" charset="0"/>
              </a:rPr>
            </a:br>
            <a:r>
              <a:rPr lang="en-US" sz="1200" b="1" smtClean="0">
                <a:latin typeface="Arial" charset="0"/>
                <a:hlinkClick r:id="rId3"/>
              </a:rPr>
              <a:t>http://www.stecf.org/newsletter/stecf-nl-22/adorf/adorf.html</a:t>
            </a:r>
            <a:r>
              <a:rPr lang="en-US" sz="1200" b="1" smtClean="0">
                <a:latin typeface="Arial" charset="0"/>
              </a:rPr>
              <a:t/>
            </a:r>
            <a:br>
              <a:rPr lang="en-US" sz="1200" b="1" smtClean="0">
                <a:latin typeface="Arial" charset="0"/>
              </a:rPr>
            </a:br>
            <a:r>
              <a:rPr lang="en-US" sz="1400" b="1" i="1" smtClean="0">
                <a:latin typeface="Arial" charset="0"/>
              </a:rPr>
              <a:t>Hans-Martin Adorf </a:t>
            </a:r>
            <a:r>
              <a:rPr lang="en-US" sz="1400" b="1" smtClean="0">
                <a:latin typeface="Arial" charset="0"/>
              </a:rPr>
              <a:t/>
            </a:r>
            <a:br>
              <a:rPr lang="en-US" sz="1400" b="1" smtClean="0">
                <a:latin typeface="Arial" charset="0"/>
              </a:rPr>
            </a:br>
            <a:endParaRPr lang="en-US" sz="1400" b="1" smtClean="0">
              <a:latin typeface="Arial" charset="0"/>
            </a:endParaRPr>
          </a:p>
        </p:txBody>
      </p:sp>
      <p:sp>
        <p:nvSpPr>
          <p:cNvPr id="56338" name="Text Box 18"/>
          <p:cNvSpPr txBox="1">
            <a:spLocks noChangeArrowheads="1"/>
          </p:cNvSpPr>
          <p:nvPr/>
        </p:nvSpPr>
        <p:spPr bwMode="auto">
          <a:xfrm>
            <a:off x="187325" y="2019300"/>
            <a:ext cx="3454400" cy="48387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b="0">
                <a:latin typeface="Arial" charset="0"/>
              </a:rPr>
              <a:t>Problem: Multiple Images of Galazy Clusters with subpixel shifts.</a:t>
            </a:r>
          </a:p>
          <a:p>
            <a:pPr marL="457200" indent="-457200">
              <a:spcBef>
                <a:spcPct val="50000"/>
              </a:spcBef>
            </a:pPr>
            <a:r>
              <a:rPr lang="en-US" b="0">
                <a:latin typeface="Arial" charset="0"/>
              </a:rPr>
              <a:t>POCS Solution: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b="0">
                <a:latin typeface="Arial" charset="0"/>
              </a:rPr>
              <a:t>Sets of high resolution images giving rise to lower resolution images.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b="0">
                <a:latin typeface="Arial" charset="0"/>
              </a:rPr>
              <a:t>Positivity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b="0">
                <a:latin typeface="Arial" charset="0"/>
              </a:rPr>
              <a:t>Resolution Limit</a:t>
            </a:r>
          </a:p>
        </p:txBody>
      </p:sp>
    </p:spTree>
    <p:extLst>
      <p:ext uri="{BB962C8B-B14F-4D97-AF65-F5344CB8AC3E}">
        <p14:creationId xmlns:p14="http://schemas.microsoft.com/office/powerpoint/2010/main" val="343274096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92525" y="1935163"/>
            <a:ext cx="4916488" cy="33162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56336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8313" y="5356225"/>
            <a:ext cx="1482725" cy="1501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56337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29038" y="5316538"/>
            <a:ext cx="1541462" cy="15414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7109" name="Rectangle 2"/>
          <p:cNvSpPr>
            <a:spLocks noGrp="1" noChangeArrowheads="1"/>
          </p:cNvSpPr>
          <p:nvPr>
            <p:ph type="title"/>
          </p:nvPr>
        </p:nvSpPr>
        <p:spPr>
          <a:xfrm>
            <a:off x="274638" y="525463"/>
            <a:ext cx="6938962" cy="1143000"/>
          </a:xfrm>
        </p:spPr>
        <p:txBody>
          <a:bodyPr/>
          <a:lstStyle/>
          <a:p>
            <a:pPr algn="l" eaLnBrk="1" hangingPunct="1"/>
            <a:r>
              <a:rPr lang="en-US" sz="1600" b="1" smtClean="0">
                <a:latin typeface="Arial" charset="0"/>
              </a:rPr>
              <a:t>Application:</a:t>
            </a:r>
            <a:br>
              <a:rPr lang="en-US" sz="1600" b="1" smtClean="0">
                <a:latin typeface="Arial" charset="0"/>
              </a:rPr>
            </a:br>
            <a:r>
              <a:rPr lang="en-US" sz="4000" b="1" smtClean="0">
                <a:latin typeface="Arial" charset="0"/>
              </a:rPr>
              <a:t>Combining Low Resolution Sub-Pixel Shifted Images</a:t>
            </a:r>
            <a:r>
              <a:rPr lang="en-US" sz="3200" b="1" smtClean="0">
                <a:latin typeface="Arial" charset="0"/>
              </a:rPr>
              <a:t/>
            </a:r>
            <a:br>
              <a:rPr lang="en-US" sz="3200" b="1" smtClean="0">
                <a:latin typeface="Arial" charset="0"/>
              </a:rPr>
            </a:br>
            <a:r>
              <a:rPr lang="en-US" sz="1200" b="1" smtClean="0">
                <a:latin typeface="Arial" charset="0"/>
                <a:hlinkClick r:id="rId5"/>
              </a:rPr>
              <a:t>http://www.stecf.org/newsletter/stecf-nl-22/adorf/adorf.html</a:t>
            </a:r>
            <a:r>
              <a:rPr lang="en-US" sz="1200" b="1" smtClean="0">
                <a:latin typeface="Arial" charset="0"/>
              </a:rPr>
              <a:t/>
            </a:r>
            <a:br>
              <a:rPr lang="en-US" sz="1200" b="1" smtClean="0">
                <a:latin typeface="Arial" charset="0"/>
              </a:rPr>
            </a:br>
            <a:r>
              <a:rPr lang="en-US" sz="1400" b="1" i="1" smtClean="0">
                <a:latin typeface="Arial" charset="0"/>
              </a:rPr>
              <a:t>Hans-Martin Adorf </a:t>
            </a:r>
            <a:r>
              <a:rPr lang="en-US" sz="1400" b="1" smtClean="0">
                <a:latin typeface="Arial" charset="0"/>
              </a:rPr>
              <a:t/>
            </a:r>
            <a:br>
              <a:rPr lang="en-US" sz="1400" b="1" smtClean="0">
                <a:latin typeface="Arial" charset="0"/>
              </a:rPr>
            </a:br>
            <a:endParaRPr lang="en-US" sz="1400" b="1" smtClean="0">
              <a:latin typeface="Arial" charset="0"/>
            </a:endParaRPr>
          </a:p>
        </p:txBody>
      </p:sp>
      <p:sp>
        <p:nvSpPr>
          <p:cNvPr id="56338" name="Text Box 18"/>
          <p:cNvSpPr txBox="1">
            <a:spLocks noChangeArrowheads="1"/>
          </p:cNvSpPr>
          <p:nvPr/>
        </p:nvSpPr>
        <p:spPr bwMode="auto">
          <a:xfrm>
            <a:off x="187325" y="2019300"/>
            <a:ext cx="3454400" cy="48387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b="0">
                <a:latin typeface="Arial" charset="0"/>
              </a:rPr>
              <a:t>Problem: Multiple Images of Galazy Clusters with subpixel shifts.</a:t>
            </a:r>
          </a:p>
          <a:p>
            <a:pPr marL="457200" indent="-457200">
              <a:spcBef>
                <a:spcPct val="50000"/>
              </a:spcBef>
            </a:pPr>
            <a:r>
              <a:rPr lang="en-US" b="0">
                <a:latin typeface="Arial" charset="0"/>
              </a:rPr>
              <a:t>POCS Solution: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b="0">
                <a:latin typeface="Arial" charset="0"/>
              </a:rPr>
              <a:t>Sets of high resolution images giving rise to lower resolution images.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b="0">
                <a:latin typeface="Arial" charset="0"/>
              </a:rPr>
              <a:t>Positivity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b="0">
                <a:latin typeface="Arial" charset="0"/>
              </a:rPr>
              <a:t>Resolution Limit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7038975" y="247650"/>
            <a:ext cx="1562100" cy="1836738"/>
            <a:chOff x="4370" y="201"/>
            <a:chExt cx="984" cy="1157"/>
          </a:xfrm>
        </p:grpSpPr>
        <p:pic>
          <p:nvPicPr>
            <p:cNvPr id="47113" name="Picture 1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370" y="201"/>
              <a:ext cx="984" cy="959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47114" name="Text Box 19"/>
            <p:cNvSpPr txBox="1">
              <a:spLocks noChangeArrowheads="1"/>
            </p:cNvSpPr>
            <p:nvPr/>
          </p:nvSpPr>
          <p:spPr bwMode="auto">
            <a:xfrm>
              <a:off x="4517" y="1070"/>
              <a:ext cx="768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/>
                <a:t>2         4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114282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5"/>
          <p:cNvSpPr>
            <a:spLocks noChangeArrowheads="1"/>
          </p:cNvSpPr>
          <p:nvPr/>
        </p:nvSpPr>
        <p:spPr bwMode="auto">
          <a:xfrm>
            <a:off x="4552950" y="1771650"/>
            <a:ext cx="4343400" cy="4895850"/>
          </a:xfrm>
          <a:prstGeom prst="rect">
            <a:avLst/>
          </a:prstGeom>
          <a:solidFill>
            <a:srgbClr val="FFFFFF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1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4826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sz="1600" b="1" dirty="0" smtClean="0">
                <a:latin typeface="Arial" charset="0"/>
              </a:rPr>
              <a:t>Application:</a:t>
            </a:r>
            <a:br>
              <a:rPr lang="en-US" sz="1600" b="1" dirty="0" smtClean="0">
                <a:latin typeface="Arial" charset="0"/>
              </a:rPr>
            </a:br>
            <a:r>
              <a:rPr lang="en-US" sz="4000" b="1" dirty="0" smtClean="0">
                <a:solidFill>
                  <a:schemeClr val="tx1"/>
                </a:solidFill>
                <a:latin typeface="Arial" charset="0"/>
              </a:rPr>
              <a:t>Subpixel Resolution</a:t>
            </a:r>
            <a:r>
              <a:rPr lang="en-US" sz="4000" b="1" dirty="0" smtClean="0">
                <a:latin typeface="Arial" charset="0"/>
              </a:rPr>
              <a:t/>
            </a:r>
            <a:br>
              <a:rPr lang="en-US" sz="4000" b="1" dirty="0" smtClean="0">
                <a:latin typeface="Arial" charset="0"/>
              </a:rPr>
            </a:br>
            <a:r>
              <a:rPr lang="en-US" sz="2400" b="1" dirty="0" smtClean="0">
                <a:latin typeface="Arial" charset="0"/>
              </a:rPr>
              <a:t>using the world’s worst camera</a:t>
            </a:r>
            <a:r>
              <a:rPr lang="en-US" sz="1800" b="1" dirty="0" smtClean="0">
                <a:latin typeface="Arial" charset="0"/>
              </a:rPr>
              <a:t/>
            </a:r>
            <a:br>
              <a:rPr lang="en-US" sz="1800" b="1" dirty="0" smtClean="0">
                <a:latin typeface="Arial" charset="0"/>
              </a:rPr>
            </a:br>
            <a:endParaRPr lang="en-US" sz="1000" b="1" dirty="0" smtClean="0">
              <a:latin typeface="Arial" charset="0"/>
            </a:endParaRPr>
          </a:p>
        </p:txBody>
      </p:sp>
      <p:pic>
        <p:nvPicPr>
          <p:cNvPr id="48133" name="Picture 1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62475" y="1828800"/>
            <a:ext cx="4352925" cy="4552950"/>
          </a:xfrm>
          <a:noFill/>
        </p:spPr>
      </p:pic>
      <p:sp>
        <p:nvSpPr>
          <p:cNvPr id="189454" name="Text Box 14"/>
          <p:cNvSpPr txBox="1">
            <a:spLocks noChangeArrowheads="1"/>
          </p:cNvSpPr>
          <p:nvPr/>
        </p:nvSpPr>
        <p:spPr bwMode="auto">
          <a:xfrm>
            <a:off x="514350" y="1774825"/>
            <a:ext cx="3954463" cy="4893647"/>
          </a:xfrm>
          <a:prstGeom prst="rect">
            <a:avLst/>
          </a:prstGeom>
          <a:solidFill>
            <a:srgbClr val="FFFFFF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dirty="0">
                <a:solidFill>
                  <a:schemeClr val="bg2"/>
                </a:solidFill>
                <a:latin typeface="Helvetica" pitchFamily="34" charset="0"/>
              </a:rPr>
              <a:t>Object is imaged with an aperture covering a large area.  The average (or sum) of the object is measured as a single number over the aperture.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chemeClr val="bg2"/>
                </a:solidFill>
                <a:latin typeface="Helvetica" pitchFamily="34" charset="0"/>
              </a:rPr>
              <a:t>The set of all images with this average value at this location is a convex set.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chemeClr val="bg2"/>
                </a:solidFill>
                <a:latin typeface="Helvetica" pitchFamily="34" charset="0"/>
              </a:rPr>
              <a:t>The convex set is </a:t>
            </a:r>
            <a:r>
              <a:rPr lang="en-US" i="1" dirty="0">
                <a:solidFill>
                  <a:schemeClr val="bg2"/>
                </a:solidFill>
                <a:latin typeface="Helvetica" pitchFamily="34" charset="0"/>
              </a:rPr>
              <a:t>constant area.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3"/>
          <p:cNvSpPr>
            <a:spLocks noGrp="1" noChangeArrowheads="1"/>
          </p:cNvSpPr>
          <p:nvPr>
            <p:ph type="title"/>
          </p:nvPr>
        </p:nvSpPr>
        <p:spPr>
          <a:xfrm>
            <a:off x="598714" y="1524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sz="1600" b="1" dirty="0" smtClean="0">
                <a:latin typeface="Arial" charset="0"/>
              </a:rPr>
              <a:t>Application:</a:t>
            </a:r>
            <a:br>
              <a:rPr lang="en-US" sz="1600" b="1" dirty="0" smtClean="0">
                <a:latin typeface="Arial" charset="0"/>
              </a:rPr>
            </a:br>
            <a:r>
              <a:rPr lang="en-US" sz="4000" b="1" dirty="0" err="1" smtClean="0">
                <a:latin typeface="Arial" charset="0"/>
              </a:rPr>
              <a:t>Subpixel</a:t>
            </a:r>
            <a:r>
              <a:rPr lang="en-US" sz="4000" b="1" dirty="0" smtClean="0">
                <a:latin typeface="Arial" charset="0"/>
              </a:rPr>
              <a:t> Resolution</a:t>
            </a:r>
            <a:r>
              <a:rPr lang="en-US" sz="3200" b="1" dirty="0" smtClean="0">
                <a:latin typeface="Arial" charset="0"/>
              </a:rPr>
              <a:t/>
            </a:r>
            <a:br>
              <a:rPr lang="en-US" sz="3200" b="1" dirty="0" smtClean="0">
                <a:latin typeface="Arial" charset="0"/>
              </a:rPr>
            </a:br>
            <a:endParaRPr lang="en-US" sz="1400" b="1" dirty="0" smtClean="0">
              <a:latin typeface="Arial" charset="0"/>
            </a:endParaRPr>
          </a:p>
        </p:txBody>
      </p:sp>
      <p:sp>
        <p:nvSpPr>
          <p:cNvPr id="191501" name="Text Box 13"/>
          <p:cNvSpPr txBox="1">
            <a:spLocks noChangeArrowheads="1"/>
          </p:cNvSpPr>
          <p:nvPr/>
        </p:nvSpPr>
        <p:spPr bwMode="auto">
          <a:xfrm>
            <a:off x="566057" y="5903894"/>
            <a:ext cx="7810500" cy="9233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457200" indent="-457200" algn="ctr">
              <a:spcBef>
                <a:spcPct val="50000"/>
              </a:spcBef>
            </a:pPr>
            <a:r>
              <a:rPr lang="en-US" sz="1800" dirty="0"/>
              <a:t>Randomly chosen </a:t>
            </a:r>
            <a:r>
              <a:rPr lang="en-US" sz="1800" dirty="0" err="1"/>
              <a:t>8x8</a:t>
            </a:r>
            <a:r>
              <a:rPr lang="en-US" sz="1800" dirty="0"/>
              <a:t> pixel blocks.  Over 6 Million </a:t>
            </a:r>
            <a:r>
              <a:rPr lang="en-US" sz="1800" dirty="0" smtClean="0"/>
              <a:t>projections.</a:t>
            </a:r>
            <a:endParaRPr lang="en-US" sz="1800" dirty="0"/>
          </a:p>
          <a:p>
            <a:pPr marL="457200" indent="-457200" algn="ctr">
              <a:spcBef>
                <a:spcPct val="50000"/>
              </a:spcBef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254791"/>
            <a:ext cx="9144000" cy="4579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0" y="1665514"/>
            <a:ext cx="9144000" cy="3853543"/>
          </a:xfrm>
          <a:prstGeom prst="rect">
            <a:avLst/>
          </a:prstGeom>
          <a:solidFill>
            <a:srgbClr val="040002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971" y="2242457"/>
            <a:ext cx="3733800" cy="2538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BobCon_fastestest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332514" y="1809750"/>
            <a:ext cx="4539343" cy="340450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83972" y="5231564"/>
            <a:ext cx="46481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accent6">
                    <a:lumMod val="90000"/>
                    <a:lumOff val="10000"/>
                  </a:schemeClr>
                </a:solidFill>
                <a:latin typeface="Arial Narrow" pitchFamily="34" charset="0"/>
              </a:rPr>
              <a:t> </a:t>
            </a:r>
            <a:r>
              <a:rPr lang="en-US" sz="1100" dirty="0" smtClean="0">
                <a:solidFill>
                  <a:schemeClr val="accent6">
                    <a:lumMod val="90000"/>
                    <a:lumOff val="10000"/>
                  </a:schemeClr>
                </a:solidFill>
                <a:latin typeface="Arial Narrow" pitchFamily="34" charset="0"/>
                <a:hlinkClick r:id="rId6" action="ppaction://hlinkfile"/>
              </a:rPr>
              <a:t>Slow</a:t>
            </a:r>
            <a:r>
              <a:rPr lang="en-US" sz="1100" dirty="0" smtClean="0">
                <a:solidFill>
                  <a:schemeClr val="accent6">
                    <a:lumMod val="90000"/>
                    <a:lumOff val="10000"/>
                  </a:schemeClr>
                </a:solidFill>
                <a:latin typeface="Arial Narrow" pitchFamily="34" charset="0"/>
              </a:rPr>
              <a:t> (7:41)    </a:t>
            </a:r>
            <a:r>
              <a:rPr lang="en-US" sz="1100" dirty="0" smtClean="0">
                <a:solidFill>
                  <a:schemeClr val="accent6">
                    <a:lumMod val="90000"/>
                    <a:lumOff val="10000"/>
                  </a:schemeClr>
                </a:solidFill>
                <a:latin typeface="Arial Narrow" pitchFamily="34" charset="0"/>
                <a:hlinkClick r:id="rId7" action="ppaction://hlinkfile"/>
              </a:rPr>
              <a:t>Fast</a:t>
            </a:r>
            <a:r>
              <a:rPr lang="en-US" sz="1100" dirty="0" smtClean="0">
                <a:solidFill>
                  <a:schemeClr val="accent6">
                    <a:lumMod val="90000"/>
                    <a:lumOff val="10000"/>
                  </a:schemeClr>
                </a:solidFill>
                <a:latin typeface="Arial Narrow" pitchFamily="34" charset="0"/>
              </a:rPr>
              <a:t> (3:00)    </a:t>
            </a:r>
            <a:r>
              <a:rPr lang="en-US" sz="1100" dirty="0" smtClean="0">
                <a:solidFill>
                  <a:schemeClr val="accent6">
                    <a:lumMod val="90000"/>
                    <a:lumOff val="10000"/>
                  </a:schemeClr>
                </a:solidFill>
                <a:latin typeface="Arial Narrow" pitchFamily="34" charset="0"/>
                <a:hlinkClick r:id="rId8" action="ppaction://hlinkfile"/>
              </a:rPr>
              <a:t>Faster</a:t>
            </a:r>
            <a:r>
              <a:rPr lang="en-US" sz="1100" dirty="0" smtClean="0">
                <a:solidFill>
                  <a:schemeClr val="accent6">
                    <a:lumMod val="90000"/>
                    <a:lumOff val="10000"/>
                  </a:schemeClr>
                </a:solidFill>
                <a:latin typeface="Arial Narrow" pitchFamily="34" charset="0"/>
              </a:rPr>
              <a:t> (1:30)     </a:t>
            </a:r>
            <a:r>
              <a:rPr lang="en-US" sz="1100" dirty="0" smtClean="0">
                <a:solidFill>
                  <a:schemeClr val="accent6">
                    <a:lumMod val="90000"/>
                    <a:lumOff val="10000"/>
                  </a:schemeClr>
                </a:solidFill>
                <a:latin typeface="Arial Narrow" pitchFamily="34" charset="0"/>
                <a:hlinkClick r:id="rId9" action="ppaction://hlinkfile"/>
              </a:rPr>
              <a:t>Fastest</a:t>
            </a:r>
            <a:r>
              <a:rPr lang="en-US" sz="1100" dirty="0" smtClean="0">
                <a:solidFill>
                  <a:schemeClr val="accent6">
                    <a:lumMod val="90000"/>
                    <a:lumOff val="10000"/>
                  </a:schemeClr>
                </a:solidFill>
                <a:latin typeface="Arial Narrow" pitchFamily="34" charset="0"/>
              </a:rPr>
              <a:t> (0:56)</a:t>
            </a:r>
            <a:endParaRPr lang="en-US" sz="1100" dirty="0">
              <a:solidFill>
                <a:schemeClr val="accent6">
                  <a:lumMod val="90000"/>
                  <a:lumOff val="1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598714" y="489857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Application:</a:t>
            </a:r>
            <a:b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</a:b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Subpixel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 Resolution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/>
            </a:r>
            <a:b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</a:b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566057" y="5903894"/>
            <a:ext cx="7810500" cy="9233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457200" indent="-457200" algn="ctr">
              <a:spcBef>
                <a:spcPct val="50000"/>
              </a:spcBef>
            </a:pPr>
            <a:r>
              <a:rPr lang="en-US" sz="1800" dirty="0"/>
              <a:t>Randomly chosen </a:t>
            </a:r>
            <a:r>
              <a:rPr lang="en-US" sz="1800" dirty="0" err="1"/>
              <a:t>8x8</a:t>
            </a:r>
            <a:r>
              <a:rPr lang="en-US" sz="1800" dirty="0"/>
              <a:t> pixel blocks.  Over 6 Million </a:t>
            </a:r>
            <a:r>
              <a:rPr lang="en-US" sz="1800" dirty="0" smtClean="0"/>
              <a:t>projections.</a:t>
            </a:r>
            <a:endParaRPr lang="en-US" sz="1800" dirty="0"/>
          </a:p>
          <a:p>
            <a:pPr marL="457200" indent="-457200" algn="ctr">
              <a:spcBef>
                <a:spcPct val="50000"/>
              </a:spcBef>
            </a:pP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0" y="1534886"/>
            <a:ext cx="9144000" cy="4288398"/>
          </a:xfrm>
          <a:prstGeom prst="rect">
            <a:avLst/>
          </a:prstGeom>
          <a:solidFill>
            <a:srgbClr val="040002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13658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sz="1600" b="1" dirty="0" smtClean="0">
                <a:latin typeface="Arial" charset="0"/>
              </a:rPr>
              <a:t>Application:</a:t>
            </a:r>
            <a:br>
              <a:rPr lang="en-US" sz="1600" b="1" dirty="0" smtClean="0">
                <a:latin typeface="Arial" charset="0"/>
              </a:rPr>
            </a:br>
            <a:r>
              <a:rPr lang="en-US" sz="4000" b="1" dirty="0" err="1" smtClean="0">
                <a:latin typeface="Arial" charset="0"/>
              </a:rPr>
              <a:t>Subpixel</a:t>
            </a:r>
            <a:r>
              <a:rPr lang="en-US" sz="4000" b="1" dirty="0" smtClean="0">
                <a:latin typeface="Arial" charset="0"/>
              </a:rPr>
              <a:t> Resolution</a:t>
            </a:r>
            <a:r>
              <a:rPr lang="en-US" sz="3200" b="1" dirty="0" smtClean="0">
                <a:latin typeface="Arial" charset="0"/>
              </a:rPr>
              <a:t/>
            </a:r>
            <a:br>
              <a:rPr lang="en-US" sz="3200" b="1" dirty="0" smtClean="0">
                <a:latin typeface="Arial" charset="0"/>
              </a:rPr>
            </a:br>
            <a:endParaRPr lang="en-US" sz="1400" b="1" dirty="0" smtClean="0">
              <a:latin typeface="Arial" charset="0"/>
            </a:endParaRPr>
          </a:p>
        </p:txBody>
      </p:sp>
      <p:pic>
        <p:nvPicPr>
          <p:cNvPr id="49155" name="Picture 10" descr="max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3665" y="2100945"/>
            <a:ext cx="3824062" cy="2816000"/>
          </a:xfrm>
          <a:noFill/>
        </p:spPr>
      </p:pic>
      <p:sp>
        <p:nvSpPr>
          <p:cNvPr id="49157" name="Text Box 6"/>
          <p:cNvSpPr txBox="1">
            <a:spLocks noChangeArrowheads="1"/>
          </p:cNvSpPr>
          <p:nvPr/>
        </p:nvSpPr>
        <p:spPr bwMode="auto">
          <a:xfrm>
            <a:off x="1197429" y="5812972"/>
            <a:ext cx="6248400" cy="7078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457200" indent="-457200" algn="ctr">
              <a:spcBef>
                <a:spcPct val="50000"/>
              </a:spcBef>
            </a:pPr>
            <a:r>
              <a:rPr lang="en-US" sz="2000" dirty="0">
                <a:latin typeface="Arial Narrow" pitchFamily="34" charset="0"/>
              </a:rPr>
              <a:t>Blocks of random dimension &lt;33 chosen at random locations.  2.7 Million blocks.</a:t>
            </a:r>
          </a:p>
        </p:txBody>
      </p:sp>
      <p:sp>
        <p:nvSpPr>
          <p:cNvPr id="49158" name="Text Box 35"/>
          <p:cNvSpPr txBox="1">
            <a:spLocks noChangeArrowheads="1"/>
          </p:cNvSpPr>
          <p:nvPr/>
        </p:nvSpPr>
        <p:spPr bwMode="auto">
          <a:xfrm>
            <a:off x="4381500" y="1943100"/>
            <a:ext cx="42672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9" name="Pixel_LordOfFlies_faster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016829" y="1575706"/>
            <a:ext cx="5127171" cy="38453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84715" y="5429226"/>
            <a:ext cx="33745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accent6">
                    <a:lumMod val="90000"/>
                    <a:lumOff val="10000"/>
                  </a:schemeClr>
                </a:solidFill>
                <a:latin typeface="Arial Narrow" pitchFamily="34" charset="0"/>
              </a:rPr>
              <a:t> </a:t>
            </a:r>
            <a:r>
              <a:rPr lang="en-US" sz="1100" dirty="0" smtClean="0">
                <a:solidFill>
                  <a:schemeClr val="accent6">
                    <a:lumMod val="90000"/>
                    <a:lumOff val="10000"/>
                  </a:schemeClr>
                </a:solidFill>
                <a:latin typeface="Arial Narrow" pitchFamily="34" charset="0"/>
                <a:hlinkClick r:id="rId5" action="ppaction://hlinkfile"/>
              </a:rPr>
              <a:t>Slow</a:t>
            </a:r>
            <a:r>
              <a:rPr lang="en-US" sz="1100" dirty="0" smtClean="0">
                <a:solidFill>
                  <a:schemeClr val="accent6">
                    <a:lumMod val="90000"/>
                    <a:lumOff val="10000"/>
                  </a:schemeClr>
                </a:solidFill>
                <a:latin typeface="Arial Narrow" pitchFamily="34" charset="0"/>
              </a:rPr>
              <a:t>  (0.58)        </a:t>
            </a:r>
            <a:r>
              <a:rPr lang="en-US" sz="1100" dirty="0" smtClean="0">
                <a:solidFill>
                  <a:schemeClr val="accent6">
                    <a:lumMod val="90000"/>
                    <a:lumOff val="10000"/>
                  </a:schemeClr>
                </a:solidFill>
                <a:latin typeface="Arial Narrow" pitchFamily="34" charset="0"/>
                <a:hlinkClick r:id="rId6" action="ppaction://hlinkfile"/>
              </a:rPr>
              <a:t>Fast</a:t>
            </a:r>
            <a:r>
              <a:rPr lang="en-US" sz="1100" dirty="0" smtClean="0">
                <a:solidFill>
                  <a:schemeClr val="accent6">
                    <a:lumMod val="90000"/>
                    <a:lumOff val="10000"/>
                  </a:schemeClr>
                </a:solidFill>
                <a:latin typeface="Arial Narrow" pitchFamily="34" charset="0"/>
              </a:rPr>
              <a:t> (0:29)      </a:t>
            </a:r>
            <a:r>
              <a:rPr lang="en-US" sz="1100" dirty="0" smtClean="0">
                <a:solidFill>
                  <a:schemeClr val="accent6">
                    <a:lumMod val="90000"/>
                    <a:lumOff val="10000"/>
                  </a:schemeClr>
                </a:solidFill>
                <a:latin typeface="Arial Narrow" pitchFamily="34" charset="0"/>
                <a:hlinkClick r:id="rId7" action="ppaction://hlinkfile"/>
              </a:rPr>
              <a:t>Faster</a:t>
            </a:r>
            <a:r>
              <a:rPr lang="en-US" sz="1100" dirty="0" smtClean="0">
                <a:solidFill>
                  <a:schemeClr val="accent6">
                    <a:lumMod val="90000"/>
                    <a:lumOff val="10000"/>
                  </a:schemeClr>
                </a:solidFill>
                <a:latin typeface="Arial Narrow" pitchFamily="34" charset="0"/>
              </a:rPr>
              <a:t>  (0:14)    </a:t>
            </a:r>
            <a:endParaRPr lang="en-US" sz="1100" dirty="0">
              <a:solidFill>
                <a:schemeClr val="accent6">
                  <a:lumMod val="90000"/>
                  <a:lumOff val="10000"/>
                </a:schemeClr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0"/>
            <a:ext cx="77724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latin typeface="Arial" charset="0"/>
              </a:rPr>
              <a:t>Outline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2300" y="97155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C000"/>
                </a:solidFill>
                <a:latin typeface="Arial" charset="0"/>
              </a:rPr>
              <a:t>POCS: What is it?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Convex Sets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Projections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POCS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C000"/>
                </a:solidFill>
                <a:latin typeface="Arial" charset="0"/>
              </a:rPr>
              <a:t>Applications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The Papoulis-</a:t>
            </a:r>
            <a:r>
              <a:rPr lang="en-US" sz="2400" b="1" dirty="0" err="1" smtClean="0">
                <a:solidFill>
                  <a:srgbClr val="FFC000"/>
                </a:solidFill>
                <a:latin typeface="Arial" charset="0"/>
              </a:rPr>
              <a:t>Gerchberg</a:t>
            </a: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 Algorithm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Neural Network Associative Memory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Resolution at sub-pixel levels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latin typeface="Arial" charset="0"/>
              </a:rPr>
              <a:t>Radiation Oncology / Tomography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JPG / MPEG repair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Missing Sensors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C000"/>
                </a:solidFill>
                <a:latin typeface="Arial" charset="0"/>
              </a:rPr>
              <a:t>Generalized Alternating Projections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Ambiguity Function </a:t>
            </a:r>
            <a:r>
              <a:rPr lang="en-US" sz="2400" b="1" dirty="0" err="1" smtClean="0">
                <a:solidFill>
                  <a:srgbClr val="FFC000"/>
                </a:solidFill>
                <a:latin typeface="Arial" charset="0"/>
              </a:rPr>
              <a:t>Syntesis</a:t>
            </a:r>
            <a:endParaRPr lang="en-US" sz="2400" b="1" dirty="0" smtClean="0">
              <a:solidFill>
                <a:srgbClr val="FFC000"/>
              </a:solidFill>
              <a:latin typeface="Arial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The </a:t>
            </a:r>
            <a:r>
              <a:rPr lang="en-US" sz="2400" b="1" dirty="0" err="1" smtClean="0">
                <a:solidFill>
                  <a:srgbClr val="FFC000"/>
                </a:solidFill>
                <a:latin typeface="Arial" charset="0"/>
              </a:rPr>
              <a:t>Gerchberg</a:t>
            </a: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-Saxton Algorithm</a:t>
            </a:r>
          </a:p>
          <a:p>
            <a:pPr lvl="2" eaLnBrk="1" hangingPunct="1">
              <a:lnSpc>
                <a:spcPct val="90000"/>
              </a:lnSpc>
              <a:buFontTx/>
              <a:buNone/>
            </a:pPr>
            <a:endParaRPr lang="en-US" b="1" dirty="0" smtClean="0">
              <a:solidFill>
                <a:schemeClr val="tx2"/>
              </a:solidFill>
              <a:latin typeface="Arial" charset="0"/>
            </a:endParaRP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862375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6675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z="1800" smtClean="0">
                <a:latin typeface="Arial" charset="0"/>
              </a:rPr>
              <a:t>Application:</a:t>
            </a:r>
            <a:r>
              <a:rPr lang="en-US" sz="4000" smtClean="0">
                <a:latin typeface="Arial" charset="0"/>
              </a:rPr>
              <a:t/>
            </a:r>
            <a:br>
              <a:rPr lang="en-US" sz="4000" smtClean="0">
                <a:latin typeface="Arial" charset="0"/>
              </a:rPr>
            </a:br>
            <a:r>
              <a:rPr lang="en-US" sz="4000" smtClean="0">
                <a:latin typeface="Arial" charset="0"/>
              </a:rPr>
              <a:t>Tomography</a:t>
            </a:r>
            <a:br>
              <a:rPr lang="en-US" sz="4000" smtClean="0">
                <a:latin typeface="Arial" charset="0"/>
              </a:rPr>
            </a:br>
            <a:r>
              <a:rPr lang="en-US" sz="2400" smtClean="0">
                <a:latin typeface="Arial" charset="0"/>
              </a:rPr>
              <a:t>Same procedure as subpixel resolution.</a:t>
            </a:r>
          </a:p>
        </p:txBody>
      </p:sp>
      <p:pic>
        <p:nvPicPr>
          <p:cNvPr id="51204" name="Picture 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38" y="1733550"/>
            <a:ext cx="5649912" cy="4495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6675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z="1800" smtClean="0">
                <a:latin typeface="Arial" charset="0"/>
              </a:rPr>
              <a:t>Application:</a:t>
            </a:r>
            <a:r>
              <a:rPr lang="en-US" sz="4000" smtClean="0">
                <a:latin typeface="Arial" charset="0"/>
              </a:rPr>
              <a:t/>
            </a:r>
            <a:br>
              <a:rPr lang="en-US" sz="4000" smtClean="0">
                <a:latin typeface="Arial" charset="0"/>
              </a:rPr>
            </a:br>
            <a:r>
              <a:rPr lang="en-US" sz="4000" smtClean="0">
                <a:latin typeface="Arial" charset="0"/>
              </a:rPr>
              <a:t>Tomography</a:t>
            </a:r>
            <a:br>
              <a:rPr lang="en-US" sz="4000" smtClean="0">
                <a:latin typeface="Arial" charset="0"/>
              </a:rPr>
            </a:br>
            <a:r>
              <a:rPr lang="en-US" sz="2400" smtClean="0">
                <a:latin typeface="Arial" charset="0"/>
              </a:rPr>
              <a:t>Same procedure as subpixel resolution.</a:t>
            </a: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1095" y="1556084"/>
            <a:ext cx="5261229" cy="4989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800" smtClean="0">
                <a:latin typeface="Arial" charset="0"/>
              </a:rPr>
              <a:t>Application:</a:t>
            </a:r>
            <a:r>
              <a:rPr lang="en-US" sz="4000" smtClean="0">
                <a:latin typeface="Arial" charset="0"/>
              </a:rPr>
              <a:t/>
            </a:r>
            <a:br>
              <a:rPr lang="en-US" sz="4000" smtClean="0">
                <a:latin typeface="Arial" charset="0"/>
              </a:rPr>
            </a:br>
            <a:r>
              <a:rPr lang="en-US" sz="4000" smtClean="0">
                <a:latin typeface="Arial" charset="0"/>
              </a:rPr>
              <a:t>Tomography</a:t>
            </a:r>
            <a:br>
              <a:rPr lang="en-US" sz="4000" smtClean="0">
                <a:latin typeface="Arial" charset="0"/>
              </a:rPr>
            </a:br>
            <a:r>
              <a:rPr lang="en-US" sz="2400" smtClean="0">
                <a:latin typeface="Arial" charset="0"/>
              </a:rPr>
              <a:t>Same procedure as subpixel resolution.</a:t>
            </a:r>
          </a:p>
        </p:txBody>
      </p:sp>
      <p:pic>
        <p:nvPicPr>
          <p:cNvPr id="52228" name="Picture 4" descr="POCS_TOMM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3484" y="1905001"/>
            <a:ext cx="9060516" cy="4652974"/>
          </a:xfr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922338" y="250825"/>
            <a:ext cx="7970837" cy="11430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FFFF00"/>
                </a:solidFill>
              </a:rPr>
              <a:t>PO</a:t>
            </a:r>
            <a:r>
              <a:rPr lang="en-US" sz="3200" dirty="0" smtClean="0"/>
              <a:t>CS</a:t>
            </a:r>
            <a:r>
              <a:rPr lang="en-US" sz="3200" dirty="0" smtClean="0">
                <a:solidFill>
                  <a:srgbClr val="FFFF00"/>
                </a:solidFill>
              </a:rPr>
              <a:t>: Example </a:t>
            </a:r>
            <a:r>
              <a:rPr lang="en-US" sz="3200" dirty="0" smtClean="0"/>
              <a:t>convex sets</a:t>
            </a:r>
            <a:r>
              <a:rPr lang="en-US" sz="3200" dirty="0" smtClean="0">
                <a:solidFill>
                  <a:srgbClr val="FFFF00"/>
                </a:solidFill>
              </a:rPr>
              <a:t> in a Hilbert space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7900" y="1358900"/>
            <a:ext cx="7543800" cy="6858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chemeClr val="tx2"/>
                </a:solidFill>
              </a:rPr>
              <a:t>Identical Middles</a:t>
            </a:r>
            <a:r>
              <a:rPr lang="en-US" smtClean="0">
                <a:solidFill>
                  <a:schemeClr val="tx2"/>
                </a:solidFill>
              </a:rPr>
              <a:t> </a:t>
            </a:r>
            <a:r>
              <a:rPr lang="en-US" smtClean="0"/>
              <a:t>– a plane</a:t>
            </a:r>
            <a:endParaRPr lang="en-US" smtClean="0">
              <a:sym typeface="Symbol" pitchFamily="18" charset="2"/>
            </a:endParaRPr>
          </a:p>
          <a:p>
            <a:pPr eaLnBrk="1" hangingPunct="1"/>
            <a:endParaRPr lang="en-US" smtClean="0">
              <a:sym typeface="Symbol" pitchFamily="18" charset="2"/>
            </a:endParaRPr>
          </a:p>
        </p:txBody>
      </p:sp>
      <p:graphicFrame>
        <p:nvGraphicFramePr>
          <p:cNvPr id="2048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2454602"/>
              </p:ext>
            </p:extLst>
          </p:nvPr>
        </p:nvGraphicFramePr>
        <p:xfrm>
          <a:off x="1042988" y="2057400"/>
          <a:ext cx="6948487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5" name="Equation" r:id="rId3" imgW="1726920" imgH="253800" progId="Equation.3">
                  <p:embed/>
                </p:oleObj>
              </mc:Choice>
              <mc:Fallback>
                <p:oleObj name="Equation" r:id="rId3" imgW="17269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2057400"/>
                        <a:ext cx="6948487" cy="676275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2"/>
                          </a:gs>
                          <a:gs pos="50000">
                            <a:srgbClr val="FFFF00"/>
                          </a:gs>
                          <a:gs pos="100000">
                            <a:schemeClr val="tx2"/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Line 41"/>
          <p:cNvSpPr>
            <a:spLocks noChangeShapeType="1"/>
          </p:cNvSpPr>
          <p:nvPr/>
        </p:nvSpPr>
        <p:spPr bwMode="auto">
          <a:xfrm flipV="1">
            <a:off x="1795304" y="5154772"/>
            <a:ext cx="1425257" cy="14605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9" name="Line 42"/>
          <p:cNvSpPr>
            <a:spLocks noChangeShapeType="1"/>
          </p:cNvSpPr>
          <p:nvPr/>
        </p:nvSpPr>
        <p:spPr bwMode="auto">
          <a:xfrm flipV="1">
            <a:off x="1791653" y="3966528"/>
            <a:ext cx="0" cy="12827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0" name="Line 43"/>
          <p:cNvSpPr>
            <a:spLocks noChangeShapeType="1"/>
          </p:cNvSpPr>
          <p:nvPr/>
        </p:nvSpPr>
        <p:spPr bwMode="auto">
          <a:xfrm flipV="1">
            <a:off x="1688465" y="4066540"/>
            <a:ext cx="1453515" cy="317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 Box 46"/>
              <p:cNvSpPr txBox="1">
                <a:spLocks noChangeArrowheads="1"/>
              </p:cNvSpPr>
              <p:nvPr/>
            </p:nvSpPr>
            <p:spPr bwMode="auto">
              <a:xfrm>
                <a:off x="1956118" y="3439795"/>
                <a:ext cx="855663" cy="45720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/>
                        </a:rPr>
                        <m:t>𝑥</m:t>
                      </m:r>
                      <m:r>
                        <a:rPr lang="en-US" b="0" i="1" dirty="0" smtClean="0">
                          <a:latin typeface="Cambria Math"/>
                        </a:rPr>
                        <m:t>[</m:t>
                      </m:r>
                      <m:r>
                        <a:rPr lang="en-US" b="0" i="1" dirty="0" smtClean="0">
                          <a:latin typeface="Cambria Math"/>
                        </a:rPr>
                        <m:t>𝑛</m:t>
                      </m:r>
                      <m:r>
                        <a:rPr lang="en-US" b="0" i="1" dirty="0" smtClean="0">
                          <a:latin typeface="Cambria Math"/>
                        </a:rPr>
                        <m:t>]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41" name="Text 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56118" y="3439795"/>
                <a:ext cx="855663" cy="457200"/>
              </a:xfrm>
              <a:prstGeom prst="rect">
                <a:avLst/>
              </a:prstGeom>
              <a:blipFill rotWithShape="1">
                <a:blip r:embed="rId7"/>
                <a:stretch>
                  <a:fillRect b="-20000"/>
                </a:stretch>
              </a:blipFill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 Box 47"/>
          <p:cNvSpPr txBox="1">
            <a:spLocks noChangeArrowheads="1"/>
          </p:cNvSpPr>
          <p:nvPr/>
        </p:nvSpPr>
        <p:spPr bwMode="auto">
          <a:xfrm>
            <a:off x="3183255" y="4855845"/>
            <a:ext cx="855663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i="1" dirty="0" smtClean="0"/>
              <a:t>n</a:t>
            </a:r>
            <a:endParaRPr lang="en-US" b="0" dirty="0"/>
          </a:p>
        </p:txBody>
      </p:sp>
      <p:sp>
        <p:nvSpPr>
          <p:cNvPr id="43" name="Text Box 49"/>
          <p:cNvSpPr txBox="1">
            <a:spLocks noChangeArrowheads="1"/>
          </p:cNvSpPr>
          <p:nvPr/>
        </p:nvSpPr>
        <p:spPr bwMode="auto">
          <a:xfrm>
            <a:off x="1961833" y="5170170"/>
            <a:ext cx="1406207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0" dirty="0" smtClean="0">
                <a:latin typeface="Arial" charset="0"/>
                <a:sym typeface="MT Extra" pitchFamily="18" charset="2"/>
              </a:rPr>
              <a:t>1   2    3   </a:t>
            </a:r>
            <a:endParaRPr lang="en-US" sz="2000" b="0" dirty="0">
              <a:latin typeface="Arial" charset="0"/>
              <a:sym typeface="MT Extra" pitchFamily="18" charset="2"/>
            </a:endParaRPr>
          </a:p>
        </p:txBody>
      </p:sp>
      <p:sp>
        <p:nvSpPr>
          <p:cNvPr id="44" name="Text Box 50"/>
          <p:cNvSpPr txBox="1">
            <a:spLocks noChangeArrowheads="1"/>
          </p:cNvSpPr>
          <p:nvPr/>
        </p:nvSpPr>
        <p:spPr bwMode="auto">
          <a:xfrm>
            <a:off x="1348740" y="3787140"/>
            <a:ext cx="855663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0" dirty="0" smtClean="0">
                <a:sym typeface="MT Extra" pitchFamily="18" charset="2"/>
              </a:rPr>
              <a:t>1</a:t>
            </a:r>
            <a:endParaRPr lang="en-US" sz="2800" b="0" dirty="0">
              <a:sym typeface="MT Extra" pitchFamily="18" charset="2"/>
            </a:endParaRPr>
          </a:p>
        </p:txBody>
      </p:sp>
      <p:cxnSp>
        <p:nvCxnSpPr>
          <p:cNvPr id="45" name="Straight Connector 44"/>
          <p:cNvCxnSpPr/>
          <p:nvPr/>
        </p:nvCxnSpPr>
        <p:spPr bwMode="auto">
          <a:xfrm>
            <a:off x="2115820" y="4269740"/>
            <a:ext cx="2064" cy="869950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46" name="Oval 45"/>
          <p:cNvSpPr/>
          <p:nvPr/>
        </p:nvSpPr>
        <p:spPr bwMode="auto">
          <a:xfrm>
            <a:off x="2014220" y="4147820"/>
            <a:ext cx="172720" cy="182880"/>
          </a:xfrm>
          <a:prstGeom prst="ellipse">
            <a:avLst/>
          </a:prstGeom>
          <a:gradFill>
            <a:gsLst>
              <a:gs pos="16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47" name="Straight Connector 46"/>
          <p:cNvCxnSpPr/>
          <p:nvPr/>
        </p:nvCxnSpPr>
        <p:spPr bwMode="auto">
          <a:xfrm>
            <a:off x="2451100" y="4852987"/>
            <a:ext cx="0" cy="274320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48" name="Straight Connector 47"/>
          <p:cNvCxnSpPr>
            <a:stCxn id="49" idx="4"/>
          </p:cNvCxnSpPr>
          <p:nvPr/>
        </p:nvCxnSpPr>
        <p:spPr bwMode="auto">
          <a:xfrm>
            <a:off x="2847340" y="4170680"/>
            <a:ext cx="30163" cy="952341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49" name="Oval 48"/>
          <p:cNvSpPr/>
          <p:nvPr/>
        </p:nvSpPr>
        <p:spPr bwMode="auto">
          <a:xfrm>
            <a:off x="2760980" y="3987800"/>
            <a:ext cx="172720" cy="182880"/>
          </a:xfrm>
          <a:prstGeom prst="ellipse">
            <a:avLst/>
          </a:prstGeom>
          <a:gradFill flip="none" rotWithShape="1">
            <a:gsLst>
              <a:gs pos="16000">
                <a:schemeClr val="tx1">
                  <a:lumMod val="75000"/>
                </a:schemeClr>
              </a:gs>
              <a:gs pos="50000">
                <a:srgbClr val="FF0000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0" name="Oval 49"/>
          <p:cNvSpPr/>
          <p:nvPr/>
        </p:nvSpPr>
        <p:spPr bwMode="auto">
          <a:xfrm>
            <a:off x="2359660" y="4787900"/>
            <a:ext cx="172720" cy="182880"/>
          </a:xfrm>
          <a:prstGeom prst="ellipse">
            <a:avLst/>
          </a:prstGeom>
          <a:gradFill>
            <a:gsLst>
              <a:gs pos="16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420078" y="3364230"/>
            <a:ext cx="2770822" cy="2555974"/>
            <a:chOff x="4412458" y="3074670"/>
            <a:chExt cx="2770822" cy="2555974"/>
          </a:xfrm>
        </p:grpSpPr>
        <p:sp>
          <p:nvSpPr>
            <p:cNvPr id="53" name="Line 41"/>
            <p:cNvSpPr>
              <a:spLocks noChangeShapeType="1"/>
            </p:cNvSpPr>
            <p:nvPr/>
          </p:nvSpPr>
          <p:spPr bwMode="auto">
            <a:xfrm flipV="1">
              <a:off x="5390833" y="4716779"/>
              <a:ext cx="1520507" cy="762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4" name="Line 42"/>
            <p:cNvSpPr>
              <a:spLocks noChangeShapeType="1"/>
            </p:cNvSpPr>
            <p:nvPr/>
          </p:nvSpPr>
          <p:spPr bwMode="auto">
            <a:xfrm flipV="1">
              <a:off x="5375592" y="3322320"/>
              <a:ext cx="11747" cy="1413828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5" name="Line 41"/>
            <p:cNvSpPr>
              <a:spLocks noChangeShapeType="1"/>
            </p:cNvSpPr>
            <p:nvPr/>
          </p:nvSpPr>
          <p:spPr bwMode="auto">
            <a:xfrm flipV="1">
              <a:off x="4724400" y="4721858"/>
              <a:ext cx="660400" cy="635001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/>
                <p:cNvSpPr txBox="1"/>
                <p:nvPr/>
              </p:nvSpPr>
              <p:spPr>
                <a:xfrm>
                  <a:off x="4702018" y="4880610"/>
                  <a:ext cx="27146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oMath>
                    </m:oMathPara>
                  </a14:m>
                  <a:endParaRPr lang="en-US" sz="16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TextBox 5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2018" y="4880610"/>
                  <a:ext cx="271462" cy="338554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/>
                <p:cNvSpPr txBox="1"/>
                <p:nvPr/>
              </p:nvSpPr>
              <p:spPr>
                <a:xfrm>
                  <a:off x="6911818" y="4507230"/>
                  <a:ext cx="27146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[1]</m:t>
                        </m:r>
                      </m:oMath>
                    </m:oMathPara>
                  </a14:m>
                  <a:endParaRPr lang="en-US" sz="16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0" name="TextBox 5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11818" y="4507230"/>
                  <a:ext cx="271462" cy="338554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r="-104444" b="-1272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5364958" y="3074670"/>
                  <a:ext cx="27146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[2]</m:t>
                        </m:r>
                      </m:oMath>
                    </m:oMathPara>
                  </a14:m>
                  <a:endParaRPr lang="en-US" sz="16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4958" y="3074670"/>
                  <a:ext cx="271462" cy="338554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r="-104444" b="-1272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/>
                <p:cNvSpPr txBox="1"/>
                <p:nvPr/>
              </p:nvSpPr>
              <p:spPr>
                <a:xfrm>
                  <a:off x="4412458" y="5292090"/>
                  <a:ext cx="27146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[3]</m:t>
                        </m:r>
                      </m:oMath>
                    </m:oMathPara>
                  </a14:m>
                  <a:endParaRPr lang="en-US" sz="16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2" name="TextBox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12458" y="5292090"/>
                  <a:ext cx="271462" cy="338554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r="-104444" b="-1272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Rectangle 5"/>
            <p:cNvSpPr/>
            <p:nvPr/>
          </p:nvSpPr>
          <p:spPr bwMode="auto">
            <a:xfrm>
              <a:off x="4953000" y="3749040"/>
              <a:ext cx="1577340" cy="1371600"/>
            </a:xfrm>
            <a:prstGeom prst="rect">
              <a:avLst/>
            </a:prstGeom>
            <a:solidFill>
              <a:schemeClr val="accent1">
                <a:alpha val="57000"/>
              </a:schemeClr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64" name="Oval 63"/>
            <p:cNvSpPr/>
            <p:nvPr/>
          </p:nvSpPr>
          <p:spPr bwMode="auto">
            <a:xfrm>
              <a:off x="6159500" y="4742180"/>
              <a:ext cx="172720" cy="182880"/>
            </a:xfrm>
            <a:prstGeom prst="ellipse">
              <a:avLst/>
            </a:prstGeom>
            <a:gradFill flip="none" rotWithShape="1">
              <a:gsLst>
                <a:gs pos="53000">
                  <a:srgbClr val="FFC000"/>
                </a:gs>
                <a:gs pos="23000">
                  <a:schemeClr val="tx1"/>
                </a:gs>
                <a:gs pos="85000">
                  <a:srgbClr val="FFC000"/>
                </a:gs>
              </a:gsLst>
              <a:path path="circle">
                <a:fillToRect l="50000" t="50000" r="50000" b="50000"/>
              </a:path>
              <a:tileRect/>
            </a:gradFill>
            <a:ln w="12700" cap="sq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5918518" y="3706495"/>
                  <a:ext cx="855663" cy="457200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/>
                          </a:rPr>
                          <m:t>𝐶</m:t>
                        </m:r>
                      </m:oMath>
                    </m:oMathPara>
                  </a14:m>
                  <a:endParaRPr lang="en-US" b="0" i="1" dirty="0"/>
                </a:p>
              </p:txBody>
            </p:sp>
          </mc:Choice>
          <mc:Fallback xmlns="">
            <p:sp>
              <p:nvSpPr>
                <p:cNvPr id="69" name="Text 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918518" y="3706495"/>
                  <a:ext cx="855663" cy="457200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0" name="Line 41"/>
            <p:cNvSpPr>
              <a:spLocks noChangeShapeType="1"/>
            </p:cNvSpPr>
            <p:nvPr/>
          </p:nvSpPr>
          <p:spPr bwMode="auto">
            <a:xfrm flipV="1">
              <a:off x="6515100" y="4747259"/>
              <a:ext cx="350520" cy="380999"/>
            </a:xfrm>
            <a:prstGeom prst="line">
              <a:avLst/>
            </a:prstGeom>
            <a:noFill/>
            <a:ln w="12700" cap="sq">
              <a:solidFill>
                <a:srgbClr val="FF99FF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1" name="Line 41"/>
            <p:cNvSpPr>
              <a:spLocks noChangeShapeType="1"/>
            </p:cNvSpPr>
            <p:nvPr/>
          </p:nvSpPr>
          <p:spPr bwMode="auto">
            <a:xfrm flipV="1">
              <a:off x="4945380" y="3467100"/>
              <a:ext cx="419100" cy="274318"/>
            </a:xfrm>
            <a:prstGeom prst="line">
              <a:avLst/>
            </a:prstGeom>
            <a:noFill/>
            <a:ln w="12700" cap="sq">
              <a:solidFill>
                <a:srgbClr val="FF99FF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5575935" y="4657725"/>
                  <a:ext cx="855663" cy="461665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b="0" i="1" dirty="0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b="0" i="1" dirty="0">
                                <a:latin typeface="Cambria Math"/>
                              </a:rPr>
                              <m:t>𝑥</m:t>
                            </m:r>
                            <m:r>
                              <m:rPr>
                                <m:nor/>
                              </m:rPr>
                              <a:rPr lang="en-US" b="0" dirty="0"/>
                              <m:t> </m:t>
                            </m:r>
                          </m:e>
                        </m:acc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66" name="Text 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575935" y="4657725"/>
                  <a:ext cx="855663" cy="461665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/>
                  </a:stretch>
                </a:blipFill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18181843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-163287" y="1534886"/>
            <a:ext cx="9884229" cy="4909457"/>
          </a:xfrm>
          <a:prstGeom prst="rect">
            <a:avLst/>
          </a:prstGeom>
          <a:solidFill>
            <a:srgbClr val="040002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70485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Arial" charset="0"/>
              </a:rPr>
              <a:t>Tomography</a:t>
            </a:r>
            <a:br>
              <a:rPr lang="en-US" sz="4000" dirty="0" smtClean="0">
                <a:latin typeface="Arial" charset="0"/>
              </a:rPr>
            </a:br>
            <a:r>
              <a:rPr lang="en-US" sz="2400" dirty="0" smtClean="0">
                <a:latin typeface="Arial" charset="0"/>
              </a:rPr>
              <a:t>Same procedure as </a:t>
            </a:r>
            <a:r>
              <a:rPr lang="en-US" sz="2400" dirty="0" err="1" smtClean="0">
                <a:latin typeface="Arial" charset="0"/>
              </a:rPr>
              <a:t>subpixel</a:t>
            </a:r>
            <a:r>
              <a:rPr lang="en-US" sz="2400" dirty="0" smtClean="0">
                <a:latin typeface="Arial" charset="0"/>
              </a:rPr>
              <a:t> resolution.</a:t>
            </a:r>
          </a:p>
        </p:txBody>
      </p:sp>
      <p:sp>
        <p:nvSpPr>
          <p:cNvPr id="21510" name="Text Box 10"/>
          <p:cNvSpPr txBox="1">
            <a:spLocks noChangeArrowheads="1"/>
          </p:cNvSpPr>
          <p:nvPr/>
        </p:nvSpPr>
        <p:spPr bwMode="auto">
          <a:xfrm>
            <a:off x="3194956" y="6519446"/>
            <a:ext cx="3031672" cy="33855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Helvetica" pitchFamily="34" charset="0"/>
              </a:rPr>
              <a:t> </a:t>
            </a:r>
            <a:r>
              <a:rPr lang="en-US" sz="1600" dirty="0" err="1" smtClean="0">
                <a:latin typeface="Helvetica" pitchFamily="34" charset="0"/>
              </a:rPr>
              <a:t>102k</a:t>
            </a:r>
            <a:r>
              <a:rPr lang="en-US" sz="1600" dirty="0" smtClean="0">
                <a:latin typeface="Helvetica" pitchFamily="34" charset="0"/>
              </a:rPr>
              <a:t> iterations in ~log time  </a:t>
            </a:r>
            <a:endParaRPr lang="en-US" sz="1600" dirty="0">
              <a:latin typeface="Helvetica" pitchFamily="34" charset="0"/>
            </a:endParaRPr>
          </a:p>
        </p:txBody>
      </p:sp>
      <p:pic>
        <p:nvPicPr>
          <p:cNvPr id="9" name="LineBob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744685" y="1567543"/>
            <a:ext cx="6139543" cy="4604657"/>
          </a:xfrm>
          <a:prstGeom prst="rect">
            <a:avLst/>
          </a:prstGeom>
        </p:spPr>
      </p:pic>
      <p:pic>
        <p:nvPicPr>
          <p:cNvPr id="21508" name="Picture 6" descr="Tommy-O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740229" y="2152192"/>
            <a:ext cx="3380229" cy="3399523"/>
          </a:xfrm>
          <a:noFill/>
        </p:spPr>
      </p:pic>
      <p:sp>
        <p:nvSpPr>
          <p:cNvPr id="11" name="TextBox 10"/>
          <p:cNvSpPr txBox="1"/>
          <p:nvPr/>
        </p:nvSpPr>
        <p:spPr>
          <a:xfrm>
            <a:off x="2884715" y="6135078"/>
            <a:ext cx="33745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accent6">
                    <a:lumMod val="90000"/>
                    <a:lumOff val="10000"/>
                  </a:schemeClr>
                </a:solidFill>
                <a:latin typeface="Arial Narrow" pitchFamily="34" charset="0"/>
              </a:rPr>
              <a:t> </a:t>
            </a:r>
            <a:r>
              <a:rPr lang="en-US" sz="1100" dirty="0" smtClean="0">
                <a:solidFill>
                  <a:schemeClr val="accent6">
                    <a:lumMod val="90000"/>
                    <a:lumOff val="10000"/>
                  </a:schemeClr>
                </a:solidFill>
                <a:latin typeface="Arial Narrow" pitchFamily="34" charset="0"/>
                <a:hlinkClick r:id="rId5" action="ppaction://hlinkfile"/>
              </a:rPr>
              <a:t>Slow</a:t>
            </a:r>
            <a:r>
              <a:rPr lang="en-US" sz="1100" dirty="0" smtClean="0">
                <a:solidFill>
                  <a:schemeClr val="accent6">
                    <a:lumMod val="90000"/>
                    <a:lumOff val="10000"/>
                  </a:schemeClr>
                </a:solidFill>
                <a:latin typeface="Arial Narrow" pitchFamily="34" charset="0"/>
              </a:rPr>
              <a:t>  (0.19)        </a:t>
            </a:r>
            <a:r>
              <a:rPr lang="en-US" sz="1100" dirty="0" smtClean="0">
                <a:solidFill>
                  <a:schemeClr val="accent6">
                    <a:lumMod val="90000"/>
                    <a:lumOff val="10000"/>
                  </a:schemeClr>
                </a:solidFill>
                <a:latin typeface="Arial Narrow" pitchFamily="34" charset="0"/>
                <a:hlinkClick r:id="rId6" action="ppaction://hlinkfile"/>
              </a:rPr>
              <a:t>Fast</a:t>
            </a:r>
            <a:r>
              <a:rPr lang="en-US" sz="1100" dirty="0" smtClean="0">
                <a:solidFill>
                  <a:schemeClr val="accent6">
                    <a:lumMod val="90000"/>
                    <a:lumOff val="10000"/>
                  </a:schemeClr>
                </a:solidFill>
                <a:latin typeface="Arial Narrow" pitchFamily="34" charset="0"/>
              </a:rPr>
              <a:t> (0:09 )    </a:t>
            </a:r>
            <a:endParaRPr lang="en-US" sz="1100" dirty="0">
              <a:solidFill>
                <a:schemeClr val="accent6">
                  <a:lumMod val="90000"/>
                  <a:lumOff val="10000"/>
                </a:schemeClr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-163287" y="1328056"/>
            <a:ext cx="9884229" cy="4691743"/>
          </a:xfrm>
          <a:prstGeom prst="rect">
            <a:avLst/>
          </a:prstGeom>
          <a:solidFill>
            <a:srgbClr val="040002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70485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Arial" charset="0"/>
              </a:rPr>
              <a:t>Tomography</a:t>
            </a:r>
            <a:br>
              <a:rPr lang="en-US" sz="4000" dirty="0" smtClean="0">
                <a:latin typeface="Arial" charset="0"/>
              </a:rPr>
            </a:br>
            <a:r>
              <a:rPr lang="en-US" sz="2400" dirty="0" smtClean="0">
                <a:latin typeface="Arial" charset="0"/>
              </a:rPr>
              <a:t>Same procedure as </a:t>
            </a:r>
            <a:r>
              <a:rPr lang="en-US" sz="2400" dirty="0" err="1" smtClean="0">
                <a:latin typeface="Arial" charset="0"/>
              </a:rPr>
              <a:t>subpixel</a:t>
            </a:r>
            <a:r>
              <a:rPr lang="en-US" sz="2400" dirty="0" smtClean="0">
                <a:latin typeface="Arial" charset="0"/>
              </a:rPr>
              <a:t> resolution.</a:t>
            </a:r>
          </a:p>
        </p:txBody>
      </p:sp>
      <p:pic>
        <p:nvPicPr>
          <p:cNvPr id="216067" name="Picture 3" descr="Bob">
            <a:hlinkClick r:id="rId3" action="ppaction://hlinkfile"/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0" y="6200775"/>
            <a:ext cx="439738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Text Box 10"/>
          <p:cNvSpPr txBox="1">
            <a:spLocks noChangeArrowheads="1"/>
          </p:cNvSpPr>
          <p:nvPr/>
        </p:nvSpPr>
        <p:spPr bwMode="auto">
          <a:xfrm>
            <a:off x="2792185" y="6249307"/>
            <a:ext cx="396240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Helvetica" pitchFamily="34" charset="0"/>
              </a:rPr>
              <a:t> </a:t>
            </a:r>
            <a:r>
              <a:rPr lang="en-US" sz="1600" dirty="0" err="1" smtClean="0">
                <a:latin typeface="Helvetica" pitchFamily="34" charset="0"/>
              </a:rPr>
              <a:t>409k</a:t>
            </a:r>
            <a:r>
              <a:rPr lang="en-US" sz="1600" dirty="0" smtClean="0">
                <a:latin typeface="Helvetica" pitchFamily="34" charset="0"/>
              </a:rPr>
              <a:t> </a:t>
            </a:r>
            <a:r>
              <a:rPr lang="en-US" sz="1600" dirty="0">
                <a:latin typeface="Helvetica" pitchFamily="34" charset="0"/>
              </a:rPr>
              <a:t>iterations </a:t>
            </a:r>
            <a:r>
              <a:rPr lang="en-US" sz="1600" dirty="0" smtClean="0">
                <a:latin typeface="Helvetica" pitchFamily="34" charset="0"/>
              </a:rPr>
              <a:t>in ~log time</a:t>
            </a:r>
            <a:endParaRPr lang="en-US" sz="1600" dirty="0">
              <a:latin typeface="Helvetica" pitchFamily="34" charset="0"/>
            </a:endParaRPr>
          </a:p>
        </p:txBody>
      </p:sp>
      <p:pic>
        <p:nvPicPr>
          <p:cNvPr id="11" name="LineLordOfFlies_faster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321628" y="1641022"/>
            <a:ext cx="5127172" cy="3845379"/>
          </a:xfrm>
          <a:prstGeom prst="rect">
            <a:avLst/>
          </a:prstGeom>
        </p:spPr>
      </p:pic>
      <p:pic>
        <p:nvPicPr>
          <p:cNvPr id="21511" name="Picture 14" descr="mazimumJIM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539382" y="2148918"/>
            <a:ext cx="3825790" cy="2816885"/>
          </a:xfrm>
          <a:noFill/>
        </p:spPr>
      </p:pic>
      <p:sp>
        <p:nvSpPr>
          <p:cNvPr id="10" name="TextBox 9"/>
          <p:cNvSpPr txBox="1"/>
          <p:nvPr/>
        </p:nvSpPr>
        <p:spPr>
          <a:xfrm>
            <a:off x="2906486" y="5569020"/>
            <a:ext cx="33745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accent6">
                    <a:lumMod val="90000"/>
                    <a:lumOff val="10000"/>
                  </a:schemeClr>
                </a:solidFill>
                <a:latin typeface="Arial Narrow" pitchFamily="34" charset="0"/>
                <a:hlinkClick r:id="rId7" action="ppaction://hlinkfile"/>
              </a:rPr>
              <a:t> Slow</a:t>
            </a:r>
            <a:r>
              <a:rPr lang="en-US" sz="1100" dirty="0" smtClean="0">
                <a:solidFill>
                  <a:schemeClr val="accent6">
                    <a:lumMod val="90000"/>
                    <a:lumOff val="10000"/>
                  </a:schemeClr>
                </a:solidFill>
                <a:latin typeface="Arial Narrow" pitchFamily="34" charset="0"/>
              </a:rPr>
              <a:t>  (0.43)        </a:t>
            </a:r>
            <a:r>
              <a:rPr lang="en-US" sz="1100" dirty="0" smtClean="0">
                <a:solidFill>
                  <a:schemeClr val="accent6">
                    <a:lumMod val="90000"/>
                    <a:lumOff val="10000"/>
                  </a:schemeClr>
                </a:solidFill>
                <a:latin typeface="Arial Narrow" pitchFamily="34" charset="0"/>
                <a:hlinkClick r:id="rId8" action="ppaction://hlinkfile"/>
              </a:rPr>
              <a:t>Fast</a:t>
            </a:r>
            <a:r>
              <a:rPr lang="en-US" sz="1100" dirty="0" smtClean="0">
                <a:solidFill>
                  <a:schemeClr val="accent6">
                    <a:lumMod val="90000"/>
                    <a:lumOff val="10000"/>
                  </a:schemeClr>
                </a:solidFill>
                <a:latin typeface="Arial Narrow" pitchFamily="34" charset="0"/>
              </a:rPr>
              <a:t> (0:21 )    </a:t>
            </a:r>
            <a:endParaRPr lang="en-US" sz="1100" dirty="0">
              <a:solidFill>
                <a:schemeClr val="accent6">
                  <a:lumMod val="90000"/>
                  <a:lumOff val="10000"/>
                </a:schemeClr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2994" name="Object 2"/>
          <p:cNvGraphicFramePr>
            <a:graphicFrameLocks noGrp="1" noChangeAspect="1"/>
          </p:cNvGraphicFramePr>
          <p:nvPr>
            <p:ph type="body" idx="1"/>
          </p:nvPr>
        </p:nvGraphicFramePr>
        <p:xfrm>
          <a:off x="2197100" y="1104900"/>
          <a:ext cx="4138613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3" name="Image" r:id="rId3" imgW="4333216" imgH="4307801" progId="">
                  <p:embed/>
                </p:oleObj>
              </mc:Choice>
              <mc:Fallback>
                <p:oleObj name="Image" r:id="rId3" imgW="4333216" imgH="430780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7100" y="1104900"/>
                        <a:ext cx="4138613" cy="411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3007" name="Freeform 15" descr="Sphere"/>
          <p:cNvSpPr>
            <a:spLocks/>
          </p:cNvSpPr>
          <p:nvPr/>
        </p:nvSpPr>
        <p:spPr bwMode="auto">
          <a:xfrm rot="-5006915">
            <a:off x="5174457" y="3958431"/>
            <a:ext cx="603250" cy="855663"/>
          </a:xfrm>
          <a:custGeom>
            <a:avLst/>
            <a:gdLst>
              <a:gd name="T0" fmla="*/ 88 w 380"/>
              <a:gd name="T1" fmla="*/ 531 h 539"/>
              <a:gd name="T2" fmla="*/ 100 w 380"/>
              <a:gd name="T3" fmla="*/ 375 h 539"/>
              <a:gd name="T4" fmla="*/ 112 w 380"/>
              <a:gd name="T5" fmla="*/ 339 h 539"/>
              <a:gd name="T6" fmla="*/ 208 w 380"/>
              <a:gd name="T7" fmla="*/ 315 h 539"/>
              <a:gd name="T8" fmla="*/ 328 w 380"/>
              <a:gd name="T9" fmla="*/ 231 h 539"/>
              <a:gd name="T10" fmla="*/ 340 w 380"/>
              <a:gd name="T11" fmla="*/ 87 h 539"/>
              <a:gd name="T12" fmla="*/ 352 w 380"/>
              <a:gd name="T13" fmla="*/ 15 h 539"/>
              <a:gd name="T14" fmla="*/ 220 w 380"/>
              <a:gd name="T15" fmla="*/ 111 h 539"/>
              <a:gd name="T16" fmla="*/ 160 w 380"/>
              <a:gd name="T17" fmla="*/ 63 h 539"/>
              <a:gd name="T18" fmla="*/ 124 w 380"/>
              <a:gd name="T19" fmla="*/ 51 h 539"/>
              <a:gd name="T20" fmla="*/ 52 w 380"/>
              <a:gd name="T21" fmla="*/ 15 h 539"/>
              <a:gd name="T22" fmla="*/ 76 w 380"/>
              <a:gd name="T23" fmla="*/ 207 h 539"/>
              <a:gd name="T24" fmla="*/ 100 w 380"/>
              <a:gd name="T25" fmla="*/ 243 h 539"/>
              <a:gd name="T26" fmla="*/ 52 w 380"/>
              <a:gd name="T27" fmla="*/ 351 h 539"/>
              <a:gd name="T28" fmla="*/ 88 w 380"/>
              <a:gd name="T29" fmla="*/ 531 h 53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80"/>
              <a:gd name="T46" fmla="*/ 0 h 539"/>
              <a:gd name="T47" fmla="*/ 380 w 380"/>
              <a:gd name="T48" fmla="*/ 539 h 539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80" h="539">
                <a:moveTo>
                  <a:pt x="88" y="531"/>
                </a:moveTo>
                <a:cubicBezTo>
                  <a:pt x="92" y="479"/>
                  <a:pt x="94" y="427"/>
                  <a:pt x="100" y="375"/>
                </a:cubicBezTo>
                <a:cubicBezTo>
                  <a:pt x="102" y="362"/>
                  <a:pt x="101" y="345"/>
                  <a:pt x="112" y="339"/>
                </a:cubicBezTo>
                <a:cubicBezTo>
                  <a:pt x="141" y="323"/>
                  <a:pt x="176" y="323"/>
                  <a:pt x="208" y="315"/>
                </a:cubicBezTo>
                <a:cubicBezTo>
                  <a:pt x="257" y="303"/>
                  <a:pt x="288" y="258"/>
                  <a:pt x="328" y="231"/>
                </a:cubicBezTo>
                <a:cubicBezTo>
                  <a:pt x="332" y="183"/>
                  <a:pt x="331" y="134"/>
                  <a:pt x="340" y="87"/>
                </a:cubicBezTo>
                <a:cubicBezTo>
                  <a:pt x="357" y="0"/>
                  <a:pt x="380" y="100"/>
                  <a:pt x="352" y="15"/>
                </a:cubicBezTo>
                <a:cubicBezTo>
                  <a:pt x="297" y="52"/>
                  <a:pt x="288" y="88"/>
                  <a:pt x="220" y="111"/>
                </a:cubicBezTo>
                <a:cubicBezTo>
                  <a:pt x="130" y="81"/>
                  <a:pt x="238" y="125"/>
                  <a:pt x="160" y="63"/>
                </a:cubicBezTo>
                <a:cubicBezTo>
                  <a:pt x="150" y="55"/>
                  <a:pt x="135" y="57"/>
                  <a:pt x="124" y="51"/>
                </a:cubicBezTo>
                <a:cubicBezTo>
                  <a:pt x="31" y="4"/>
                  <a:pt x="142" y="45"/>
                  <a:pt x="52" y="15"/>
                </a:cubicBezTo>
                <a:cubicBezTo>
                  <a:pt x="5" y="86"/>
                  <a:pt x="0" y="156"/>
                  <a:pt x="76" y="207"/>
                </a:cubicBezTo>
                <a:cubicBezTo>
                  <a:pt x="84" y="219"/>
                  <a:pt x="98" y="229"/>
                  <a:pt x="100" y="243"/>
                </a:cubicBezTo>
                <a:cubicBezTo>
                  <a:pt x="103" y="263"/>
                  <a:pt x="60" y="326"/>
                  <a:pt x="52" y="351"/>
                </a:cubicBezTo>
                <a:cubicBezTo>
                  <a:pt x="65" y="539"/>
                  <a:pt x="4" y="531"/>
                  <a:pt x="88" y="531"/>
                </a:cubicBezTo>
                <a:close/>
              </a:path>
            </a:pathLst>
          </a:custGeom>
          <a:pattFill prst="sphere">
            <a:fgClr>
              <a:srgbClr val="FF0000"/>
            </a:fgClr>
            <a:bgClr>
              <a:schemeClr val="tx1"/>
            </a:bgClr>
          </a:pattFill>
          <a:ln w="12700" cap="sq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2536" name="Rectangle 16"/>
          <p:cNvSpPr>
            <a:spLocks noGrp="1" noChangeArrowheads="1"/>
          </p:cNvSpPr>
          <p:nvPr>
            <p:ph type="title"/>
          </p:nvPr>
        </p:nvSpPr>
        <p:spPr>
          <a:xfrm>
            <a:off x="66675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z="2000" smtClean="0">
                <a:latin typeface="Arial" charset="0"/>
              </a:rPr>
              <a:t>Application:</a:t>
            </a:r>
            <a:r>
              <a:rPr lang="en-US" smtClean="0">
                <a:latin typeface="Arial" charset="0"/>
              </a:rPr>
              <a:t/>
            </a:r>
            <a:br>
              <a:rPr lang="en-US" smtClean="0">
                <a:latin typeface="Arial" charset="0"/>
              </a:rPr>
            </a:br>
            <a:r>
              <a:rPr lang="en-US" smtClean="0">
                <a:latin typeface="Arial" charset="0"/>
              </a:rPr>
              <a:t>Radiation Oncology</a:t>
            </a:r>
          </a:p>
        </p:txBody>
      </p:sp>
      <p:sp>
        <p:nvSpPr>
          <p:cNvPr id="213009" name="Text Box 17"/>
          <p:cNvSpPr txBox="1">
            <a:spLocks noChangeArrowheads="1"/>
          </p:cNvSpPr>
          <p:nvPr/>
        </p:nvSpPr>
        <p:spPr bwMode="auto">
          <a:xfrm>
            <a:off x="2990850" y="5943600"/>
            <a:ext cx="6153150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0">
                <a:latin typeface="Arial" charset="0"/>
              </a:rPr>
              <a:t>Conventional Therapy Illustration</a:t>
            </a:r>
          </a:p>
        </p:txBody>
      </p:sp>
    </p:spTree>
    <p:extLst>
      <p:ext uri="{BB962C8B-B14F-4D97-AF65-F5344CB8AC3E}">
        <p14:creationId xmlns:p14="http://schemas.microsoft.com/office/powerpoint/2010/main" val="117910493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2994" name="Object 2"/>
          <p:cNvGraphicFramePr>
            <a:graphicFrameLocks noGrp="1" noChangeAspect="1"/>
          </p:cNvGraphicFramePr>
          <p:nvPr>
            <p:ph type="body" idx="1"/>
          </p:nvPr>
        </p:nvGraphicFramePr>
        <p:xfrm>
          <a:off x="2197100" y="1104900"/>
          <a:ext cx="4138613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0" name="Image" r:id="rId3" imgW="4333216" imgH="4307801" progId="">
                  <p:embed/>
                </p:oleObj>
              </mc:Choice>
              <mc:Fallback>
                <p:oleObj name="Image" r:id="rId3" imgW="4333216" imgH="4307801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7100" y="1104900"/>
                        <a:ext cx="4138613" cy="411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3"/>
          <p:cNvGrpSpPr>
            <a:grpSpLocks/>
          </p:cNvGrpSpPr>
          <p:nvPr/>
        </p:nvGrpSpPr>
        <p:grpSpPr bwMode="auto">
          <a:xfrm rot="-1493981">
            <a:off x="1425575" y="4435475"/>
            <a:ext cx="5962650" cy="844550"/>
            <a:chOff x="624" y="732"/>
            <a:chExt cx="3756" cy="696"/>
          </a:xfrm>
        </p:grpSpPr>
        <p:sp>
          <p:nvSpPr>
            <p:cNvPr id="22545" name="Rectangle 4"/>
            <p:cNvSpPr>
              <a:spLocks noChangeArrowheads="1"/>
            </p:cNvSpPr>
            <p:nvPr/>
          </p:nvSpPr>
          <p:spPr bwMode="auto">
            <a:xfrm>
              <a:off x="732" y="732"/>
              <a:ext cx="3648" cy="696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6" name="Oval 5"/>
            <p:cNvSpPr>
              <a:spLocks noChangeArrowheads="1"/>
            </p:cNvSpPr>
            <p:nvPr/>
          </p:nvSpPr>
          <p:spPr bwMode="auto">
            <a:xfrm>
              <a:off x="624" y="744"/>
              <a:ext cx="216" cy="68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bg2"/>
                </a:gs>
              </a:gsLst>
              <a:lin ang="0" scaled="1"/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1409700" y="4057650"/>
            <a:ext cx="5962650" cy="628650"/>
            <a:chOff x="624" y="732"/>
            <a:chExt cx="3756" cy="696"/>
          </a:xfrm>
        </p:grpSpPr>
        <p:sp>
          <p:nvSpPr>
            <p:cNvPr id="22543" name="Rectangle 7"/>
            <p:cNvSpPr>
              <a:spLocks noChangeArrowheads="1"/>
            </p:cNvSpPr>
            <p:nvPr/>
          </p:nvSpPr>
          <p:spPr bwMode="auto">
            <a:xfrm>
              <a:off x="732" y="732"/>
              <a:ext cx="3648" cy="696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4" name="Oval 8"/>
            <p:cNvSpPr>
              <a:spLocks noChangeArrowheads="1"/>
            </p:cNvSpPr>
            <p:nvPr/>
          </p:nvSpPr>
          <p:spPr bwMode="auto">
            <a:xfrm>
              <a:off x="624" y="744"/>
              <a:ext cx="216" cy="68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bg2"/>
                </a:gs>
              </a:gsLst>
              <a:lin ang="0" scaled="1"/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 rot="2527134">
            <a:off x="1570038" y="3441700"/>
            <a:ext cx="5962650" cy="566738"/>
            <a:chOff x="624" y="732"/>
            <a:chExt cx="3756" cy="696"/>
          </a:xfrm>
        </p:grpSpPr>
        <p:sp>
          <p:nvSpPr>
            <p:cNvPr id="22541" name="Rectangle 10"/>
            <p:cNvSpPr>
              <a:spLocks noChangeArrowheads="1"/>
            </p:cNvSpPr>
            <p:nvPr/>
          </p:nvSpPr>
          <p:spPr bwMode="auto">
            <a:xfrm>
              <a:off x="732" y="732"/>
              <a:ext cx="3648" cy="696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2" name="Oval 11"/>
            <p:cNvSpPr>
              <a:spLocks noChangeArrowheads="1"/>
            </p:cNvSpPr>
            <p:nvPr/>
          </p:nvSpPr>
          <p:spPr bwMode="auto">
            <a:xfrm>
              <a:off x="624" y="744"/>
              <a:ext cx="216" cy="68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bg2"/>
                </a:gs>
              </a:gsLst>
              <a:lin ang="0" scaled="1"/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 rot="1019898">
            <a:off x="1398588" y="3819525"/>
            <a:ext cx="5962650" cy="560388"/>
            <a:chOff x="624" y="732"/>
            <a:chExt cx="3756" cy="696"/>
          </a:xfrm>
        </p:grpSpPr>
        <p:sp>
          <p:nvSpPr>
            <p:cNvPr id="22539" name="Rectangle 13"/>
            <p:cNvSpPr>
              <a:spLocks noChangeArrowheads="1"/>
            </p:cNvSpPr>
            <p:nvPr/>
          </p:nvSpPr>
          <p:spPr bwMode="auto">
            <a:xfrm>
              <a:off x="732" y="732"/>
              <a:ext cx="3648" cy="696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0" name="Oval 14"/>
            <p:cNvSpPr>
              <a:spLocks noChangeArrowheads="1"/>
            </p:cNvSpPr>
            <p:nvPr/>
          </p:nvSpPr>
          <p:spPr bwMode="auto">
            <a:xfrm>
              <a:off x="624" y="744"/>
              <a:ext cx="216" cy="68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bg2"/>
                </a:gs>
              </a:gsLst>
              <a:lin ang="0" scaled="1"/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3007" name="Freeform 15" descr="Sphere"/>
          <p:cNvSpPr>
            <a:spLocks/>
          </p:cNvSpPr>
          <p:nvPr/>
        </p:nvSpPr>
        <p:spPr bwMode="auto">
          <a:xfrm rot="-5006915">
            <a:off x="5174457" y="3958431"/>
            <a:ext cx="603250" cy="855663"/>
          </a:xfrm>
          <a:custGeom>
            <a:avLst/>
            <a:gdLst>
              <a:gd name="T0" fmla="*/ 88 w 380"/>
              <a:gd name="T1" fmla="*/ 531 h 539"/>
              <a:gd name="T2" fmla="*/ 100 w 380"/>
              <a:gd name="T3" fmla="*/ 375 h 539"/>
              <a:gd name="T4" fmla="*/ 112 w 380"/>
              <a:gd name="T5" fmla="*/ 339 h 539"/>
              <a:gd name="T6" fmla="*/ 208 w 380"/>
              <a:gd name="T7" fmla="*/ 315 h 539"/>
              <a:gd name="T8" fmla="*/ 328 w 380"/>
              <a:gd name="T9" fmla="*/ 231 h 539"/>
              <a:gd name="T10" fmla="*/ 340 w 380"/>
              <a:gd name="T11" fmla="*/ 87 h 539"/>
              <a:gd name="T12" fmla="*/ 352 w 380"/>
              <a:gd name="T13" fmla="*/ 15 h 539"/>
              <a:gd name="T14" fmla="*/ 220 w 380"/>
              <a:gd name="T15" fmla="*/ 111 h 539"/>
              <a:gd name="T16" fmla="*/ 160 w 380"/>
              <a:gd name="T17" fmla="*/ 63 h 539"/>
              <a:gd name="T18" fmla="*/ 124 w 380"/>
              <a:gd name="T19" fmla="*/ 51 h 539"/>
              <a:gd name="T20" fmla="*/ 52 w 380"/>
              <a:gd name="T21" fmla="*/ 15 h 539"/>
              <a:gd name="T22" fmla="*/ 76 w 380"/>
              <a:gd name="T23" fmla="*/ 207 h 539"/>
              <a:gd name="T24" fmla="*/ 100 w 380"/>
              <a:gd name="T25" fmla="*/ 243 h 539"/>
              <a:gd name="T26" fmla="*/ 52 w 380"/>
              <a:gd name="T27" fmla="*/ 351 h 539"/>
              <a:gd name="T28" fmla="*/ 88 w 380"/>
              <a:gd name="T29" fmla="*/ 531 h 53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80"/>
              <a:gd name="T46" fmla="*/ 0 h 539"/>
              <a:gd name="T47" fmla="*/ 380 w 380"/>
              <a:gd name="T48" fmla="*/ 539 h 539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80" h="539">
                <a:moveTo>
                  <a:pt x="88" y="531"/>
                </a:moveTo>
                <a:cubicBezTo>
                  <a:pt x="92" y="479"/>
                  <a:pt x="94" y="427"/>
                  <a:pt x="100" y="375"/>
                </a:cubicBezTo>
                <a:cubicBezTo>
                  <a:pt x="102" y="362"/>
                  <a:pt x="101" y="345"/>
                  <a:pt x="112" y="339"/>
                </a:cubicBezTo>
                <a:cubicBezTo>
                  <a:pt x="141" y="323"/>
                  <a:pt x="176" y="323"/>
                  <a:pt x="208" y="315"/>
                </a:cubicBezTo>
                <a:cubicBezTo>
                  <a:pt x="257" y="303"/>
                  <a:pt x="288" y="258"/>
                  <a:pt x="328" y="231"/>
                </a:cubicBezTo>
                <a:cubicBezTo>
                  <a:pt x="332" y="183"/>
                  <a:pt x="331" y="134"/>
                  <a:pt x="340" y="87"/>
                </a:cubicBezTo>
                <a:cubicBezTo>
                  <a:pt x="357" y="0"/>
                  <a:pt x="380" y="100"/>
                  <a:pt x="352" y="15"/>
                </a:cubicBezTo>
                <a:cubicBezTo>
                  <a:pt x="297" y="52"/>
                  <a:pt x="288" y="88"/>
                  <a:pt x="220" y="111"/>
                </a:cubicBezTo>
                <a:cubicBezTo>
                  <a:pt x="130" y="81"/>
                  <a:pt x="238" y="125"/>
                  <a:pt x="160" y="63"/>
                </a:cubicBezTo>
                <a:cubicBezTo>
                  <a:pt x="150" y="55"/>
                  <a:pt x="135" y="57"/>
                  <a:pt x="124" y="51"/>
                </a:cubicBezTo>
                <a:cubicBezTo>
                  <a:pt x="31" y="4"/>
                  <a:pt x="142" y="45"/>
                  <a:pt x="52" y="15"/>
                </a:cubicBezTo>
                <a:cubicBezTo>
                  <a:pt x="5" y="86"/>
                  <a:pt x="0" y="156"/>
                  <a:pt x="76" y="207"/>
                </a:cubicBezTo>
                <a:cubicBezTo>
                  <a:pt x="84" y="219"/>
                  <a:pt x="98" y="229"/>
                  <a:pt x="100" y="243"/>
                </a:cubicBezTo>
                <a:cubicBezTo>
                  <a:pt x="103" y="263"/>
                  <a:pt x="60" y="326"/>
                  <a:pt x="52" y="351"/>
                </a:cubicBezTo>
                <a:cubicBezTo>
                  <a:pt x="65" y="539"/>
                  <a:pt x="4" y="531"/>
                  <a:pt x="88" y="531"/>
                </a:cubicBezTo>
                <a:close/>
              </a:path>
            </a:pathLst>
          </a:custGeom>
          <a:pattFill prst="sphere">
            <a:fgClr>
              <a:srgbClr val="FF0000"/>
            </a:fgClr>
            <a:bgClr>
              <a:schemeClr val="tx1"/>
            </a:bgClr>
          </a:pattFill>
          <a:ln w="12700" cap="sq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2536" name="Rectangle 16"/>
          <p:cNvSpPr>
            <a:spLocks noGrp="1" noChangeArrowheads="1"/>
          </p:cNvSpPr>
          <p:nvPr>
            <p:ph type="title"/>
          </p:nvPr>
        </p:nvSpPr>
        <p:spPr>
          <a:xfrm>
            <a:off x="66675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z="2000" smtClean="0">
                <a:latin typeface="Arial" charset="0"/>
              </a:rPr>
              <a:t>Application:</a:t>
            </a:r>
            <a:r>
              <a:rPr lang="en-US" smtClean="0">
                <a:latin typeface="Arial" charset="0"/>
              </a:rPr>
              <a:t/>
            </a:r>
            <a:br>
              <a:rPr lang="en-US" smtClean="0">
                <a:latin typeface="Arial" charset="0"/>
              </a:rPr>
            </a:br>
            <a:r>
              <a:rPr lang="en-US" smtClean="0">
                <a:latin typeface="Arial" charset="0"/>
              </a:rPr>
              <a:t>Radiation Oncology</a:t>
            </a:r>
          </a:p>
        </p:txBody>
      </p:sp>
      <p:sp>
        <p:nvSpPr>
          <p:cNvPr id="213009" name="Text Box 17"/>
          <p:cNvSpPr txBox="1">
            <a:spLocks noChangeArrowheads="1"/>
          </p:cNvSpPr>
          <p:nvPr/>
        </p:nvSpPr>
        <p:spPr bwMode="auto">
          <a:xfrm>
            <a:off x="2990850" y="5943600"/>
            <a:ext cx="6153150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0">
                <a:latin typeface="Arial" charset="0"/>
              </a:rPr>
              <a:t>Conventional Therapy Illustration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2"/>
          <p:cNvGraphicFramePr>
            <a:graphicFrameLocks noGrp="1" noChangeAspect="1"/>
          </p:cNvGraphicFramePr>
          <p:nvPr>
            <p:ph type="body" idx="1"/>
          </p:nvPr>
        </p:nvGraphicFramePr>
        <p:xfrm>
          <a:off x="2197100" y="1104900"/>
          <a:ext cx="4138613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4" name="Image" r:id="rId3" imgW="4333216" imgH="4307801" progId="">
                  <p:embed/>
                </p:oleObj>
              </mc:Choice>
              <mc:Fallback>
                <p:oleObj name="Image" r:id="rId3" imgW="4333216" imgH="4307801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7100" y="1104900"/>
                        <a:ext cx="4138613" cy="411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5" name="Rectangle 16"/>
          <p:cNvSpPr>
            <a:spLocks noGrp="1" noChangeArrowheads="1"/>
          </p:cNvSpPr>
          <p:nvPr>
            <p:ph type="title"/>
          </p:nvPr>
        </p:nvSpPr>
        <p:spPr>
          <a:xfrm>
            <a:off x="66675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z="2000" smtClean="0">
                <a:latin typeface="Arial" charset="0"/>
              </a:rPr>
              <a:t>Application:</a:t>
            </a:r>
            <a:r>
              <a:rPr lang="en-US" smtClean="0">
                <a:latin typeface="Arial" charset="0"/>
              </a:rPr>
              <a:t/>
            </a:r>
            <a:br>
              <a:rPr lang="en-US" smtClean="0">
                <a:latin typeface="Arial" charset="0"/>
              </a:rPr>
            </a:br>
            <a:r>
              <a:rPr lang="en-US" smtClean="0">
                <a:latin typeface="Arial" charset="0"/>
              </a:rPr>
              <a:t>Radiation Oncology</a:t>
            </a:r>
          </a:p>
        </p:txBody>
      </p:sp>
      <p:sp>
        <p:nvSpPr>
          <p:cNvPr id="23556" name="Text Box 17"/>
          <p:cNvSpPr txBox="1">
            <a:spLocks noChangeArrowheads="1"/>
          </p:cNvSpPr>
          <p:nvPr/>
        </p:nvSpPr>
        <p:spPr bwMode="auto">
          <a:xfrm>
            <a:off x="3236913" y="6164263"/>
            <a:ext cx="6805612" cy="5191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0">
                <a:latin typeface="Arial" charset="0"/>
              </a:rPr>
              <a:t>Intensity Modulated Radiotherapy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1670050" y="1489075"/>
            <a:ext cx="5927725" cy="2562225"/>
            <a:chOff x="1042" y="965"/>
            <a:chExt cx="3689" cy="1596"/>
          </a:xfrm>
        </p:grpSpPr>
        <p:sp>
          <p:nvSpPr>
            <p:cNvPr id="23574" name="Rectangle 10"/>
            <p:cNvSpPr>
              <a:spLocks noChangeArrowheads="1"/>
            </p:cNvSpPr>
            <p:nvPr/>
          </p:nvSpPr>
          <p:spPr bwMode="auto">
            <a:xfrm rot="2527134">
              <a:off x="1083" y="2204"/>
              <a:ext cx="3648" cy="357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5" name="Rectangle 21"/>
            <p:cNvSpPr>
              <a:spLocks noChangeArrowheads="1"/>
            </p:cNvSpPr>
            <p:nvPr/>
          </p:nvSpPr>
          <p:spPr bwMode="auto">
            <a:xfrm rot="2527134">
              <a:off x="1042" y="2370"/>
              <a:ext cx="3648" cy="169"/>
            </a:xfrm>
            <a:prstGeom prst="rect">
              <a:avLst/>
            </a:prstGeom>
            <a:solidFill>
              <a:srgbClr val="FFFF66">
                <a:alpha val="50195"/>
              </a:srgbClr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6" name="Freeform 19"/>
            <p:cNvSpPr>
              <a:spLocks/>
            </p:cNvSpPr>
            <p:nvPr/>
          </p:nvSpPr>
          <p:spPr bwMode="auto">
            <a:xfrm>
              <a:off x="1427" y="965"/>
              <a:ext cx="285" cy="335"/>
            </a:xfrm>
            <a:custGeom>
              <a:avLst/>
              <a:gdLst>
                <a:gd name="T0" fmla="*/ 9 w 285"/>
                <a:gd name="T1" fmla="*/ 323 h 335"/>
                <a:gd name="T2" fmla="*/ 85 w 285"/>
                <a:gd name="T3" fmla="*/ 295 h 335"/>
                <a:gd name="T4" fmla="*/ 109 w 285"/>
                <a:gd name="T5" fmla="*/ 263 h 335"/>
                <a:gd name="T6" fmla="*/ 209 w 285"/>
                <a:gd name="T7" fmla="*/ 243 h 335"/>
                <a:gd name="T8" fmla="*/ 233 w 285"/>
                <a:gd name="T9" fmla="*/ 215 h 335"/>
                <a:gd name="T10" fmla="*/ 269 w 285"/>
                <a:gd name="T11" fmla="*/ 191 h 335"/>
                <a:gd name="T12" fmla="*/ 273 w 285"/>
                <a:gd name="T13" fmla="*/ 179 h 335"/>
                <a:gd name="T14" fmla="*/ 277 w 285"/>
                <a:gd name="T15" fmla="*/ 163 h 335"/>
                <a:gd name="T16" fmla="*/ 285 w 285"/>
                <a:gd name="T17" fmla="*/ 139 h 335"/>
                <a:gd name="T18" fmla="*/ 257 w 285"/>
                <a:gd name="T19" fmla="*/ 103 h 335"/>
                <a:gd name="T20" fmla="*/ 253 w 285"/>
                <a:gd name="T21" fmla="*/ 63 h 335"/>
                <a:gd name="T22" fmla="*/ 153 w 285"/>
                <a:gd name="T23" fmla="*/ 3 h 335"/>
                <a:gd name="T24" fmla="*/ 93 w 285"/>
                <a:gd name="T25" fmla="*/ 7 h 335"/>
                <a:gd name="T26" fmla="*/ 77 w 285"/>
                <a:gd name="T27" fmla="*/ 31 h 335"/>
                <a:gd name="T28" fmla="*/ 45 w 285"/>
                <a:gd name="T29" fmla="*/ 223 h 335"/>
                <a:gd name="T30" fmla="*/ 17 w 285"/>
                <a:gd name="T31" fmla="*/ 255 h 335"/>
                <a:gd name="T32" fmla="*/ 9 w 285"/>
                <a:gd name="T33" fmla="*/ 279 h 335"/>
                <a:gd name="T34" fmla="*/ 5 w 285"/>
                <a:gd name="T35" fmla="*/ 311 h 335"/>
                <a:gd name="T36" fmla="*/ 1 w 285"/>
                <a:gd name="T37" fmla="*/ 323 h 335"/>
                <a:gd name="T38" fmla="*/ 9 w 285"/>
                <a:gd name="T39" fmla="*/ 323 h 33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85"/>
                <a:gd name="T61" fmla="*/ 0 h 335"/>
                <a:gd name="T62" fmla="*/ 285 w 285"/>
                <a:gd name="T63" fmla="*/ 335 h 33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85" h="335">
                  <a:moveTo>
                    <a:pt x="9" y="323"/>
                  </a:moveTo>
                  <a:cubicBezTo>
                    <a:pt x="45" y="335"/>
                    <a:pt x="59" y="312"/>
                    <a:pt x="85" y="295"/>
                  </a:cubicBezTo>
                  <a:cubicBezTo>
                    <a:pt x="90" y="279"/>
                    <a:pt x="95" y="272"/>
                    <a:pt x="109" y="263"/>
                  </a:cubicBezTo>
                  <a:cubicBezTo>
                    <a:pt x="136" y="223"/>
                    <a:pt x="101" y="268"/>
                    <a:pt x="209" y="243"/>
                  </a:cubicBezTo>
                  <a:cubicBezTo>
                    <a:pt x="221" y="240"/>
                    <a:pt x="223" y="223"/>
                    <a:pt x="233" y="215"/>
                  </a:cubicBezTo>
                  <a:cubicBezTo>
                    <a:pt x="244" y="206"/>
                    <a:pt x="269" y="191"/>
                    <a:pt x="269" y="191"/>
                  </a:cubicBezTo>
                  <a:cubicBezTo>
                    <a:pt x="270" y="187"/>
                    <a:pt x="272" y="183"/>
                    <a:pt x="273" y="179"/>
                  </a:cubicBezTo>
                  <a:cubicBezTo>
                    <a:pt x="275" y="174"/>
                    <a:pt x="275" y="168"/>
                    <a:pt x="277" y="163"/>
                  </a:cubicBezTo>
                  <a:cubicBezTo>
                    <a:pt x="279" y="155"/>
                    <a:pt x="285" y="139"/>
                    <a:pt x="285" y="139"/>
                  </a:cubicBezTo>
                  <a:cubicBezTo>
                    <a:pt x="280" y="120"/>
                    <a:pt x="273" y="114"/>
                    <a:pt x="257" y="103"/>
                  </a:cubicBezTo>
                  <a:cubicBezTo>
                    <a:pt x="247" y="74"/>
                    <a:pt x="247" y="87"/>
                    <a:pt x="253" y="63"/>
                  </a:cubicBezTo>
                  <a:cubicBezTo>
                    <a:pt x="243" y="33"/>
                    <a:pt x="179" y="20"/>
                    <a:pt x="153" y="3"/>
                  </a:cubicBezTo>
                  <a:cubicBezTo>
                    <a:pt x="133" y="4"/>
                    <a:pt x="112" y="0"/>
                    <a:pt x="93" y="7"/>
                  </a:cubicBezTo>
                  <a:cubicBezTo>
                    <a:pt x="84" y="10"/>
                    <a:pt x="77" y="31"/>
                    <a:pt x="77" y="31"/>
                  </a:cubicBezTo>
                  <a:cubicBezTo>
                    <a:pt x="65" y="93"/>
                    <a:pt x="98" y="205"/>
                    <a:pt x="45" y="223"/>
                  </a:cubicBezTo>
                  <a:cubicBezTo>
                    <a:pt x="37" y="236"/>
                    <a:pt x="23" y="241"/>
                    <a:pt x="17" y="255"/>
                  </a:cubicBezTo>
                  <a:cubicBezTo>
                    <a:pt x="14" y="263"/>
                    <a:pt x="9" y="279"/>
                    <a:pt x="9" y="279"/>
                  </a:cubicBezTo>
                  <a:cubicBezTo>
                    <a:pt x="8" y="290"/>
                    <a:pt x="7" y="300"/>
                    <a:pt x="5" y="311"/>
                  </a:cubicBezTo>
                  <a:cubicBezTo>
                    <a:pt x="4" y="315"/>
                    <a:pt x="0" y="319"/>
                    <a:pt x="1" y="323"/>
                  </a:cubicBezTo>
                  <a:cubicBezTo>
                    <a:pt x="2" y="326"/>
                    <a:pt x="6" y="323"/>
                    <a:pt x="9" y="323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chemeClr val="bg2"/>
                </a:gs>
              </a:gsLst>
              <a:lin ang="2700000" scaled="1"/>
            </a:gradFill>
            <a:ln w="12700" cap="sq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1493838" y="2778125"/>
            <a:ext cx="5921375" cy="2114550"/>
            <a:chOff x="511" y="1787"/>
            <a:chExt cx="3730" cy="1303"/>
          </a:xfrm>
        </p:grpSpPr>
        <p:grpSp>
          <p:nvGrpSpPr>
            <p:cNvPr id="23570" name="Group 25"/>
            <p:cNvGrpSpPr>
              <a:grpSpLocks/>
            </p:cNvGrpSpPr>
            <p:nvPr/>
          </p:nvGrpSpPr>
          <p:grpSpPr bwMode="auto">
            <a:xfrm>
              <a:off x="511" y="1787"/>
              <a:ext cx="3730" cy="913"/>
              <a:chOff x="511" y="1787"/>
              <a:chExt cx="3730" cy="913"/>
            </a:xfrm>
          </p:grpSpPr>
          <p:sp>
            <p:nvSpPr>
              <p:cNvPr id="23572" name="Rectangle 13"/>
              <p:cNvSpPr>
                <a:spLocks noChangeArrowheads="1"/>
              </p:cNvSpPr>
              <p:nvPr/>
            </p:nvSpPr>
            <p:spPr bwMode="auto">
              <a:xfrm rot="1019898">
                <a:off x="593" y="2347"/>
                <a:ext cx="3648" cy="353"/>
              </a:xfrm>
              <a:prstGeom prst="rect">
                <a:avLst/>
              </a:prstGeom>
              <a:solidFill>
                <a:srgbClr val="FFFF00">
                  <a:alpha val="50195"/>
                </a:srgbClr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3" name="Freeform 24"/>
              <p:cNvSpPr>
                <a:spLocks/>
              </p:cNvSpPr>
              <p:nvPr/>
            </p:nvSpPr>
            <p:spPr bwMode="auto">
              <a:xfrm>
                <a:off x="511" y="1787"/>
                <a:ext cx="303" cy="371"/>
              </a:xfrm>
              <a:custGeom>
                <a:avLst/>
                <a:gdLst>
                  <a:gd name="T0" fmla="*/ 102 w 303"/>
                  <a:gd name="T1" fmla="*/ 371 h 371"/>
                  <a:gd name="T2" fmla="*/ 157 w 303"/>
                  <a:gd name="T3" fmla="*/ 307 h 371"/>
                  <a:gd name="T4" fmla="*/ 175 w 303"/>
                  <a:gd name="T5" fmla="*/ 252 h 371"/>
                  <a:gd name="T6" fmla="*/ 303 w 303"/>
                  <a:gd name="T7" fmla="*/ 206 h 371"/>
                  <a:gd name="T8" fmla="*/ 266 w 303"/>
                  <a:gd name="T9" fmla="*/ 115 h 371"/>
                  <a:gd name="T10" fmla="*/ 230 w 303"/>
                  <a:gd name="T11" fmla="*/ 69 h 371"/>
                  <a:gd name="T12" fmla="*/ 193 w 303"/>
                  <a:gd name="T13" fmla="*/ 32 h 371"/>
                  <a:gd name="T14" fmla="*/ 83 w 303"/>
                  <a:gd name="T15" fmla="*/ 5 h 371"/>
                  <a:gd name="T16" fmla="*/ 10 w 303"/>
                  <a:gd name="T17" fmla="*/ 14 h 371"/>
                  <a:gd name="T18" fmla="*/ 19 w 303"/>
                  <a:gd name="T19" fmla="*/ 51 h 371"/>
                  <a:gd name="T20" fmla="*/ 65 w 303"/>
                  <a:gd name="T21" fmla="*/ 124 h 371"/>
                  <a:gd name="T22" fmla="*/ 111 w 303"/>
                  <a:gd name="T23" fmla="*/ 188 h 371"/>
                  <a:gd name="T24" fmla="*/ 102 w 303"/>
                  <a:gd name="T25" fmla="*/ 307 h 371"/>
                  <a:gd name="T26" fmla="*/ 102 w 303"/>
                  <a:gd name="T27" fmla="*/ 371 h 37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03"/>
                  <a:gd name="T43" fmla="*/ 0 h 371"/>
                  <a:gd name="T44" fmla="*/ 303 w 303"/>
                  <a:gd name="T45" fmla="*/ 371 h 37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03" h="371">
                    <a:moveTo>
                      <a:pt x="102" y="371"/>
                    </a:moveTo>
                    <a:cubicBezTo>
                      <a:pt x="125" y="346"/>
                      <a:pt x="146" y="340"/>
                      <a:pt x="157" y="307"/>
                    </a:cubicBezTo>
                    <a:cubicBezTo>
                      <a:pt x="163" y="289"/>
                      <a:pt x="175" y="252"/>
                      <a:pt x="175" y="252"/>
                    </a:cubicBezTo>
                    <a:cubicBezTo>
                      <a:pt x="237" y="273"/>
                      <a:pt x="270" y="255"/>
                      <a:pt x="303" y="206"/>
                    </a:cubicBezTo>
                    <a:cubicBezTo>
                      <a:pt x="295" y="166"/>
                      <a:pt x="295" y="143"/>
                      <a:pt x="266" y="115"/>
                    </a:cubicBezTo>
                    <a:cubicBezTo>
                      <a:pt x="252" y="72"/>
                      <a:pt x="267" y="98"/>
                      <a:pt x="230" y="69"/>
                    </a:cubicBezTo>
                    <a:cubicBezTo>
                      <a:pt x="216" y="58"/>
                      <a:pt x="208" y="41"/>
                      <a:pt x="193" y="32"/>
                    </a:cubicBezTo>
                    <a:cubicBezTo>
                      <a:pt x="162" y="13"/>
                      <a:pt x="118" y="16"/>
                      <a:pt x="83" y="5"/>
                    </a:cubicBezTo>
                    <a:cubicBezTo>
                      <a:pt x="59" y="8"/>
                      <a:pt x="30" y="0"/>
                      <a:pt x="10" y="14"/>
                    </a:cubicBezTo>
                    <a:cubicBezTo>
                      <a:pt x="0" y="21"/>
                      <a:pt x="15" y="39"/>
                      <a:pt x="19" y="51"/>
                    </a:cubicBezTo>
                    <a:cubicBezTo>
                      <a:pt x="28" y="81"/>
                      <a:pt x="44" y="102"/>
                      <a:pt x="65" y="124"/>
                    </a:cubicBezTo>
                    <a:cubicBezTo>
                      <a:pt x="86" y="188"/>
                      <a:pt x="65" y="173"/>
                      <a:pt x="111" y="188"/>
                    </a:cubicBezTo>
                    <a:cubicBezTo>
                      <a:pt x="125" y="230"/>
                      <a:pt x="112" y="265"/>
                      <a:pt x="102" y="307"/>
                    </a:cubicBezTo>
                    <a:cubicBezTo>
                      <a:pt x="112" y="365"/>
                      <a:pt x="123" y="347"/>
                      <a:pt x="102" y="371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chemeClr val="bg2"/>
                  </a:gs>
                </a:gsLst>
                <a:lin ang="0" scaled="1"/>
              </a:gradFill>
              <a:ln w="12700" cap="sq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23571" name="Line 26"/>
            <p:cNvSpPr>
              <a:spLocks noChangeShapeType="1"/>
            </p:cNvSpPr>
            <p:nvPr/>
          </p:nvSpPr>
          <p:spPr bwMode="auto">
            <a:xfrm>
              <a:off x="722" y="2048"/>
              <a:ext cx="3429" cy="1042"/>
            </a:xfrm>
            <a:prstGeom prst="line">
              <a:avLst/>
            </a:prstGeom>
            <a:noFill/>
            <a:ln w="12700" cap="sq">
              <a:solidFill>
                <a:srgbClr val="C0C0C0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1344613" y="3876675"/>
            <a:ext cx="6181725" cy="638175"/>
            <a:chOff x="88" y="2561"/>
            <a:chExt cx="3894" cy="420"/>
          </a:xfrm>
        </p:grpSpPr>
        <p:sp>
          <p:nvSpPr>
            <p:cNvPr id="23566" name="Rectangle 7"/>
            <p:cNvSpPr>
              <a:spLocks noChangeArrowheads="1"/>
            </p:cNvSpPr>
            <p:nvPr/>
          </p:nvSpPr>
          <p:spPr bwMode="auto">
            <a:xfrm>
              <a:off x="328" y="2574"/>
              <a:ext cx="3648" cy="396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7" name="Freeform 28"/>
            <p:cNvSpPr>
              <a:spLocks/>
            </p:cNvSpPr>
            <p:nvPr/>
          </p:nvSpPr>
          <p:spPr bwMode="auto">
            <a:xfrm>
              <a:off x="88" y="2561"/>
              <a:ext cx="471" cy="420"/>
            </a:xfrm>
            <a:custGeom>
              <a:avLst/>
              <a:gdLst>
                <a:gd name="T0" fmla="*/ 232 w 471"/>
                <a:gd name="T1" fmla="*/ 402 h 439"/>
                <a:gd name="T2" fmla="*/ 360 w 471"/>
                <a:gd name="T3" fmla="*/ 402 h 439"/>
                <a:gd name="T4" fmla="*/ 415 w 471"/>
                <a:gd name="T5" fmla="*/ 384 h 439"/>
                <a:gd name="T6" fmla="*/ 461 w 471"/>
                <a:gd name="T7" fmla="*/ 348 h 439"/>
                <a:gd name="T8" fmla="*/ 351 w 471"/>
                <a:gd name="T9" fmla="*/ 274 h 439"/>
                <a:gd name="T10" fmla="*/ 296 w 471"/>
                <a:gd name="T11" fmla="*/ 201 h 439"/>
                <a:gd name="T12" fmla="*/ 433 w 471"/>
                <a:gd name="T13" fmla="*/ 137 h 439"/>
                <a:gd name="T14" fmla="*/ 433 w 471"/>
                <a:gd name="T15" fmla="*/ 82 h 439"/>
                <a:gd name="T16" fmla="*/ 351 w 471"/>
                <a:gd name="T17" fmla="*/ 55 h 439"/>
                <a:gd name="T18" fmla="*/ 323 w 471"/>
                <a:gd name="T19" fmla="*/ 46 h 439"/>
                <a:gd name="T20" fmla="*/ 168 w 471"/>
                <a:gd name="T21" fmla="*/ 0 h 439"/>
                <a:gd name="T22" fmla="*/ 122 w 471"/>
                <a:gd name="T23" fmla="*/ 9 h 439"/>
                <a:gd name="T24" fmla="*/ 104 w 471"/>
                <a:gd name="T25" fmla="*/ 28 h 439"/>
                <a:gd name="T26" fmla="*/ 31 w 471"/>
                <a:gd name="T27" fmla="*/ 82 h 439"/>
                <a:gd name="T28" fmla="*/ 31 w 471"/>
                <a:gd name="T29" fmla="*/ 137 h 439"/>
                <a:gd name="T30" fmla="*/ 67 w 471"/>
                <a:gd name="T31" fmla="*/ 146 h 439"/>
                <a:gd name="T32" fmla="*/ 122 w 471"/>
                <a:gd name="T33" fmla="*/ 165 h 439"/>
                <a:gd name="T34" fmla="*/ 141 w 471"/>
                <a:gd name="T35" fmla="*/ 183 h 439"/>
                <a:gd name="T36" fmla="*/ 150 w 471"/>
                <a:gd name="T37" fmla="*/ 210 h 439"/>
                <a:gd name="T38" fmla="*/ 22 w 471"/>
                <a:gd name="T39" fmla="*/ 311 h 439"/>
                <a:gd name="T40" fmla="*/ 22 w 471"/>
                <a:gd name="T41" fmla="*/ 384 h 439"/>
                <a:gd name="T42" fmla="*/ 77 w 471"/>
                <a:gd name="T43" fmla="*/ 402 h 439"/>
                <a:gd name="T44" fmla="*/ 131 w 471"/>
                <a:gd name="T45" fmla="*/ 421 h 439"/>
                <a:gd name="T46" fmla="*/ 186 w 471"/>
                <a:gd name="T47" fmla="*/ 439 h 439"/>
                <a:gd name="T48" fmla="*/ 259 w 471"/>
                <a:gd name="T49" fmla="*/ 430 h 439"/>
                <a:gd name="T50" fmla="*/ 278 w 471"/>
                <a:gd name="T51" fmla="*/ 412 h 439"/>
                <a:gd name="T52" fmla="*/ 232 w 471"/>
                <a:gd name="T53" fmla="*/ 402 h 43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71"/>
                <a:gd name="T82" fmla="*/ 0 h 439"/>
                <a:gd name="T83" fmla="*/ 471 w 471"/>
                <a:gd name="T84" fmla="*/ 439 h 439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71" h="439">
                  <a:moveTo>
                    <a:pt x="232" y="402"/>
                  </a:moveTo>
                  <a:cubicBezTo>
                    <a:pt x="291" y="418"/>
                    <a:pt x="275" y="418"/>
                    <a:pt x="360" y="402"/>
                  </a:cubicBezTo>
                  <a:cubicBezTo>
                    <a:pt x="379" y="398"/>
                    <a:pt x="415" y="384"/>
                    <a:pt x="415" y="384"/>
                  </a:cubicBezTo>
                  <a:cubicBezTo>
                    <a:pt x="418" y="382"/>
                    <a:pt x="460" y="356"/>
                    <a:pt x="461" y="348"/>
                  </a:cubicBezTo>
                  <a:cubicBezTo>
                    <a:pt x="471" y="289"/>
                    <a:pt x="387" y="284"/>
                    <a:pt x="351" y="274"/>
                  </a:cubicBezTo>
                  <a:cubicBezTo>
                    <a:pt x="318" y="253"/>
                    <a:pt x="308" y="238"/>
                    <a:pt x="296" y="201"/>
                  </a:cubicBezTo>
                  <a:cubicBezTo>
                    <a:pt x="312" y="120"/>
                    <a:pt x="341" y="145"/>
                    <a:pt x="433" y="137"/>
                  </a:cubicBezTo>
                  <a:cubicBezTo>
                    <a:pt x="447" y="116"/>
                    <a:pt x="467" y="104"/>
                    <a:pt x="433" y="82"/>
                  </a:cubicBezTo>
                  <a:cubicBezTo>
                    <a:pt x="409" y="67"/>
                    <a:pt x="378" y="64"/>
                    <a:pt x="351" y="55"/>
                  </a:cubicBezTo>
                  <a:cubicBezTo>
                    <a:pt x="342" y="52"/>
                    <a:pt x="323" y="46"/>
                    <a:pt x="323" y="46"/>
                  </a:cubicBezTo>
                  <a:cubicBezTo>
                    <a:pt x="272" y="12"/>
                    <a:pt x="229" y="8"/>
                    <a:pt x="168" y="0"/>
                  </a:cubicBezTo>
                  <a:cubicBezTo>
                    <a:pt x="153" y="3"/>
                    <a:pt x="136" y="3"/>
                    <a:pt x="122" y="9"/>
                  </a:cubicBezTo>
                  <a:cubicBezTo>
                    <a:pt x="114" y="12"/>
                    <a:pt x="111" y="22"/>
                    <a:pt x="104" y="28"/>
                  </a:cubicBezTo>
                  <a:cubicBezTo>
                    <a:pt x="81" y="47"/>
                    <a:pt x="56" y="66"/>
                    <a:pt x="31" y="82"/>
                  </a:cubicBezTo>
                  <a:cubicBezTo>
                    <a:pt x="26" y="97"/>
                    <a:pt x="12" y="122"/>
                    <a:pt x="31" y="137"/>
                  </a:cubicBezTo>
                  <a:cubicBezTo>
                    <a:pt x="41" y="145"/>
                    <a:pt x="55" y="142"/>
                    <a:pt x="67" y="146"/>
                  </a:cubicBezTo>
                  <a:cubicBezTo>
                    <a:pt x="86" y="152"/>
                    <a:pt x="122" y="165"/>
                    <a:pt x="122" y="165"/>
                  </a:cubicBezTo>
                  <a:cubicBezTo>
                    <a:pt x="128" y="171"/>
                    <a:pt x="136" y="176"/>
                    <a:pt x="141" y="183"/>
                  </a:cubicBezTo>
                  <a:cubicBezTo>
                    <a:pt x="146" y="191"/>
                    <a:pt x="150" y="201"/>
                    <a:pt x="150" y="210"/>
                  </a:cubicBezTo>
                  <a:cubicBezTo>
                    <a:pt x="150" y="299"/>
                    <a:pt x="88" y="289"/>
                    <a:pt x="22" y="311"/>
                  </a:cubicBezTo>
                  <a:cubicBezTo>
                    <a:pt x="15" y="333"/>
                    <a:pt x="0" y="362"/>
                    <a:pt x="22" y="384"/>
                  </a:cubicBezTo>
                  <a:cubicBezTo>
                    <a:pt x="36" y="398"/>
                    <a:pt x="59" y="396"/>
                    <a:pt x="77" y="402"/>
                  </a:cubicBezTo>
                  <a:cubicBezTo>
                    <a:pt x="95" y="408"/>
                    <a:pt x="113" y="415"/>
                    <a:pt x="131" y="421"/>
                  </a:cubicBezTo>
                  <a:cubicBezTo>
                    <a:pt x="149" y="427"/>
                    <a:pt x="186" y="439"/>
                    <a:pt x="186" y="439"/>
                  </a:cubicBezTo>
                  <a:cubicBezTo>
                    <a:pt x="210" y="436"/>
                    <a:pt x="235" y="437"/>
                    <a:pt x="259" y="430"/>
                  </a:cubicBezTo>
                  <a:cubicBezTo>
                    <a:pt x="267" y="428"/>
                    <a:pt x="284" y="418"/>
                    <a:pt x="278" y="412"/>
                  </a:cubicBezTo>
                  <a:cubicBezTo>
                    <a:pt x="267" y="401"/>
                    <a:pt x="247" y="405"/>
                    <a:pt x="232" y="402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chemeClr val="bg2"/>
                </a:gs>
              </a:gsLst>
              <a:lin ang="0" scaled="1"/>
            </a:gradFill>
            <a:ln w="12700" cap="sq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568" name="Line 29"/>
            <p:cNvSpPr>
              <a:spLocks noChangeShapeType="1"/>
            </p:cNvSpPr>
            <p:nvPr/>
          </p:nvSpPr>
          <p:spPr bwMode="auto">
            <a:xfrm flipV="1">
              <a:off x="539" y="2679"/>
              <a:ext cx="3438" cy="9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569" name="Line 30"/>
            <p:cNvSpPr>
              <a:spLocks noChangeShapeType="1"/>
            </p:cNvSpPr>
            <p:nvPr/>
          </p:nvSpPr>
          <p:spPr bwMode="auto">
            <a:xfrm flipV="1">
              <a:off x="507" y="2830"/>
              <a:ext cx="3475" cy="9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6" name="Group 35"/>
          <p:cNvGrpSpPr>
            <a:grpSpLocks/>
          </p:cNvGrpSpPr>
          <p:nvPr/>
        </p:nvGrpSpPr>
        <p:grpSpPr bwMode="auto">
          <a:xfrm>
            <a:off x="2032000" y="3133725"/>
            <a:ext cx="5984875" cy="2846388"/>
            <a:chOff x="155" y="2231"/>
            <a:chExt cx="3770" cy="1793"/>
          </a:xfrm>
        </p:grpSpPr>
        <p:sp>
          <p:nvSpPr>
            <p:cNvPr id="23563" name="Rectangle 4"/>
            <p:cNvSpPr>
              <a:spLocks noChangeArrowheads="1"/>
            </p:cNvSpPr>
            <p:nvPr/>
          </p:nvSpPr>
          <p:spPr bwMode="auto">
            <a:xfrm rot="-1493981">
              <a:off x="277" y="2716"/>
              <a:ext cx="3648" cy="532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4" name="Freeform 33"/>
            <p:cNvSpPr>
              <a:spLocks/>
            </p:cNvSpPr>
            <p:nvPr/>
          </p:nvSpPr>
          <p:spPr bwMode="auto">
            <a:xfrm>
              <a:off x="155" y="3464"/>
              <a:ext cx="467" cy="560"/>
            </a:xfrm>
            <a:custGeom>
              <a:avLst/>
              <a:gdLst>
                <a:gd name="T0" fmla="*/ 183 w 476"/>
                <a:gd name="T1" fmla="*/ 47 h 569"/>
                <a:gd name="T2" fmla="*/ 339 w 476"/>
                <a:gd name="T3" fmla="*/ 10 h 569"/>
                <a:gd name="T4" fmla="*/ 476 w 476"/>
                <a:gd name="T5" fmla="*/ 65 h 569"/>
                <a:gd name="T6" fmla="*/ 467 w 476"/>
                <a:gd name="T7" fmla="*/ 184 h 569"/>
                <a:gd name="T8" fmla="*/ 384 w 476"/>
                <a:gd name="T9" fmla="*/ 266 h 569"/>
                <a:gd name="T10" fmla="*/ 339 w 476"/>
                <a:gd name="T11" fmla="*/ 339 h 569"/>
                <a:gd name="T12" fmla="*/ 384 w 476"/>
                <a:gd name="T13" fmla="*/ 422 h 569"/>
                <a:gd name="T14" fmla="*/ 412 w 476"/>
                <a:gd name="T15" fmla="*/ 522 h 569"/>
                <a:gd name="T16" fmla="*/ 403 w 476"/>
                <a:gd name="T17" fmla="*/ 550 h 569"/>
                <a:gd name="T18" fmla="*/ 366 w 476"/>
                <a:gd name="T19" fmla="*/ 495 h 569"/>
                <a:gd name="T20" fmla="*/ 266 w 476"/>
                <a:gd name="T21" fmla="*/ 467 h 569"/>
                <a:gd name="T22" fmla="*/ 247 w 476"/>
                <a:gd name="T23" fmla="*/ 449 h 569"/>
                <a:gd name="T24" fmla="*/ 238 w 476"/>
                <a:gd name="T25" fmla="*/ 394 h 569"/>
                <a:gd name="T26" fmla="*/ 55 w 476"/>
                <a:gd name="T27" fmla="*/ 358 h 569"/>
                <a:gd name="T28" fmla="*/ 28 w 476"/>
                <a:gd name="T29" fmla="*/ 184 h 569"/>
                <a:gd name="T30" fmla="*/ 110 w 476"/>
                <a:gd name="T31" fmla="*/ 120 h 569"/>
                <a:gd name="T32" fmla="*/ 147 w 476"/>
                <a:gd name="T33" fmla="*/ 74 h 569"/>
                <a:gd name="T34" fmla="*/ 183 w 476"/>
                <a:gd name="T35" fmla="*/ 47 h 56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76"/>
                <a:gd name="T55" fmla="*/ 0 h 569"/>
                <a:gd name="T56" fmla="*/ 476 w 476"/>
                <a:gd name="T57" fmla="*/ 569 h 56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76" h="569">
                  <a:moveTo>
                    <a:pt x="183" y="47"/>
                  </a:moveTo>
                  <a:cubicBezTo>
                    <a:pt x="237" y="38"/>
                    <a:pt x="287" y="27"/>
                    <a:pt x="339" y="10"/>
                  </a:cubicBezTo>
                  <a:cubicBezTo>
                    <a:pt x="408" y="16"/>
                    <a:pt x="454" y="0"/>
                    <a:pt x="476" y="65"/>
                  </a:cubicBezTo>
                  <a:cubicBezTo>
                    <a:pt x="473" y="105"/>
                    <a:pt x="474" y="145"/>
                    <a:pt x="467" y="184"/>
                  </a:cubicBezTo>
                  <a:cubicBezTo>
                    <a:pt x="460" y="219"/>
                    <a:pt x="407" y="244"/>
                    <a:pt x="384" y="266"/>
                  </a:cubicBezTo>
                  <a:cubicBezTo>
                    <a:pt x="371" y="307"/>
                    <a:pt x="353" y="298"/>
                    <a:pt x="339" y="339"/>
                  </a:cubicBezTo>
                  <a:cubicBezTo>
                    <a:pt x="365" y="366"/>
                    <a:pt x="358" y="395"/>
                    <a:pt x="384" y="422"/>
                  </a:cubicBezTo>
                  <a:cubicBezTo>
                    <a:pt x="396" y="454"/>
                    <a:pt x="412" y="522"/>
                    <a:pt x="412" y="522"/>
                  </a:cubicBezTo>
                  <a:cubicBezTo>
                    <a:pt x="409" y="531"/>
                    <a:pt x="412" y="546"/>
                    <a:pt x="403" y="550"/>
                  </a:cubicBezTo>
                  <a:cubicBezTo>
                    <a:pt x="366" y="569"/>
                    <a:pt x="368" y="498"/>
                    <a:pt x="366" y="495"/>
                  </a:cubicBezTo>
                  <a:cubicBezTo>
                    <a:pt x="351" y="474"/>
                    <a:pt x="278" y="469"/>
                    <a:pt x="266" y="467"/>
                  </a:cubicBezTo>
                  <a:cubicBezTo>
                    <a:pt x="260" y="461"/>
                    <a:pt x="249" y="458"/>
                    <a:pt x="247" y="449"/>
                  </a:cubicBezTo>
                  <a:cubicBezTo>
                    <a:pt x="243" y="428"/>
                    <a:pt x="275" y="405"/>
                    <a:pt x="238" y="394"/>
                  </a:cubicBezTo>
                  <a:cubicBezTo>
                    <a:pt x="181" y="377"/>
                    <a:pt x="115" y="377"/>
                    <a:pt x="55" y="358"/>
                  </a:cubicBezTo>
                  <a:cubicBezTo>
                    <a:pt x="4" y="304"/>
                    <a:pt x="0" y="280"/>
                    <a:pt x="28" y="184"/>
                  </a:cubicBezTo>
                  <a:cubicBezTo>
                    <a:pt x="31" y="172"/>
                    <a:pt x="97" y="129"/>
                    <a:pt x="110" y="120"/>
                  </a:cubicBezTo>
                  <a:cubicBezTo>
                    <a:pt x="119" y="107"/>
                    <a:pt x="132" y="83"/>
                    <a:pt x="147" y="74"/>
                  </a:cubicBezTo>
                  <a:cubicBezTo>
                    <a:pt x="187" y="50"/>
                    <a:pt x="165" y="83"/>
                    <a:pt x="183" y="47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chemeClr val="bg2"/>
                </a:gs>
              </a:gsLst>
              <a:lin ang="18900000" scaled="1"/>
            </a:gradFill>
            <a:ln w="12700" cap="sq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565" name="Line 34"/>
            <p:cNvSpPr>
              <a:spLocks noChangeShapeType="1"/>
            </p:cNvSpPr>
            <p:nvPr/>
          </p:nvSpPr>
          <p:spPr bwMode="auto">
            <a:xfrm flipV="1">
              <a:off x="494" y="2231"/>
              <a:ext cx="3255" cy="154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3561" name="Freeform 15" descr="Sphere"/>
          <p:cNvSpPr>
            <a:spLocks/>
          </p:cNvSpPr>
          <p:nvPr/>
        </p:nvSpPr>
        <p:spPr bwMode="auto">
          <a:xfrm rot="-5006915">
            <a:off x="5130007" y="3799681"/>
            <a:ext cx="603250" cy="855663"/>
          </a:xfrm>
          <a:custGeom>
            <a:avLst/>
            <a:gdLst>
              <a:gd name="T0" fmla="*/ 88 w 380"/>
              <a:gd name="T1" fmla="*/ 531 h 539"/>
              <a:gd name="T2" fmla="*/ 100 w 380"/>
              <a:gd name="T3" fmla="*/ 375 h 539"/>
              <a:gd name="T4" fmla="*/ 112 w 380"/>
              <a:gd name="T5" fmla="*/ 339 h 539"/>
              <a:gd name="T6" fmla="*/ 208 w 380"/>
              <a:gd name="T7" fmla="*/ 315 h 539"/>
              <a:gd name="T8" fmla="*/ 328 w 380"/>
              <a:gd name="T9" fmla="*/ 231 h 539"/>
              <a:gd name="T10" fmla="*/ 340 w 380"/>
              <a:gd name="T11" fmla="*/ 87 h 539"/>
              <a:gd name="T12" fmla="*/ 352 w 380"/>
              <a:gd name="T13" fmla="*/ 15 h 539"/>
              <a:gd name="T14" fmla="*/ 220 w 380"/>
              <a:gd name="T15" fmla="*/ 111 h 539"/>
              <a:gd name="T16" fmla="*/ 160 w 380"/>
              <a:gd name="T17" fmla="*/ 63 h 539"/>
              <a:gd name="T18" fmla="*/ 124 w 380"/>
              <a:gd name="T19" fmla="*/ 51 h 539"/>
              <a:gd name="T20" fmla="*/ 52 w 380"/>
              <a:gd name="T21" fmla="*/ 15 h 539"/>
              <a:gd name="T22" fmla="*/ 76 w 380"/>
              <a:gd name="T23" fmla="*/ 207 h 539"/>
              <a:gd name="T24" fmla="*/ 100 w 380"/>
              <a:gd name="T25" fmla="*/ 243 h 539"/>
              <a:gd name="T26" fmla="*/ 52 w 380"/>
              <a:gd name="T27" fmla="*/ 351 h 539"/>
              <a:gd name="T28" fmla="*/ 88 w 380"/>
              <a:gd name="T29" fmla="*/ 531 h 53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80"/>
              <a:gd name="T46" fmla="*/ 0 h 539"/>
              <a:gd name="T47" fmla="*/ 380 w 380"/>
              <a:gd name="T48" fmla="*/ 539 h 539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80" h="539">
                <a:moveTo>
                  <a:pt x="88" y="531"/>
                </a:moveTo>
                <a:cubicBezTo>
                  <a:pt x="92" y="479"/>
                  <a:pt x="94" y="427"/>
                  <a:pt x="100" y="375"/>
                </a:cubicBezTo>
                <a:cubicBezTo>
                  <a:pt x="102" y="362"/>
                  <a:pt x="101" y="345"/>
                  <a:pt x="112" y="339"/>
                </a:cubicBezTo>
                <a:cubicBezTo>
                  <a:pt x="141" y="323"/>
                  <a:pt x="176" y="323"/>
                  <a:pt x="208" y="315"/>
                </a:cubicBezTo>
                <a:cubicBezTo>
                  <a:pt x="257" y="303"/>
                  <a:pt x="288" y="258"/>
                  <a:pt x="328" y="231"/>
                </a:cubicBezTo>
                <a:cubicBezTo>
                  <a:pt x="332" y="183"/>
                  <a:pt x="331" y="134"/>
                  <a:pt x="340" y="87"/>
                </a:cubicBezTo>
                <a:cubicBezTo>
                  <a:pt x="357" y="0"/>
                  <a:pt x="380" y="100"/>
                  <a:pt x="352" y="15"/>
                </a:cubicBezTo>
                <a:cubicBezTo>
                  <a:pt x="297" y="52"/>
                  <a:pt x="288" y="88"/>
                  <a:pt x="220" y="111"/>
                </a:cubicBezTo>
                <a:cubicBezTo>
                  <a:pt x="130" y="81"/>
                  <a:pt x="238" y="125"/>
                  <a:pt x="160" y="63"/>
                </a:cubicBezTo>
                <a:cubicBezTo>
                  <a:pt x="150" y="55"/>
                  <a:pt x="135" y="57"/>
                  <a:pt x="124" y="51"/>
                </a:cubicBezTo>
                <a:cubicBezTo>
                  <a:pt x="31" y="4"/>
                  <a:pt x="142" y="45"/>
                  <a:pt x="52" y="15"/>
                </a:cubicBezTo>
                <a:cubicBezTo>
                  <a:pt x="5" y="86"/>
                  <a:pt x="0" y="156"/>
                  <a:pt x="76" y="207"/>
                </a:cubicBezTo>
                <a:cubicBezTo>
                  <a:pt x="84" y="219"/>
                  <a:pt x="98" y="229"/>
                  <a:pt x="100" y="243"/>
                </a:cubicBezTo>
                <a:cubicBezTo>
                  <a:pt x="103" y="263"/>
                  <a:pt x="60" y="326"/>
                  <a:pt x="52" y="351"/>
                </a:cubicBezTo>
                <a:cubicBezTo>
                  <a:pt x="65" y="539"/>
                  <a:pt x="4" y="531"/>
                  <a:pt x="88" y="531"/>
                </a:cubicBezTo>
                <a:close/>
              </a:path>
            </a:pathLst>
          </a:custGeom>
          <a:pattFill prst="sphere">
            <a:fgClr>
              <a:srgbClr val="FF0000"/>
            </a:fgClr>
            <a:bgClr>
              <a:schemeClr val="tx1"/>
            </a:bgClr>
          </a:pattFill>
          <a:ln w="12700" cap="sq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6675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z="2000" smtClean="0">
                <a:solidFill>
                  <a:srgbClr val="FF66FF"/>
                </a:solidFill>
                <a:latin typeface="Arial" charset="0"/>
              </a:rPr>
              <a:t>Application:</a:t>
            </a:r>
            <a:r>
              <a:rPr lang="en-US" smtClean="0">
                <a:solidFill>
                  <a:srgbClr val="FF66FF"/>
                </a:solidFill>
                <a:latin typeface="Arial" charset="0"/>
              </a:rPr>
              <a:t/>
            </a:r>
            <a:br>
              <a:rPr lang="en-US" smtClean="0">
                <a:solidFill>
                  <a:srgbClr val="FF66FF"/>
                </a:solidFill>
                <a:latin typeface="Arial" charset="0"/>
              </a:rPr>
            </a:br>
            <a:r>
              <a:rPr lang="en-US" smtClean="0">
                <a:solidFill>
                  <a:srgbClr val="FF66FF"/>
                </a:solidFill>
                <a:latin typeface="Arial" charset="0"/>
              </a:rPr>
              <a:t>Radiation Oncology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1175" y="1503363"/>
            <a:ext cx="8415338" cy="71755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Convex sets for dosage optimization</a:t>
            </a:r>
          </a:p>
        </p:txBody>
      </p:sp>
      <p:sp>
        <p:nvSpPr>
          <p:cNvPr id="55306" name="Rectangle 10"/>
          <p:cNvSpPr>
            <a:spLocks noChangeArrowheads="1"/>
          </p:cNvSpPr>
          <p:nvPr/>
        </p:nvSpPr>
        <p:spPr bwMode="auto">
          <a:xfrm>
            <a:off x="449263" y="2468563"/>
            <a:ext cx="4064000" cy="3063875"/>
          </a:xfrm>
          <a:prstGeom prst="rect">
            <a:avLst/>
          </a:prstGeom>
          <a:solidFill>
            <a:srgbClr val="FF99CC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04" name="Freeform 8"/>
          <p:cNvSpPr>
            <a:spLocks/>
          </p:cNvSpPr>
          <p:nvPr/>
        </p:nvSpPr>
        <p:spPr bwMode="auto">
          <a:xfrm>
            <a:off x="592138" y="3376613"/>
            <a:ext cx="2601912" cy="2203450"/>
          </a:xfrm>
          <a:custGeom>
            <a:avLst/>
            <a:gdLst>
              <a:gd name="T0" fmla="*/ 1146 w 1442"/>
              <a:gd name="T1" fmla="*/ 55 h 1614"/>
              <a:gd name="T2" fmla="*/ 1063 w 1442"/>
              <a:gd name="T3" fmla="*/ 46 h 1614"/>
              <a:gd name="T4" fmla="*/ 1008 w 1442"/>
              <a:gd name="T5" fmla="*/ 37 h 1614"/>
              <a:gd name="T6" fmla="*/ 844 w 1442"/>
              <a:gd name="T7" fmla="*/ 19 h 1614"/>
              <a:gd name="T8" fmla="*/ 442 w 1442"/>
              <a:gd name="T9" fmla="*/ 28 h 1614"/>
              <a:gd name="T10" fmla="*/ 341 w 1442"/>
              <a:gd name="T11" fmla="*/ 55 h 1614"/>
              <a:gd name="T12" fmla="*/ 250 w 1442"/>
              <a:gd name="T13" fmla="*/ 138 h 1614"/>
              <a:gd name="T14" fmla="*/ 140 w 1442"/>
              <a:gd name="T15" fmla="*/ 247 h 1614"/>
              <a:gd name="T16" fmla="*/ 131 w 1442"/>
              <a:gd name="T17" fmla="*/ 275 h 1614"/>
              <a:gd name="T18" fmla="*/ 112 w 1442"/>
              <a:gd name="T19" fmla="*/ 293 h 1614"/>
              <a:gd name="T20" fmla="*/ 103 w 1442"/>
              <a:gd name="T21" fmla="*/ 330 h 1614"/>
              <a:gd name="T22" fmla="*/ 76 w 1442"/>
              <a:gd name="T23" fmla="*/ 375 h 1614"/>
              <a:gd name="T24" fmla="*/ 21 w 1442"/>
              <a:gd name="T25" fmla="*/ 586 h 1614"/>
              <a:gd name="T26" fmla="*/ 12 w 1442"/>
              <a:gd name="T27" fmla="*/ 1088 h 1614"/>
              <a:gd name="T28" fmla="*/ 39 w 1442"/>
              <a:gd name="T29" fmla="*/ 1216 h 1614"/>
              <a:gd name="T30" fmla="*/ 112 w 1442"/>
              <a:gd name="T31" fmla="*/ 1418 h 1614"/>
              <a:gd name="T32" fmla="*/ 451 w 1442"/>
              <a:gd name="T33" fmla="*/ 1491 h 1614"/>
              <a:gd name="T34" fmla="*/ 624 w 1442"/>
              <a:gd name="T35" fmla="*/ 1518 h 1614"/>
              <a:gd name="T36" fmla="*/ 1356 w 1442"/>
              <a:gd name="T37" fmla="*/ 1482 h 1614"/>
              <a:gd name="T38" fmla="*/ 1420 w 1442"/>
              <a:gd name="T39" fmla="*/ 1363 h 1614"/>
              <a:gd name="T40" fmla="*/ 1420 w 1442"/>
              <a:gd name="T41" fmla="*/ 1098 h 1614"/>
              <a:gd name="T42" fmla="*/ 1402 w 1442"/>
              <a:gd name="T43" fmla="*/ 1070 h 1614"/>
              <a:gd name="T44" fmla="*/ 1200 w 1442"/>
              <a:gd name="T45" fmla="*/ 915 h 1614"/>
              <a:gd name="T46" fmla="*/ 670 w 1442"/>
              <a:gd name="T47" fmla="*/ 924 h 1614"/>
              <a:gd name="T48" fmla="*/ 560 w 1442"/>
              <a:gd name="T49" fmla="*/ 878 h 1614"/>
              <a:gd name="T50" fmla="*/ 496 w 1442"/>
              <a:gd name="T51" fmla="*/ 814 h 1614"/>
              <a:gd name="T52" fmla="*/ 487 w 1442"/>
              <a:gd name="T53" fmla="*/ 567 h 1614"/>
              <a:gd name="T54" fmla="*/ 515 w 1442"/>
              <a:gd name="T55" fmla="*/ 558 h 1614"/>
              <a:gd name="T56" fmla="*/ 643 w 1442"/>
              <a:gd name="T57" fmla="*/ 531 h 1614"/>
              <a:gd name="T58" fmla="*/ 954 w 1442"/>
              <a:gd name="T59" fmla="*/ 522 h 1614"/>
              <a:gd name="T60" fmla="*/ 1063 w 1442"/>
              <a:gd name="T61" fmla="*/ 503 h 1614"/>
              <a:gd name="T62" fmla="*/ 1118 w 1442"/>
              <a:gd name="T63" fmla="*/ 485 h 1614"/>
              <a:gd name="T64" fmla="*/ 1146 w 1442"/>
              <a:gd name="T65" fmla="*/ 476 h 1614"/>
              <a:gd name="T66" fmla="*/ 1219 w 1442"/>
              <a:gd name="T67" fmla="*/ 366 h 1614"/>
              <a:gd name="T68" fmla="*/ 1255 w 1442"/>
              <a:gd name="T69" fmla="*/ 284 h 1614"/>
              <a:gd name="T70" fmla="*/ 1301 w 1442"/>
              <a:gd name="T71" fmla="*/ 211 h 1614"/>
              <a:gd name="T72" fmla="*/ 1356 w 1442"/>
              <a:gd name="T73" fmla="*/ 192 h 1614"/>
              <a:gd name="T74" fmla="*/ 1383 w 1442"/>
              <a:gd name="T75" fmla="*/ 183 h 1614"/>
              <a:gd name="T76" fmla="*/ 1365 w 1442"/>
              <a:gd name="T77" fmla="*/ 0 h 1614"/>
              <a:gd name="T78" fmla="*/ 1182 w 1442"/>
              <a:gd name="T79" fmla="*/ 10 h 1614"/>
              <a:gd name="T80" fmla="*/ 1146 w 1442"/>
              <a:gd name="T81" fmla="*/ 55 h 161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442"/>
              <a:gd name="T124" fmla="*/ 0 h 1614"/>
              <a:gd name="T125" fmla="*/ 1442 w 1442"/>
              <a:gd name="T126" fmla="*/ 1614 h 1614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442" h="1614">
                <a:moveTo>
                  <a:pt x="1146" y="55"/>
                </a:moveTo>
                <a:cubicBezTo>
                  <a:pt x="1118" y="52"/>
                  <a:pt x="1091" y="50"/>
                  <a:pt x="1063" y="46"/>
                </a:cubicBezTo>
                <a:cubicBezTo>
                  <a:pt x="1045" y="44"/>
                  <a:pt x="1026" y="39"/>
                  <a:pt x="1008" y="37"/>
                </a:cubicBezTo>
                <a:cubicBezTo>
                  <a:pt x="953" y="30"/>
                  <a:pt x="844" y="19"/>
                  <a:pt x="844" y="19"/>
                </a:cubicBezTo>
                <a:cubicBezTo>
                  <a:pt x="710" y="22"/>
                  <a:pt x="576" y="23"/>
                  <a:pt x="442" y="28"/>
                </a:cubicBezTo>
                <a:cubicBezTo>
                  <a:pt x="407" y="29"/>
                  <a:pt x="341" y="55"/>
                  <a:pt x="341" y="55"/>
                </a:cubicBezTo>
                <a:cubicBezTo>
                  <a:pt x="278" y="97"/>
                  <a:pt x="296" y="92"/>
                  <a:pt x="250" y="138"/>
                </a:cubicBezTo>
                <a:cubicBezTo>
                  <a:pt x="213" y="175"/>
                  <a:pt x="172" y="205"/>
                  <a:pt x="140" y="247"/>
                </a:cubicBezTo>
                <a:cubicBezTo>
                  <a:pt x="137" y="256"/>
                  <a:pt x="136" y="267"/>
                  <a:pt x="131" y="275"/>
                </a:cubicBezTo>
                <a:cubicBezTo>
                  <a:pt x="126" y="282"/>
                  <a:pt x="116" y="285"/>
                  <a:pt x="112" y="293"/>
                </a:cubicBezTo>
                <a:cubicBezTo>
                  <a:pt x="106" y="304"/>
                  <a:pt x="108" y="318"/>
                  <a:pt x="103" y="330"/>
                </a:cubicBezTo>
                <a:cubicBezTo>
                  <a:pt x="96" y="346"/>
                  <a:pt x="83" y="359"/>
                  <a:pt x="76" y="375"/>
                </a:cubicBezTo>
                <a:cubicBezTo>
                  <a:pt x="46" y="441"/>
                  <a:pt x="43" y="517"/>
                  <a:pt x="21" y="586"/>
                </a:cubicBezTo>
                <a:cubicBezTo>
                  <a:pt x="14" y="765"/>
                  <a:pt x="0" y="909"/>
                  <a:pt x="12" y="1088"/>
                </a:cubicBezTo>
                <a:cubicBezTo>
                  <a:pt x="15" y="1130"/>
                  <a:pt x="33" y="1174"/>
                  <a:pt x="39" y="1216"/>
                </a:cubicBezTo>
                <a:cubicBezTo>
                  <a:pt x="45" y="1258"/>
                  <a:pt x="59" y="1391"/>
                  <a:pt x="112" y="1418"/>
                </a:cubicBezTo>
                <a:cubicBezTo>
                  <a:pt x="219" y="1473"/>
                  <a:pt x="332" y="1481"/>
                  <a:pt x="451" y="1491"/>
                </a:cubicBezTo>
                <a:cubicBezTo>
                  <a:pt x="510" y="1506"/>
                  <a:pt x="563" y="1512"/>
                  <a:pt x="624" y="1518"/>
                </a:cubicBezTo>
                <a:cubicBezTo>
                  <a:pt x="868" y="1515"/>
                  <a:pt x="1151" y="1614"/>
                  <a:pt x="1356" y="1482"/>
                </a:cubicBezTo>
                <a:cubicBezTo>
                  <a:pt x="1376" y="1441"/>
                  <a:pt x="1400" y="1403"/>
                  <a:pt x="1420" y="1363"/>
                </a:cubicBezTo>
                <a:cubicBezTo>
                  <a:pt x="1442" y="1271"/>
                  <a:pt x="1441" y="1193"/>
                  <a:pt x="1420" y="1098"/>
                </a:cubicBezTo>
                <a:cubicBezTo>
                  <a:pt x="1418" y="1087"/>
                  <a:pt x="1408" y="1080"/>
                  <a:pt x="1402" y="1070"/>
                </a:cubicBezTo>
                <a:cubicBezTo>
                  <a:pt x="1356" y="990"/>
                  <a:pt x="1289" y="937"/>
                  <a:pt x="1200" y="915"/>
                </a:cubicBezTo>
                <a:cubicBezTo>
                  <a:pt x="964" y="924"/>
                  <a:pt x="917" y="932"/>
                  <a:pt x="670" y="924"/>
                </a:cubicBezTo>
                <a:cubicBezTo>
                  <a:pt x="629" y="911"/>
                  <a:pt x="599" y="891"/>
                  <a:pt x="560" y="878"/>
                </a:cubicBezTo>
                <a:cubicBezTo>
                  <a:pt x="509" y="826"/>
                  <a:pt x="531" y="847"/>
                  <a:pt x="496" y="814"/>
                </a:cubicBezTo>
                <a:cubicBezTo>
                  <a:pt x="474" y="727"/>
                  <a:pt x="466" y="666"/>
                  <a:pt x="487" y="567"/>
                </a:cubicBezTo>
                <a:cubicBezTo>
                  <a:pt x="489" y="557"/>
                  <a:pt x="505" y="560"/>
                  <a:pt x="515" y="558"/>
                </a:cubicBezTo>
                <a:cubicBezTo>
                  <a:pt x="554" y="548"/>
                  <a:pt x="603" y="533"/>
                  <a:pt x="643" y="531"/>
                </a:cubicBezTo>
                <a:cubicBezTo>
                  <a:pt x="747" y="526"/>
                  <a:pt x="850" y="525"/>
                  <a:pt x="954" y="522"/>
                </a:cubicBezTo>
                <a:cubicBezTo>
                  <a:pt x="976" y="519"/>
                  <a:pt x="1038" y="510"/>
                  <a:pt x="1063" y="503"/>
                </a:cubicBezTo>
                <a:cubicBezTo>
                  <a:pt x="1082" y="498"/>
                  <a:pt x="1100" y="491"/>
                  <a:pt x="1118" y="485"/>
                </a:cubicBezTo>
                <a:cubicBezTo>
                  <a:pt x="1127" y="482"/>
                  <a:pt x="1146" y="476"/>
                  <a:pt x="1146" y="476"/>
                </a:cubicBezTo>
                <a:cubicBezTo>
                  <a:pt x="1180" y="441"/>
                  <a:pt x="1192" y="405"/>
                  <a:pt x="1219" y="366"/>
                </a:cubicBezTo>
                <a:cubicBezTo>
                  <a:pt x="1240" y="301"/>
                  <a:pt x="1226" y="327"/>
                  <a:pt x="1255" y="284"/>
                </a:cubicBezTo>
                <a:cubicBezTo>
                  <a:pt x="1260" y="267"/>
                  <a:pt x="1286" y="220"/>
                  <a:pt x="1301" y="211"/>
                </a:cubicBezTo>
                <a:cubicBezTo>
                  <a:pt x="1317" y="201"/>
                  <a:pt x="1338" y="198"/>
                  <a:pt x="1356" y="192"/>
                </a:cubicBezTo>
                <a:cubicBezTo>
                  <a:pt x="1365" y="189"/>
                  <a:pt x="1383" y="183"/>
                  <a:pt x="1383" y="183"/>
                </a:cubicBezTo>
                <a:cubicBezTo>
                  <a:pt x="1439" y="130"/>
                  <a:pt x="1413" y="50"/>
                  <a:pt x="1365" y="0"/>
                </a:cubicBezTo>
                <a:cubicBezTo>
                  <a:pt x="1304" y="3"/>
                  <a:pt x="1243" y="2"/>
                  <a:pt x="1182" y="10"/>
                </a:cubicBezTo>
                <a:cubicBezTo>
                  <a:pt x="1165" y="12"/>
                  <a:pt x="1128" y="39"/>
                  <a:pt x="1146" y="55"/>
                </a:cubicBezTo>
                <a:close/>
              </a:path>
            </a:pathLst>
          </a:custGeom>
          <a:solidFill>
            <a:schemeClr val="accent1"/>
          </a:solidFill>
          <a:ln w="12700" cap="sq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5305" name="Freeform 9"/>
          <p:cNvSpPr>
            <a:spLocks/>
          </p:cNvSpPr>
          <p:nvPr/>
        </p:nvSpPr>
        <p:spPr bwMode="auto">
          <a:xfrm>
            <a:off x="1506538" y="3089275"/>
            <a:ext cx="2901950" cy="2190750"/>
          </a:xfrm>
          <a:custGeom>
            <a:avLst/>
            <a:gdLst>
              <a:gd name="T0" fmla="*/ 811 w 1140"/>
              <a:gd name="T1" fmla="*/ 176 h 1031"/>
              <a:gd name="T2" fmla="*/ 738 w 1140"/>
              <a:gd name="T3" fmla="*/ 240 h 1031"/>
              <a:gd name="T4" fmla="*/ 720 w 1140"/>
              <a:gd name="T5" fmla="*/ 267 h 1031"/>
              <a:gd name="T6" fmla="*/ 692 w 1140"/>
              <a:gd name="T7" fmla="*/ 395 h 1031"/>
              <a:gd name="T8" fmla="*/ 582 w 1140"/>
              <a:gd name="T9" fmla="*/ 450 h 1031"/>
              <a:gd name="T10" fmla="*/ 61 w 1140"/>
              <a:gd name="T11" fmla="*/ 514 h 1031"/>
              <a:gd name="T12" fmla="*/ 6 w 1140"/>
              <a:gd name="T13" fmla="*/ 542 h 1031"/>
              <a:gd name="T14" fmla="*/ 61 w 1140"/>
              <a:gd name="T15" fmla="*/ 633 h 1031"/>
              <a:gd name="T16" fmla="*/ 482 w 1140"/>
              <a:gd name="T17" fmla="*/ 697 h 1031"/>
              <a:gd name="T18" fmla="*/ 656 w 1140"/>
              <a:gd name="T19" fmla="*/ 725 h 1031"/>
              <a:gd name="T20" fmla="*/ 774 w 1140"/>
              <a:gd name="T21" fmla="*/ 825 h 1031"/>
              <a:gd name="T22" fmla="*/ 875 w 1140"/>
              <a:gd name="T23" fmla="*/ 962 h 1031"/>
              <a:gd name="T24" fmla="*/ 902 w 1140"/>
              <a:gd name="T25" fmla="*/ 990 h 1031"/>
              <a:gd name="T26" fmla="*/ 957 w 1140"/>
              <a:gd name="T27" fmla="*/ 1026 h 1031"/>
              <a:gd name="T28" fmla="*/ 1094 w 1140"/>
              <a:gd name="T29" fmla="*/ 971 h 1031"/>
              <a:gd name="T30" fmla="*/ 1140 w 1140"/>
              <a:gd name="T31" fmla="*/ 752 h 1031"/>
              <a:gd name="T32" fmla="*/ 1113 w 1140"/>
              <a:gd name="T33" fmla="*/ 487 h 1031"/>
              <a:gd name="T34" fmla="*/ 1067 w 1140"/>
              <a:gd name="T35" fmla="*/ 176 h 1031"/>
              <a:gd name="T36" fmla="*/ 985 w 1140"/>
              <a:gd name="T37" fmla="*/ 2 h 1031"/>
              <a:gd name="T38" fmla="*/ 939 w 1140"/>
              <a:gd name="T39" fmla="*/ 11 h 1031"/>
              <a:gd name="T40" fmla="*/ 893 w 1140"/>
              <a:gd name="T41" fmla="*/ 121 h 1031"/>
              <a:gd name="T42" fmla="*/ 811 w 1140"/>
              <a:gd name="T43" fmla="*/ 149 h 1031"/>
              <a:gd name="T44" fmla="*/ 811 w 1140"/>
              <a:gd name="T45" fmla="*/ 176 h 1031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140"/>
              <a:gd name="T70" fmla="*/ 0 h 1031"/>
              <a:gd name="T71" fmla="*/ 1140 w 1140"/>
              <a:gd name="T72" fmla="*/ 1031 h 1031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140" h="1031">
                <a:moveTo>
                  <a:pt x="811" y="176"/>
                </a:moveTo>
                <a:cubicBezTo>
                  <a:pt x="753" y="190"/>
                  <a:pt x="781" y="174"/>
                  <a:pt x="738" y="240"/>
                </a:cubicBezTo>
                <a:cubicBezTo>
                  <a:pt x="732" y="249"/>
                  <a:pt x="720" y="267"/>
                  <a:pt x="720" y="267"/>
                </a:cubicBezTo>
                <a:cubicBezTo>
                  <a:pt x="712" y="306"/>
                  <a:pt x="710" y="359"/>
                  <a:pt x="692" y="395"/>
                </a:cubicBezTo>
                <a:cubicBezTo>
                  <a:pt x="678" y="424"/>
                  <a:pt x="613" y="437"/>
                  <a:pt x="582" y="450"/>
                </a:cubicBezTo>
                <a:cubicBezTo>
                  <a:pt x="397" y="528"/>
                  <a:pt x="292" y="508"/>
                  <a:pt x="61" y="514"/>
                </a:cubicBezTo>
                <a:cubicBezTo>
                  <a:pt x="51" y="516"/>
                  <a:pt x="9" y="521"/>
                  <a:pt x="6" y="542"/>
                </a:cubicBezTo>
                <a:cubicBezTo>
                  <a:pt x="0" y="589"/>
                  <a:pt x="21" y="620"/>
                  <a:pt x="61" y="633"/>
                </a:cubicBezTo>
                <a:cubicBezTo>
                  <a:pt x="176" y="742"/>
                  <a:pt x="318" y="693"/>
                  <a:pt x="482" y="697"/>
                </a:cubicBezTo>
                <a:cubicBezTo>
                  <a:pt x="528" y="701"/>
                  <a:pt x="610" y="699"/>
                  <a:pt x="656" y="725"/>
                </a:cubicBezTo>
                <a:cubicBezTo>
                  <a:pt x="708" y="754"/>
                  <a:pt x="727" y="794"/>
                  <a:pt x="774" y="825"/>
                </a:cubicBezTo>
                <a:cubicBezTo>
                  <a:pt x="793" y="879"/>
                  <a:pt x="838" y="919"/>
                  <a:pt x="875" y="962"/>
                </a:cubicBezTo>
                <a:cubicBezTo>
                  <a:pt x="883" y="972"/>
                  <a:pt x="892" y="982"/>
                  <a:pt x="902" y="990"/>
                </a:cubicBezTo>
                <a:cubicBezTo>
                  <a:pt x="919" y="1003"/>
                  <a:pt x="957" y="1026"/>
                  <a:pt x="957" y="1026"/>
                </a:cubicBezTo>
                <a:cubicBezTo>
                  <a:pt x="1079" y="1015"/>
                  <a:pt x="1037" y="1031"/>
                  <a:pt x="1094" y="971"/>
                </a:cubicBezTo>
                <a:cubicBezTo>
                  <a:pt x="1102" y="894"/>
                  <a:pt x="1116" y="825"/>
                  <a:pt x="1140" y="752"/>
                </a:cubicBezTo>
                <a:cubicBezTo>
                  <a:pt x="1134" y="651"/>
                  <a:pt x="1121" y="582"/>
                  <a:pt x="1113" y="487"/>
                </a:cubicBezTo>
                <a:cubicBezTo>
                  <a:pt x="1105" y="380"/>
                  <a:pt x="1101" y="279"/>
                  <a:pt x="1067" y="176"/>
                </a:cubicBezTo>
                <a:cubicBezTo>
                  <a:pt x="1058" y="36"/>
                  <a:pt x="1091" y="28"/>
                  <a:pt x="985" y="2"/>
                </a:cubicBezTo>
                <a:cubicBezTo>
                  <a:pt x="970" y="5"/>
                  <a:pt x="950" y="0"/>
                  <a:pt x="939" y="11"/>
                </a:cubicBezTo>
                <a:cubicBezTo>
                  <a:pt x="914" y="36"/>
                  <a:pt x="929" y="99"/>
                  <a:pt x="893" y="121"/>
                </a:cubicBezTo>
                <a:cubicBezTo>
                  <a:pt x="868" y="136"/>
                  <a:pt x="838" y="139"/>
                  <a:pt x="811" y="149"/>
                </a:cubicBezTo>
                <a:cubicBezTo>
                  <a:pt x="790" y="181"/>
                  <a:pt x="782" y="176"/>
                  <a:pt x="811" y="176"/>
                </a:cubicBezTo>
                <a:close/>
              </a:path>
            </a:pathLst>
          </a:custGeom>
          <a:solidFill>
            <a:srgbClr val="FFCCFF"/>
          </a:solidFill>
          <a:ln w="12700" cap="sq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5308" name="Text Box 12"/>
          <p:cNvSpPr txBox="1">
            <a:spLocks noChangeArrowheads="1"/>
          </p:cNvSpPr>
          <p:nvPr/>
        </p:nvSpPr>
        <p:spPr bwMode="auto">
          <a:xfrm>
            <a:off x="827088" y="2643188"/>
            <a:ext cx="3019425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i="1">
                <a:solidFill>
                  <a:srgbClr val="000000"/>
                </a:solidFill>
              </a:rPr>
              <a:t>N </a:t>
            </a:r>
            <a:r>
              <a:rPr lang="en-US" b="0">
                <a:solidFill>
                  <a:srgbClr val="000000"/>
                </a:solidFill>
                <a:latin typeface="Arial" charset="0"/>
              </a:rPr>
              <a:t>= normal tissue</a:t>
            </a:r>
          </a:p>
        </p:txBody>
      </p:sp>
      <p:sp>
        <p:nvSpPr>
          <p:cNvPr id="55309" name="Text Box 13"/>
          <p:cNvSpPr txBox="1">
            <a:spLocks noChangeArrowheads="1"/>
          </p:cNvSpPr>
          <p:nvPr/>
        </p:nvSpPr>
        <p:spPr bwMode="auto">
          <a:xfrm>
            <a:off x="920750" y="4770438"/>
            <a:ext cx="2003425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i="1"/>
              <a:t>T </a:t>
            </a:r>
            <a:r>
              <a:rPr lang="en-US" b="0">
                <a:latin typeface="Arial" charset="0"/>
              </a:rPr>
              <a:t>= tumor</a:t>
            </a:r>
          </a:p>
        </p:txBody>
      </p:sp>
      <p:sp>
        <p:nvSpPr>
          <p:cNvPr id="55311" name="Text Box 15"/>
          <p:cNvSpPr txBox="1">
            <a:spLocks noChangeArrowheads="1"/>
          </p:cNvSpPr>
          <p:nvPr/>
        </p:nvSpPr>
        <p:spPr bwMode="auto">
          <a:xfrm>
            <a:off x="1849438" y="4129088"/>
            <a:ext cx="3019425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i="1">
                <a:solidFill>
                  <a:srgbClr val="000000"/>
                </a:solidFill>
              </a:rPr>
              <a:t>C </a:t>
            </a:r>
            <a:r>
              <a:rPr lang="en-US" b="0">
                <a:solidFill>
                  <a:srgbClr val="000000"/>
                </a:solidFill>
                <a:latin typeface="Arial" charset="0"/>
              </a:rPr>
              <a:t>= critical organ</a:t>
            </a:r>
          </a:p>
        </p:txBody>
      </p:sp>
      <p:sp>
        <p:nvSpPr>
          <p:cNvPr id="55312" name="Text Box 16"/>
          <p:cNvSpPr txBox="1">
            <a:spLocks noChangeArrowheads="1"/>
          </p:cNvSpPr>
          <p:nvPr/>
        </p:nvSpPr>
        <p:spPr bwMode="auto">
          <a:xfrm>
            <a:off x="4659313" y="2263775"/>
            <a:ext cx="4484687" cy="3925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i="1"/>
              <a:t>C</a:t>
            </a:r>
            <a:r>
              <a:rPr lang="en-US" b="0" i="1" baseline="-25000"/>
              <a:t>N</a:t>
            </a:r>
            <a:r>
              <a:rPr lang="en-US" b="0"/>
              <a:t> = Set of beam patterns giving dosage in </a:t>
            </a:r>
            <a:r>
              <a:rPr lang="en-US" b="0" i="1"/>
              <a:t>N</a:t>
            </a:r>
            <a:r>
              <a:rPr lang="en-US" b="0"/>
              <a:t> less than </a:t>
            </a:r>
            <a:r>
              <a:rPr lang="en-US" b="0" i="1"/>
              <a:t>T</a:t>
            </a:r>
            <a:r>
              <a:rPr lang="en-US" b="0" i="1" baseline="-25000"/>
              <a:t>N.</a:t>
            </a:r>
          </a:p>
          <a:p>
            <a:pPr>
              <a:spcBef>
                <a:spcPct val="50000"/>
              </a:spcBef>
            </a:pPr>
            <a:r>
              <a:rPr lang="en-US" b="0" i="1"/>
              <a:t>C</a:t>
            </a:r>
            <a:r>
              <a:rPr lang="en-US" b="0" i="1" baseline="-25000"/>
              <a:t>C</a:t>
            </a:r>
            <a:r>
              <a:rPr lang="en-US" b="0"/>
              <a:t> = Set of beam patterns giving dosage in </a:t>
            </a:r>
            <a:r>
              <a:rPr lang="en-US" b="0" i="1"/>
              <a:t>C</a:t>
            </a:r>
            <a:r>
              <a:rPr lang="en-US" b="0"/>
              <a:t> less than </a:t>
            </a:r>
            <a:r>
              <a:rPr lang="en-US" b="0" i="1"/>
              <a:t>T</a:t>
            </a:r>
            <a:r>
              <a:rPr lang="en-US" b="0" i="1" baseline="-25000"/>
              <a:t>C </a:t>
            </a:r>
            <a:r>
              <a:rPr lang="en-US" b="0"/>
              <a:t>&lt;</a:t>
            </a:r>
            <a:r>
              <a:rPr lang="en-US" b="0" i="1"/>
              <a:t>T</a:t>
            </a:r>
            <a:r>
              <a:rPr lang="en-US" b="0" i="1" baseline="-25000"/>
              <a:t>N.</a:t>
            </a:r>
          </a:p>
          <a:p>
            <a:pPr>
              <a:spcBef>
                <a:spcPct val="50000"/>
              </a:spcBef>
            </a:pPr>
            <a:r>
              <a:rPr lang="en-US" b="0" i="1"/>
              <a:t>C</a:t>
            </a:r>
            <a:r>
              <a:rPr lang="en-US" b="0" i="1" baseline="-25000"/>
              <a:t>T</a:t>
            </a:r>
            <a:r>
              <a:rPr lang="en-US" b="0"/>
              <a:t> = Set of beam patterns giving dosage in </a:t>
            </a:r>
            <a:r>
              <a:rPr lang="en-US" b="0" i="1"/>
              <a:t>T</a:t>
            </a:r>
            <a:r>
              <a:rPr lang="en-US" b="0"/>
              <a:t> between </a:t>
            </a:r>
            <a:r>
              <a:rPr lang="en-US" b="0" i="1"/>
              <a:t>T</a:t>
            </a:r>
            <a:r>
              <a:rPr lang="en-US" b="0" i="1" baseline="-25000"/>
              <a:t>Low </a:t>
            </a:r>
            <a:r>
              <a:rPr lang="en-US" b="0"/>
              <a:t>and </a:t>
            </a:r>
            <a:r>
              <a:rPr lang="en-US" b="0" i="1"/>
              <a:t>T</a:t>
            </a:r>
            <a:r>
              <a:rPr lang="en-US" b="0" i="1" baseline="-25000"/>
              <a:t>hi  </a:t>
            </a:r>
            <a:r>
              <a:rPr lang="en-US" b="0"/>
              <a:t>(no cold spots or hot spots).</a:t>
            </a:r>
          </a:p>
          <a:p>
            <a:pPr>
              <a:spcBef>
                <a:spcPct val="50000"/>
              </a:spcBef>
            </a:pPr>
            <a:r>
              <a:rPr lang="en-US" b="0" i="1"/>
              <a:t>C</a:t>
            </a:r>
            <a:r>
              <a:rPr lang="en-US" b="0" i="1" baseline="-25000"/>
              <a:t>C</a:t>
            </a:r>
            <a:r>
              <a:rPr lang="en-US" b="0"/>
              <a:t> = Set of nonnegative beam patterns.</a:t>
            </a:r>
            <a:endParaRPr lang="en-US" b="0" i="1" baseline="-2500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92" name="Oval 20"/>
          <p:cNvSpPr>
            <a:spLocks noChangeArrowheads="1"/>
          </p:cNvSpPr>
          <p:nvPr/>
        </p:nvSpPr>
        <p:spPr bwMode="auto">
          <a:xfrm>
            <a:off x="2495550" y="1566863"/>
            <a:ext cx="4122738" cy="4078287"/>
          </a:xfrm>
          <a:prstGeom prst="ellipse">
            <a:avLst/>
          </a:prstGeom>
          <a:solidFill>
            <a:srgbClr val="FF99CC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>
          <a:xfrm>
            <a:off x="681038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2000" smtClean="0">
                <a:solidFill>
                  <a:srgbClr val="FFCC00"/>
                </a:solidFill>
                <a:latin typeface="Arial" charset="0"/>
              </a:rPr>
              <a:t>Application:</a:t>
            </a:r>
            <a:r>
              <a:rPr lang="en-US" smtClean="0">
                <a:solidFill>
                  <a:srgbClr val="FFCC00"/>
                </a:solidFill>
                <a:latin typeface="Arial" charset="0"/>
              </a:rPr>
              <a:t/>
            </a:r>
            <a:br>
              <a:rPr lang="en-US" smtClean="0">
                <a:solidFill>
                  <a:srgbClr val="FFCC00"/>
                </a:solidFill>
                <a:latin typeface="Arial" charset="0"/>
              </a:rPr>
            </a:br>
            <a:r>
              <a:rPr lang="en-US" smtClean="0">
                <a:solidFill>
                  <a:srgbClr val="FFCC00"/>
                </a:solidFill>
                <a:latin typeface="Arial" charset="0"/>
              </a:rPr>
              <a:t>Radiation Oncology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4440238" y="3498850"/>
            <a:ext cx="827087" cy="739775"/>
            <a:chOff x="2816" y="2213"/>
            <a:chExt cx="521" cy="466"/>
          </a:xfrm>
        </p:grpSpPr>
        <p:sp>
          <p:nvSpPr>
            <p:cNvPr id="24589" name="Text Box 13"/>
            <p:cNvSpPr txBox="1">
              <a:spLocks noChangeArrowheads="1"/>
            </p:cNvSpPr>
            <p:nvPr/>
          </p:nvSpPr>
          <p:spPr bwMode="auto">
            <a:xfrm>
              <a:off x="2816" y="2240"/>
              <a:ext cx="503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b="0"/>
            </a:p>
          </p:txBody>
        </p:sp>
        <p:sp>
          <p:nvSpPr>
            <p:cNvPr id="24590" name="Rectangle 14"/>
            <p:cNvSpPr>
              <a:spLocks noChangeArrowheads="1"/>
            </p:cNvSpPr>
            <p:nvPr/>
          </p:nvSpPr>
          <p:spPr bwMode="auto">
            <a:xfrm>
              <a:off x="2843" y="2213"/>
              <a:ext cx="467" cy="466"/>
            </a:xfrm>
            <a:prstGeom prst="rect">
              <a:avLst/>
            </a:prstGeom>
            <a:solidFill>
              <a:srgbClr val="FFCCFF">
                <a:alpha val="50195"/>
              </a:srgbClr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1" name="Text Box 15"/>
            <p:cNvSpPr txBox="1">
              <a:spLocks noChangeArrowheads="1"/>
            </p:cNvSpPr>
            <p:nvPr/>
          </p:nvSpPr>
          <p:spPr bwMode="auto">
            <a:xfrm>
              <a:off x="2935" y="2295"/>
              <a:ext cx="402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i="1">
                  <a:solidFill>
                    <a:srgbClr val="000000"/>
                  </a:solidFill>
                </a:rPr>
                <a:t>C</a:t>
              </a:r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3497263" y="2497138"/>
            <a:ext cx="2133600" cy="2117725"/>
            <a:chOff x="2203" y="1573"/>
            <a:chExt cx="1344" cy="1334"/>
          </a:xfrm>
        </p:grpSpPr>
        <p:sp>
          <p:nvSpPr>
            <p:cNvPr id="24587" name="Freeform 18"/>
            <p:cNvSpPr>
              <a:spLocks/>
            </p:cNvSpPr>
            <p:nvPr/>
          </p:nvSpPr>
          <p:spPr bwMode="auto">
            <a:xfrm>
              <a:off x="2203" y="1573"/>
              <a:ext cx="1344" cy="1334"/>
            </a:xfrm>
            <a:custGeom>
              <a:avLst/>
              <a:gdLst>
                <a:gd name="T0" fmla="*/ 0 w 1344"/>
                <a:gd name="T1" fmla="*/ 1334 h 1334"/>
                <a:gd name="T2" fmla="*/ 467 w 1344"/>
                <a:gd name="T3" fmla="*/ 1334 h 1334"/>
                <a:gd name="T4" fmla="*/ 467 w 1344"/>
                <a:gd name="T5" fmla="*/ 740 h 1334"/>
                <a:gd name="T6" fmla="*/ 714 w 1344"/>
                <a:gd name="T7" fmla="*/ 466 h 1334"/>
                <a:gd name="T8" fmla="*/ 1344 w 1344"/>
                <a:gd name="T9" fmla="*/ 466 h 1334"/>
                <a:gd name="T10" fmla="*/ 1326 w 1344"/>
                <a:gd name="T11" fmla="*/ 9 h 1334"/>
                <a:gd name="T12" fmla="*/ 476 w 1344"/>
                <a:gd name="T13" fmla="*/ 0 h 1334"/>
                <a:gd name="T14" fmla="*/ 10 w 1344"/>
                <a:gd name="T15" fmla="*/ 438 h 1334"/>
                <a:gd name="T16" fmla="*/ 0 w 1344"/>
                <a:gd name="T17" fmla="*/ 1334 h 13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44"/>
                <a:gd name="T28" fmla="*/ 0 h 1334"/>
                <a:gd name="T29" fmla="*/ 1344 w 1344"/>
                <a:gd name="T30" fmla="*/ 1334 h 133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44" h="1334">
                  <a:moveTo>
                    <a:pt x="0" y="1334"/>
                  </a:moveTo>
                  <a:lnTo>
                    <a:pt x="467" y="1334"/>
                  </a:lnTo>
                  <a:lnTo>
                    <a:pt x="467" y="740"/>
                  </a:lnTo>
                  <a:lnTo>
                    <a:pt x="714" y="466"/>
                  </a:lnTo>
                  <a:lnTo>
                    <a:pt x="1344" y="466"/>
                  </a:lnTo>
                  <a:lnTo>
                    <a:pt x="1326" y="9"/>
                  </a:lnTo>
                  <a:lnTo>
                    <a:pt x="476" y="0"/>
                  </a:lnTo>
                  <a:lnTo>
                    <a:pt x="10" y="438"/>
                  </a:lnTo>
                  <a:lnTo>
                    <a:pt x="0" y="1334"/>
                  </a:ln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 w="12700" cap="sq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588" name="Text Box 19"/>
            <p:cNvSpPr txBox="1">
              <a:spLocks noChangeArrowheads="1"/>
            </p:cNvSpPr>
            <p:nvPr/>
          </p:nvSpPr>
          <p:spPr bwMode="auto">
            <a:xfrm>
              <a:off x="2469" y="1819"/>
              <a:ext cx="531" cy="32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i="1">
                  <a:solidFill>
                    <a:srgbClr val="000000"/>
                  </a:solidFill>
                </a:rPr>
                <a:t>T</a:t>
              </a:r>
            </a:p>
          </p:txBody>
        </p:sp>
      </p:grpSp>
      <p:sp>
        <p:nvSpPr>
          <p:cNvPr id="24585" name="Text Box 21"/>
          <p:cNvSpPr txBox="1">
            <a:spLocks noChangeArrowheads="1"/>
          </p:cNvSpPr>
          <p:nvPr/>
        </p:nvSpPr>
        <p:spPr bwMode="auto">
          <a:xfrm>
            <a:off x="2897188" y="2357438"/>
            <a:ext cx="842962" cy="5191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1">
                <a:solidFill>
                  <a:srgbClr val="000000"/>
                </a:solidFill>
              </a:rPr>
              <a:t>N</a:t>
            </a:r>
          </a:p>
        </p:txBody>
      </p:sp>
      <p:sp>
        <p:nvSpPr>
          <p:cNvPr id="24586" name="Text Box 24"/>
          <p:cNvSpPr txBox="1">
            <a:spLocks noChangeArrowheads="1"/>
          </p:cNvSpPr>
          <p:nvPr/>
        </p:nvSpPr>
        <p:spPr bwMode="auto">
          <a:xfrm>
            <a:off x="2917825" y="5761038"/>
            <a:ext cx="3992563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>
                <a:solidFill>
                  <a:srgbClr val="FFCC00"/>
                </a:solidFill>
                <a:latin typeface="Arial" charset="0"/>
              </a:rPr>
              <a:t>Example POCS Solution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92" name="Oval 20"/>
          <p:cNvSpPr>
            <a:spLocks noChangeArrowheads="1"/>
          </p:cNvSpPr>
          <p:nvPr/>
        </p:nvSpPr>
        <p:spPr bwMode="auto">
          <a:xfrm>
            <a:off x="2495550" y="1566863"/>
            <a:ext cx="4122738" cy="4078287"/>
          </a:xfrm>
          <a:prstGeom prst="ellipse">
            <a:avLst/>
          </a:prstGeom>
          <a:solidFill>
            <a:srgbClr val="FF99CC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>
          <a:xfrm>
            <a:off x="681038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2000" smtClean="0">
                <a:solidFill>
                  <a:srgbClr val="FFCC00"/>
                </a:solidFill>
                <a:latin typeface="Arial" charset="0"/>
              </a:rPr>
              <a:t>Application:</a:t>
            </a:r>
            <a:r>
              <a:rPr lang="en-US" smtClean="0">
                <a:solidFill>
                  <a:srgbClr val="FFCC00"/>
                </a:solidFill>
                <a:latin typeface="Arial" charset="0"/>
              </a:rPr>
              <a:t/>
            </a:r>
            <a:br>
              <a:rPr lang="en-US" smtClean="0">
                <a:solidFill>
                  <a:srgbClr val="FFCC00"/>
                </a:solidFill>
                <a:latin typeface="Arial" charset="0"/>
              </a:rPr>
            </a:br>
            <a:r>
              <a:rPr lang="en-US" smtClean="0">
                <a:solidFill>
                  <a:srgbClr val="FFCC00"/>
                </a:solidFill>
                <a:latin typeface="Arial" charset="0"/>
              </a:rPr>
              <a:t>Radiation Oncology</a:t>
            </a:r>
          </a:p>
        </p:txBody>
      </p:sp>
      <p:graphicFrame>
        <p:nvGraphicFramePr>
          <p:cNvPr id="54281" name="Object 9"/>
          <p:cNvGraphicFramePr>
            <a:graphicFrameLocks noChangeAspect="1"/>
          </p:cNvGraphicFramePr>
          <p:nvPr/>
        </p:nvGraphicFramePr>
        <p:xfrm>
          <a:off x="2524125" y="1565275"/>
          <a:ext cx="4064000" cy="4024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56" name="Image" r:id="rId3" imgW="2643134" imgH="2617720" progId="">
                  <p:embed/>
                </p:oleObj>
              </mc:Choice>
              <mc:Fallback>
                <p:oleObj name="Image" r:id="rId3" imgW="2643134" imgH="26177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4125" y="1565275"/>
                        <a:ext cx="4064000" cy="4024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4440238" y="3498850"/>
            <a:ext cx="827087" cy="739775"/>
            <a:chOff x="2816" y="2213"/>
            <a:chExt cx="521" cy="466"/>
          </a:xfrm>
        </p:grpSpPr>
        <p:sp>
          <p:nvSpPr>
            <p:cNvPr id="24589" name="Text Box 13"/>
            <p:cNvSpPr txBox="1">
              <a:spLocks noChangeArrowheads="1"/>
            </p:cNvSpPr>
            <p:nvPr/>
          </p:nvSpPr>
          <p:spPr bwMode="auto">
            <a:xfrm>
              <a:off x="2816" y="2240"/>
              <a:ext cx="503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b="0"/>
            </a:p>
          </p:txBody>
        </p:sp>
        <p:sp>
          <p:nvSpPr>
            <p:cNvPr id="24590" name="Rectangle 14"/>
            <p:cNvSpPr>
              <a:spLocks noChangeArrowheads="1"/>
            </p:cNvSpPr>
            <p:nvPr/>
          </p:nvSpPr>
          <p:spPr bwMode="auto">
            <a:xfrm>
              <a:off x="2843" y="2213"/>
              <a:ext cx="467" cy="466"/>
            </a:xfrm>
            <a:prstGeom prst="rect">
              <a:avLst/>
            </a:prstGeom>
            <a:solidFill>
              <a:srgbClr val="FFCCFF">
                <a:alpha val="50195"/>
              </a:srgbClr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1" name="Text Box 15"/>
            <p:cNvSpPr txBox="1">
              <a:spLocks noChangeArrowheads="1"/>
            </p:cNvSpPr>
            <p:nvPr/>
          </p:nvSpPr>
          <p:spPr bwMode="auto">
            <a:xfrm>
              <a:off x="2935" y="2295"/>
              <a:ext cx="402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i="1">
                  <a:solidFill>
                    <a:srgbClr val="000000"/>
                  </a:solidFill>
                </a:rPr>
                <a:t>C</a:t>
              </a:r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3497263" y="2497138"/>
            <a:ext cx="2133600" cy="2117725"/>
            <a:chOff x="2203" y="1573"/>
            <a:chExt cx="1344" cy="1334"/>
          </a:xfrm>
        </p:grpSpPr>
        <p:sp>
          <p:nvSpPr>
            <p:cNvPr id="24587" name="Freeform 18"/>
            <p:cNvSpPr>
              <a:spLocks/>
            </p:cNvSpPr>
            <p:nvPr/>
          </p:nvSpPr>
          <p:spPr bwMode="auto">
            <a:xfrm>
              <a:off x="2203" y="1573"/>
              <a:ext cx="1344" cy="1334"/>
            </a:xfrm>
            <a:custGeom>
              <a:avLst/>
              <a:gdLst>
                <a:gd name="T0" fmla="*/ 0 w 1344"/>
                <a:gd name="T1" fmla="*/ 1334 h 1334"/>
                <a:gd name="T2" fmla="*/ 467 w 1344"/>
                <a:gd name="T3" fmla="*/ 1334 h 1334"/>
                <a:gd name="T4" fmla="*/ 467 w 1344"/>
                <a:gd name="T5" fmla="*/ 740 h 1334"/>
                <a:gd name="T6" fmla="*/ 714 w 1344"/>
                <a:gd name="T7" fmla="*/ 466 h 1334"/>
                <a:gd name="T8" fmla="*/ 1344 w 1344"/>
                <a:gd name="T9" fmla="*/ 466 h 1334"/>
                <a:gd name="T10" fmla="*/ 1326 w 1344"/>
                <a:gd name="T11" fmla="*/ 9 h 1334"/>
                <a:gd name="T12" fmla="*/ 476 w 1344"/>
                <a:gd name="T13" fmla="*/ 0 h 1334"/>
                <a:gd name="T14" fmla="*/ 10 w 1344"/>
                <a:gd name="T15" fmla="*/ 438 h 1334"/>
                <a:gd name="T16" fmla="*/ 0 w 1344"/>
                <a:gd name="T17" fmla="*/ 1334 h 13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44"/>
                <a:gd name="T28" fmla="*/ 0 h 1334"/>
                <a:gd name="T29" fmla="*/ 1344 w 1344"/>
                <a:gd name="T30" fmla="*/ 1334 h 133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44" h="1334">
                  <a:moveTo>
                    <a:pt x="0" y="1334"/>
                  </a:moveTo>
                  <a:lnTo>
                    <a:pt x="467" y="1334"/>
                  </a:lnTo>
                  <a:lnTo>
                    <a:pt x="467" y="740"/>
                  </a:lnTo>
                  <a:lnTo>
                    <a:pt x="714" y="466"/>
                  </a:lnTo>
                  <a:lnTo>
                    <a:pt x="1344" y="466"/>
                  </a:lnTo>
                  <a:lnTo>
                    <a:pt x="1326" y="9"/>
                  </a:lnTo>
                  <a:lnTo>
                    <a:pt x="476" y="0"/>
                  </a:lnTo>
                  <a:lnTo>
                    <a:pt x="10" y="438"/>
                  </a:lnTo>
                  <a:lnTo>
                    <a:pt x="0" y="1334"/>
                  </a:ln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 w="12700" cap="sq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588" name="Text Box 19"/>
            <p:cNvSpPr txBox="1">
              <a:spLocks noChangeArrowheads="1"/>
            </p:cNvSpPr>
            <p:nvPr/>
          </p:nvSpPr>
          <p:spPr bwMode="auto">
            <a:xfrm>
              <a:off x="2469" y="1819"/>
              <a:ext cx="531" cy="32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i="1">
                  <a:solidFill>
                    <a:srgbClr val="000000"/>
                  </a:solidFill>
                </a:rPr>
                <a:t>T</a:t>
              </a:r>
            </a:p>
          </p:txBody>
        </p:sp>
      </p:grpSp>
      <p:sp>
        <p:nvSpPr>
          <p:cNvPr id="24585" name="Text Box 21"/>
          <p:cNvSpPr txBox="1">
            <a:spLocks noChangeArrowheads="1"/>
          </p:cNvSpPr>
          <p:nvPr/>
        </p:nvSpPr>
        <p:spPr bwMode="auto">
          <a:xfrm>
            <a:off x="2897188" y="2357438"/>
            <a:ext cx="842962" cy="5191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1">
                <a:solidFill>
                  <a:srgbClr val="000000"/>
                </a:solidFill>
              </a:rPr>
              <a:t>N</a:t>
            </a:r>
          </a:p>
        </p:txBody>
      </p:sp>
      <p:graphicFrame>
        <p:nvGraphicFramePr>
          <p:cNvPr id="54295" name="Object 23"/>
          <p:cNvGraphicFramePr>
            <a:graphicFrameLocks noChangeAspect="1"/>
          </p:cNvGraphicFramePr>
          <p:nvPr/>
        </p:nvGraphicFramePr>
        <p:xfrm>
          <a:off x="2532063" y="1571625"/>
          <a:ext cx="4064000" cy="4024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57" name="Image" r:id="rId5" imgW="2643134" imgH="2617720" progId="">
                  <p:embed/>
                </p:oleObj>
              </mc:Choice>
              <mc:Fallback>
                <p:oleObj name="Image" r:id="rId5" imgW="2643134" imgH="26177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2063" y="1571625"/>
                        <a:ext cx="4064000" cy="4024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6" name="Text Box 24"/>
          <p:cNvSpPr txBox="1">
            <a:spLocks noChangeArrowheads="1"/>
          </p:cNvSpPr>
          <p:nvPr/>
        </p:nvSpPr>
        <p:spPr bwMode="auto">
          <a:xfrm>
            <a:off x="2917825" y="5761038"/>
            <a:ext cx="3992563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>
                <a:solidFill>
                  <a:srgbClr val="FFCC00"/>
                </a:solidFill>
                <a:latin typeface="Arial" charset="0"/>
              </a:rPr>
              <a:t>Example POCS Solution</a:t>
            </a:r>
          </a:p>
        </p:txBody>
      </p:sp>
    </p:spTree>
    <p:extLst>
      <p:ext uri="{BB962C8B-B14F-4D97-AF65-F5344CB8AC3E}">
        <p14:creationId xmlns:p14="http://schemas.microsoft.com/office/powerpoint/2010/main" val="29919585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92" name="Oval 20"/>
          <p:cNvSpPr>
            <a:spLocks noChangeArrowheads="1"/>
          </p:cNvSpPr>
          <p:nvPr/>
        </p:nvSpPr>
        <p:spPr bwMode="auto">
          <a:xfrm>
            <a:off x="2495550" y="1566863"/>
            <a:ext cx="4122738" cy="4078287"/>
          </a:xfrm>
          <a:prstGeom prst="ellipse">
            <a:avLst/>
          </a:prstGeom>
          <a:solidFill>
            <a:srgbClr val="FF99CC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>
          <a:xfrm>
            <a:off x="681038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2000" smtClean="0">
                <a:solidFill>
                  <a:srgbClr val="FFCC00"/>
                </a:solidFill>
                <a:latin typeface="Arial" charset="0"/>
              </a:rPr>
              <a:t>Application:</a:t>
            </a:r>
            <a:r>
              <a:rPr lang="en-US" smtClean="0">
                <a:solidFill>
                  <a:srgbClr val="FFCC00"/>
                </a:solidFill>
                <a:latin typeface="Arial" charset="0"/>
              </a:rPr>
              <a:t/>
            </a:r>
            <a:br>
              <a:rPr lang="en-US" smtClean="0">
                <a:solidFill>
                  <a:srgbClr val="FFCC00"/>
                </a:solidFill>
                <a:latin typeface="Arial" charset="0"/>
              </a:rPr>
            </a:br>
            <a:r>
              <a:rPr lang="en-US" smtClean="0">
                <a:solidFill>
                  <a:srgbClr val="FFCC00"/>
                </a:solidFill>
                <a:latin typeface="Arial" charset="0"/>
              </a:rPr>
              <a:t>Radiation Oncology</a:t>
            </a:r>
          </a:p>
        </p:txBody>
      </p:sp>
      <p:graphicFrame>
        <p:nvGraphicFramePr>
          <p:cNvPr id="54281" name="Object 9"/>
          <p:cNvGraphicFramePr>
            <a:graphicFrameLocks noChangeAspect="1"/>
          </p:cNvGraphicFramePr>
          <p:nvPr/>
        </p:nvGraphicFramePr>
        <p:xfrm>
          <a:off x="2524125" y="1565275"/>
          <a:ext cx="4064000" cy="4024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90" name="Image" r:id="rId3" imgW="2643134" imgH="2617720" progId="">
                  <p:embed/>
                </p:oleObj>
              </mc:Choice>
              <mc:Fallback>
                <p:oleObj name="Image" r:id="rId3" imgW="2643134" imgH="26177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4125" y="1565275"/>
                        <a:ext cx="4064000" cy="4024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4440238" y="3498850"/>
            <a:ext cx="827087" cy="739775"/>
            <a:chOff x="2816" y="2213"/>
            <a:chExt cx="521" cy="466"/>
          </a:xfrm>
        </p:grpSpPr>
        <p:sp>
          <p:nvSpPr>
            <p:cNvPr id="24589" name="Text Box 13"/>
            <p:cNvSpPr txBox="1">
              <a:spLocks noChangeArrowheads="1"/>
            </p:cNvSpPr>
            <p:nvPr/>
          </p:nvSpPr>
          <p:spPr bwMode="auto">
            <a:xfrm>
              <a:off x="2816" y="2240"/>
              <a:ext cx="503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b="0"/>
            </a:p>
          </p:txBody>
        </p:sp>
        <p:sp>
          <p:nvSpPr>
            <p:cNvPr id="24590" name="Rectangle 14"/>
            <p:cNvSpPr>
              <a:spLocks noChangeArrowheads="1"/>
            </p:cNvSpPr>
            <p:nvPr/>
          </p:nvSpPr>
          <p:spPr bwMode="auto">
            <a:xfrm>
              <a:off x="2843" y="2213"/>
              <a:ext cx="467" cy="466"/>
            </a:xfrm>
            <a:prstGeom prst="rect">
              <a:avLst/>
            </a:prstGeom>
            <a:solidFill>
              <a:srgbClr val="FFCCFF">
                <a:alpha val="50195"/>
              </a:srgbClr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1" name="Text Box 15"/>
            <p:cNvSpPr txBox="1">
              <a:spLocks noChangeArrowheads="1"/>
            </p:cNvSpPr>
            <p:nvPr/>
          </p:nvSpPr>
          <p:spPr bwMode="auto">
            <a:xfrm>
              <a:off x="2935" y="2295"/>
              <a:ext cx="402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i="1">
                  <a:solidFill>
                    <a:srgbClr val="000000"/>
                  </a:solidFill>
                </a:rPr>
                <a:t>C</a:t>
              </a:r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3497263" y="2497138"/>
            <a:ext cx="2133600" cy="2117725"/>
            <a:chOff x="2203" y="1573"/>
            <a:chExt cx="1344" cy="1334"/>
          </a:xfrm>
        </p:grpSpPr>
        <p:sp>
          <p:nvSpPr>
            <p:cNvPr id="24587" name="Freeform 18"/>
            <p:cNvSpPr>
              <a:spLocks/>
            </p:cNvSpPr>
            <p:nvPr/>
          </p:nvSpPr>
          <p:spPr bwMode="auto">
            <a:xfrm>
              <a:off x="2203" y="1573"/>
              <a:ext cx="1344" cy="1334"/>
            </a:xfrm>
            <a:custGeom>
              <a:avLst/>
              <a:gdLst>
                <a:gd name="T0" fmla="*/ 0 w 1344"/>
                <a:gd name="T1" fmla="*/ 1334 h 1334"/>
                <a:gd name="T2" fmla="*/ 467 w 1344"/>
                <a:gd name="T3" fmla="*/ 1334 h 1334"/>
                <a:gd name="T4" fmla="*/ 467 w 1344"/>
                <a:gd name="T5" fmla="*/ 740 h 1334"/>
                <a:gd name="T6" fmla="*/ 714 w 1344"/>
                <a:gd name="T7" fmla="*/ 466 h 1334"/>
                <a:gd name="T8" fmla="*/ 1344 w 1344"/>
                <a:gd name="T9" fmla="*/ 466 h 1334"/>
                <a:gd name="T10" fmla="*/ 1326 w 1344"/>
                <a:gd name="T11" fmla="*/ 9 h 1334"/>
                <a:gd name="T12" fmla="*/ 476 w 1344"/>
                <a:gd name="T13" fmla="*/ 0 h 1334"/>
                <a:gd name="T14" fmla="*/ 10 w 1344"/>
                <a:gd name="T15" fmla="*/ 438 h 1334"/>
                <a:gd name="T16" fmla="*/ 0 w 1344"/>
                <a:gd name="T17" fmla="*/ 1334 h 13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44"/>
                <a:gd name="T28" fmla="*/ 0 h 1334"/>
                <a:gd name="T29" fmla="*/ 1344 w 1344"/>
                <a:gd name="T30" fmla="*/ 1334 h 133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44" h="1334">
                  <a:moveTo>
                    <a:pt x="0" y="1334"/>
                  </a:moveTo>
                  <a:lnTo>
                    <a:pt x="467" y="1334"/>
                  </a:lnTo>
                  <a:lnTo>
                    <a:pt x="467" y="740"/>
                  </a:lnTo>
                  <a:lnTo>
                    <a:pt x="714" y="466"/>
                  </a:lnTo>
                  <a:lnTo>
                    <a:pt x="1344" y="466"/>
                  </a:lnTo>
                  <a:lnTo>
                    <a:pt x="1326" y="9"/>
                  </a:lnTo>
                  <a:lnTo>
                    <a:pt x="476" y="0"/>
                  </a:lnTo>
                  <a:lnTo>
                    <a:pt x="10" y="438"/>
                  </a:lnTo>
                  <a:lnTo>
                    <a:pt x="0" y="1334"/>
                  </a:ln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 w="12700" cap="sq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588" name="Text Box 19"/>
            <p:cNvSpPr txBox="1">
              <a:spLocks noChangeArrowheads="1"/>
            </p:cNvSpPr>
            <p:nvPr/>
          </p:nvSpPr>
          <p:spPr bwMode="auto">
            <a:xfrm>
              <a:off x="2469" y="1819"/>
              <a:ext cx="531" cy="32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i="1">
                  <a:solidFill>
                    <a:srgbClr val="000000"/>
                  </a:solidFill>
                </a:rPr>
                <a:t>T</a:t>
              </a:r>
            </a:p>
          </p:txBody>
        </p:sp>
      </p:grpSp>
      <p:sp>
        <p:nvSpPr>
          <p:cNvPr id="24585" name="Text Box 21"/>
          <p:cNvSpPr txBox="1">
            <a:spLocks noChangeArrowheads="1"/>
          </p:cNvSpPr>
          <p:nvPr/>
        </p:nvSpPr>
        <p:spPr bwMode="auto">
          <a:xfrm>
            <a:off x="2897188" y="2357438"/>
            <a:ext cx="842962" cy="5191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1">
                <a:solidFill>
                  <a:srgbClr val="000000"/>
                </a:solidFill>
              </a:rPr>
              <a:t>N</a:t>
            </a:r>
          </a:p>
        </p:txBody>
      </p:sp>
      <p:sp>
        <p:nvSpPr>
          <p:cNvPr id="24586" name="Text Box 24"/>
          <p:cNvSpPr txBox="1">
            <a:spLocks noChangeArrowheads="1"/>
          </p:cNvSpPr>
          <p:nvPr/>
        </p:nvSpPr>
        <p:spPr bwMode="auto">
          <a:xfrm>
            <a:off x="2917825" y="5761038"/>
            <a:ext cx="3992563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>
                <a:solidFill>
                  <a:srgbClr val="FFCC00"/>
                </a:solidFill>
                <a:latin typeface="Arial" charset="0"/>
              </a:rPr>
              <a:t>Example POCS Solution</a:t>
            </a:r>
          </a:p>
        </p:txBody>
      </p:sp>
    </p:spTree>
    <p:extLst>
      <p:ext uri="{BB962C8B-B14F-4D97-AF65-F5344CB8AC3E}">
        <p14:creationId xmlns:p14="http://schemas.microsoft.com/office/powerpoint/2010/main" val="384372979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0"/>
            <a:ext cx="77724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latin typeface="Arial" charset="0"/>
              </a:rPr>
              <a:t>Outline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2300" y="97155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C000"/>
                </a:solidFill>
                <a:latin typeface="Arial" charset="0"/>
              </a:rPr>
              <a:t>POCS: What is it?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Convex Sets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Projections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POCS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C000"/>
                </a:solidFill>
                <a:latin typeface="Arial" charset="0"/>
              </a:rPr>
              <a:t>Applications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The Papoulis-</a:t>
            </a:r>
            <a:r>
              <a:rPr lang="en-US" sz="2400" b="1" dirty="0" err="1" smtClean="0">
                <a:solidFill>
                  <a:srgbClr val="FFC000"/>
                </a:solidFill>
                <a:latin typeface="Arial" charset="0"/>
              </a:rPr>
              <a:t>Gerchberg</a:t>
            </a: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 Algorithm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Neural Network Associative Memory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Resolution at sub-pixel levels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Radiation Oncology / Tomography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latin typeface="Arial" charset="0"/>
              </a:rPr>
              <a:t>JPG / MPEG repair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Missing Sensors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C000"/>
                </a:solidFill>
                <a:latin typeface="Arial" charset="0"/>
              </a:rPr>
              <a:t>Generalized Alternating Projections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Ambiguity Function </a:t>
            </a:r>
            <a:r>
              <a:rPr lang="en-US" sz="2400" b="1" dirty="0" err="1" smtClean="0">
                <a:solidFill>
                  <a:srgbClr val="FFC000"/>
                </a:solidFill>
                <a:latin typeface="Arial" charset="0"/>
              </a:rPr>
              <a:t>Syntesis</a:t>
            </a:r>
            <a:endParaRPr lang="en-US" sz="2400" b="1" dirty="0" smtClean="0">
              <a:solidFill>
                <a:srgbClr val="FFC000"/>
              </a:solidFill>
              <a:latin typeface="Arial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The </a:t>
            </a:r>
            <a:r>
              <a:rPr lang="en-US" sz="2400" b="1" dirty="0" err="1" smtClean="0">
                <a:solidFill>
                  <a:srgbClr val="FFC000"/>
                </a:solidFill>
                <a:latin typeface="Arial" charset="0"/>
              </a:rPr>
              <a:t>Gerchberg</a:t>
            </a: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-Saxton Algorithm</a:t>
            </a:r>
          </a:p>
          <a:p>
            <a:pPr lvl="2" eaLnBrk="1" hangingPunct="1">
              <a:lnSpc>
                <a:spcPct val="90000"/>
              </a:lnSpc>
              <a:buFontTx/>
              <a:buNone/>
            </a:pPr>
            <a:endParaRPr lang="en-US" b="1" dirty="0" smtClean="0">
              <a:solidFill>
                <a:schemeClr val="tx2"/>
              </a:solidFill>
              <a:latin typeface="Arial" charset="0"/>
            </a:endParaRP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53934610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922338" y="250825"/>
            <a:ext cx="7970837" cy="1143000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FFFF00"/>
                </a:solidFill>
              </a:rPr>
              <a:t>PO</a:t>
            </a:r>
            <a:r>
              <a:rPr lang="en-US" sz="3200" smtClean="0"/>
              <a:t>CS</a:t>
            </a:r>
            <a:r>
              <a:rPr lang="en-US" sz="3200" smtClean="0">
                <a:solidFill>
                  <a:srgbClr val="FFFF00"/>
                </a:solidFill>
              </a:rPr>
              <a:t>: Example </a:t>
            </a:r>
            <a:r>
              <a:rPr lang="en-US" sz="3200" smtClean="0"/>
              <a:t>convex sets</a:t>
            </a:r>
            <a:r>
              <a:rPr lang="en-US" sz="3200" smtClean="0">
                <a:solidFill>
                  <a:srgbClr val="FFFF00"/>
                </a:solidFill>
              </a:rPr>
              <a:t> in a Hilbert space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7900" y="1358900"/>
            <a:ext cx="7543800" cy="6858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chemeClr val="tx2"/>
                </a:solidFill>
              </a:rPr>
              <a:t>Identical Middles</a:t>
            </a:r>
            <a:r>
              <a:rPr lang="en-US" smtClean="0">
                <a:solidFill>
                  <a:schemeClr val="tx2"/>
                </a:solidFill>
              </a:rPr>
              <a:t> </a:t>
            </a:r>
            <a:r>
              <a:rPr lang="en-US" smtClean="0"/>
              <a:t>– a plane</a:t>
            </a:r>
            <a:endParaRPr lang="en-US" smtClean="0">
              <a:sym typeface="Symbol" pitchFamily="18" charset="2"/>
            </a:endParaRPr>
          </a:p>
          <a:p>
            <a:pPr eaLnBrk="1" hangingPunct="1"/>
            <a:endParaRPr lang="en-US" smtClean="0">
              <a:sym typeface="Symbol" pitchFamily="18" charset="2"/>
            </a:endParaRPr>
          </a:p>
        </p:txBody>
      </p:sp>
      <p:graphicFrame>
        <p:nvGraphicFramePr>
          <p:cNvPr id="20484" name="Object 4"/>
          <p:cNvGraphicFramePr>
            <a:graphicFrameLocks noChangeAspect="1"/>
          </p:cNvGraphicFramePr>
          <p:nvPr/>
        </p:nvGraphicFramePr>
        <p:xfrm>
          <a:off x="838200" y="2057400"/>
          <a:ext cx="7358063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4" name="Equation" r:id="rId3" imgW="1828800" imgH="253800" progId="Equation.3">
                  <p:embed/>
                </p:oleObj>
              </mc:Choice>
              <mc:Fallback>
                <p:oleObj name="Equation" r:id="rId3" imgW="1828800" imgH="253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057400"/>
                        <a:ext cx="7358063" cy="676275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2"/>
                          </a:gs>
                          <a:gs pos="50000">
                            <a:srgbClr val="FFFF00"/>
                          </a:gs>
                          <a:gs pos="100000">
                            <a:schemeClr val="tx2"/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1600200" y="5334000"/>
            <a:ext cx="7543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endParaRPr lang="en-US" sz="2800" b="0">
              <a:latin typeface="Arial" charset="0"/>
              <a:sym typeface="Symbol" pitchFamily="18" charset="2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endParaRPr lang="en-US" sz="2800" b="0">
              <a:sym typeface="Symbol" pitchFamily="18" charset="2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2800" b="0">
              <a:sym typeface="Symbol" pitchFamily="18" charset="2"/>
            </a:endParaRPr>
          </a:p>
        </p:txBody>
      </p:sp>
      <p:grpSp>
        <p:nvGrpSpPr>
          <p:cNvPr id="2" name="Group 57"/>
          <p:cNvGrpSpPr>
            <a:grpSpLocks/>
          </p:cNvGrpSpPr>
          <p:nvPr/>
        </p:nvGrpSpPr>
        <p:grpSpPr bwMode="auto">
          <a:xfrm>
            <a:off x="6781800" y="3276600"/>
            <a:ext cx="1524000" cy="2430463"/>
            <a:chOff x="4224" y="1920"/>
            <a:chExt cx="960" cy="1531"/>
          </a:xfrm>
        </p:grpSpPr>
        <p:sp>
          <p:nvSpPr>
            <p:cNvPr id="3107" name="AutoShape 51"/>
            <p:cNvSpPr>
              <a:spLocks noChangeArrowheads="1"/>
            </p:cNvSpPr>
            <p:nvPr/>
          </p:nvSpPr>
          <p:spPr bwMode="auto">
            <a:xfrm rot="-2702588">
              <a:off x="3986" y="2253"/>
              <a:ext cx="1515" cy="881"/>
            </a:xfrm>
            <a:prstGeom prst="parallelogram">
              <a:avLst>
                <a:gd name="adj" fmla="val 42991"/>
              </a:avLst>
            </a:prstGeom>
            <a:solidFill>
              <a:srgbClr val="FF3300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vert="eaVert" wrap="none" anchor="ctr"/>
            <a:lstStyle/>
            <a:p>
              <a:pPr algn="ctr"/>
              <a:endParaRPr lang="en-US" b="0">
                <a:solidFill>
                  <a:srgbClr val="FF3300"/>
                </a:solidFill>
              </a:endParaRPr>
            </a:p>
          </p:txBody>
        </p:sp>
        <p:sp>
          <p:nvSpPr>
            <p:cNvPr id="3108" name="AutoShape 50"/>
            <p:cNvSpPr>
              <a:spLocks noChangeArrowheads="1"/>
            </p:cNvSpPr>
            <p:nvPr/>
          </p:nvSpPr>
          <p:spPr bwMode="auto">
            <a:xfrm rot="-2702588">
              <a:off x="3907" y="2237"/>
              <a:ext cx="1515" cy="881"/>
            </a:xfrm>
            <a:prstGeom prst="parallelogram">
              <a:avLst>
                <a:gd name="adj" fmla="val 42991"/>
              </a:avLst>
            </a:prstGeom>
            <a:solidFill>
              <a:srgbClr val="FFFF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56"/>
          <p:cNvGrpSpPr>
            <a:grpSpLocks/>
          </p:cNvGrpSpPr>
          <p:nvPr/>
        </p:nvGrpSpPr>
        <p:grpSpPr bwMode="auto">
          <a:xfrm>
            <a:off x="1905000" y="2971800"/>
            <a:ext cx="4127500" cy="3271838"/>
            <a:chOff x="1218" y="1866"/>
            <a:chExt cx="2600" cy="2061"/>
          </a:xfrm>
        </p:grpSpPr>
        <p:sp>
          <p:nvSpPr>
            <p:cNvPr id="3081" name="Line 19"/>
            <p:cNvSpPr>
              <a:spLocks noChangeShapeType="1"/>
            </p:cNvSpPr>
            <p:nvPr/>
          </p:nvSpPr>
          <p:spPr bwMode="auto">
            <a:xfrm>
              <a:off x="1227" y="2564"/>
              <a:ext cx="2231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082" name="Line 21"/>
            <p:cNvSpPr>
              <a:spLocks noChangeShapeType="1"/>
            </p:cNvSpPr>
            <p:nvPr/>
          </p:nvSpPr>
          <p:spPr bwMode="auto">
            <a:xfrm>
              <a:off x="1597" y="1960"/>
              <a:ext cx="0" cy="669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083" name="Text Box 22"/>
            <p:cNvSpPr txBox="1">
              <a:spLocks noChangeArrowheads="1"/>
            </p:cNvSpPr>
            <p:nvPr/>
          </p:nvSpPr>
          <p:spPr bwMode="auto">
            <a:xfrm>
              <a:off x="3433" y="2425"/>
              <a:ext cx="169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b="0" i="1"/>
                <a:t>t</a:t>
              </a:r>
            </a:p>
          </p:txBody>
        </p:sp>
        <p:sp>
          <p:nvSpPr>
            <p:cNvPr id="3084" name="Freeform 23"/>
            <p:cNvSpPr>
              <a:spLocks/>
            </p:cNvSpPr>
            <p:nvPr/>
          </p:nvSpPr>
          <p:spPr bwMode="auto">
            <a:xfrm>
              <a:off x="1883" y="2163"/>
              <a:ext cx="877" cy="215"/>
            </a:xfrm>
            <a:custGeom>
              <a:avLst/>
              <a:gdLst>
                <a:gd name="T0" fmla="*/ 0 w 668"/>
                <a:gd name="T1" fmla="*/ 215 h 215"/>
                <a:gd name="T2" fmla="*/ 167 w 668"/>
                <a:gd name="T3" fmla="*/ 141 h 215"/>
                <a:gd name="T4" fmla="*/ 232 w 668"/>
                <a:gd name="T5" fmla="*/ 38 h 215"/>
                <a:gd name="T6" fmla="*/ 445 w 668"/>
                <a:gd name="T7" fmla="*/ 20 h 215"/>
                <a:gd name="T8" fmla="*/ 585 w 668"/>
                <a:gd name="T9" fmla="*/ 159 h 215"/>
                <a:gd name="T10" fmla="*/ 668 w 668"/>
                <a:gd name="T11" fmla="*/ 196 h 2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68"/>
                <a:gd name="T19" fmla="*/ 0 h 215"/>
                <a:gd name="T20" fmla="*/ 668 w 668"/>
                <a:gd name="T21" fmla="*/ 215 h 2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68" h="215">
                  <a:moveTo>
                    <a:pt x="0" y="215"/>
                  </a:moveTo>
                  <a:cubicBezTo>
                    <a:pt x="64" y="193"/>
                    <a:pt x="128" y="171"/>
                    <a:pt x="167" y="141"/>
                  </a:cubicBezTo>
                  <a:cubicBezTo>
                    <a:pt x="206" y="111"/>
                    <a:pt x="186" y="58"/>
                    <a:pt x="232" y="38"/>
                  </a:cubicBezTo>
                  <a:cubicBezTo>
                    <a:pt x="278" y="18"/>
                    <a:pt x="386" y="0"/>
                    <a:pt x="445" y="20"/>
                  </a:cubicBezTo>
                  <a:cubicBezTo>
                    <a:pt x="504" y="40"/>
                    <a:pt x="548" y="130"/>
                    <a:pt x="585" y="159"/>
                  </a:cubicBezTo>
                  <a:cubicBezTo>
                    <a:pt x="622" y="188"/>
                    <a:pt x="645" y="192"/>
                    <a:pt x="668" y="196"/>
                  </a:cubicBezTo>
                </a:path>
              </a:pathLst>
            </a:custGeom>
            <a:noFill/>
            <a:ln w="38100" cap="sq" cmpd="sng">
              <a:solidFill>
                <a:srgbClr val="FF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085" name="Line 25"/>
            <p:cNvSpPr>
              <a:spLocks noChangeShapeType="1"/>
            </p:cNvSpPr>
            <p:nvPr/>
          </p:nvSpPr>
          <p:spPr bwMode="auto">
            <a:xfrm>
              <a:off x="1861" y="2387"/>
              <a:ext cx="0" cy="18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086" name="Line 26"/>
            <p:cNvSpPr>
              <a:spLocks noChangeShapeType="1"/>
            </p:cNvSpPr>
            <p:nvPr/>
          </p:nvSpPr>
          <p:spPr bwMode="auto">
            <a:xfrm>
              <a:off x="2785" y="2362"/>
              <a:ext cx="0" cy="2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087" name="Line 27"/>
            <p:cNvSpPr>
              <a:spLocks noChangeShapeType="1"/>
            </p:cNvSpPr>
            <p:nvPr/>
          </p:nvSpPr>
          <p:spPr bwMode="auto">
            <a:xfrm flipV="1">
              <a:off x="1839" y="2555"/>
              <a:ext cx="974" cy="9"/>
            </a:xfrm>
            <a:prstGeom prst="line">
              <a:avLst/>
            </a:prstGeom>
            <a:noFill/>
            <a:ln w="38100" cap="sq">
              <a:solidFill>
                <a:srgbClr val="FF3300"/>
              </a:solidFill>
              <a:round/>
              <a:headEnd type="triangle" w="med" len="med"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088" name="Text Box 29"/>
            <p:cNvSpPr txBox="1">
              <a:spLocks noChangeArrowheads="1"/>
            </p:cNvSpPr>
            <p:nvPr/>
          </p:nvSpPr>
          <p:spPr bwMode="auto">
            <a:xfrm>
              <a:off x="2930" y="1866"/>
              <a:ext cx="888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i="1"/>
                <a:t>c</a:t>
              </a:r>
              <a:r>
                <a:rPr lang="en-US" b="0"/>
                <a:t>(</a:t>
              </a:r>
              <a:r>
                <a:rPr lang="en-US" b="0" i="1"/>
                <a:t>t</a:t>
              </a:r>
              <a:r>
                <a:rPr lang="en-US" b="0"/>
                <a:t>)</a:t>
              </a:r>
            </a:p>
          </p:txBody>
        </p:sp>
        <p:sp>
          <p:nvSpPr>
            <p:cNvPr id="3089" name="Freeform 30"/>
            <p:cNvSpPr>
              <a:spLocks/>
            </p:cNvSpPr>
            <p:nvPr/>
          </p:nvSpPr>
          <p:spPr bwMode="auto">
            <a:xfrm>
              <a:off x="2559" y="2014"/>
              <a:ext cx="392" cy="178"/>
            </a:xfrm>
            <a:custGeom>
              <a:avLst/>
              <a:gdLst>
                <a:gd name="T0" fmla="*/ 344 w 344"/>
                <a:gd name="T1" fmla="*/ 2 h 178"/>
                <a:gd name="T2" fmla="*/ 158 w 344"/>
                <a:gd name="T3" fmla="*/ 29 h 178"/>
                <a:gd name="T4" fmla="*/ 0 w 344"/>
                <a:gd name="T5" fmla="*/ 178 h 178"/>
                <a:gd name="T6" fmla="*/ 0 60000 65536"/>
                <a:gd name="T7" fmla="*/ 0 60000 65536"/>
                <a:gd name="T8" fmla="*/ 0 60000 65536"/>
                <a:gd name="T9" fmla="*/ 0 w 344"/>
                <a:gd name="T10" fmla="*/ 0 h 178"/>
                <a:gd name="T11" fmla="*/ 344 w 344"/>
                <a:gd name="T12" fmla="*/ 178 h 1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4" h="178">
                  <a:moveTo>
                    <a:pt x="344" y="2"/>
                  </a:moveTo>
                  <a:cubicBezTo>
                    <a:pt x="279" y="1"/>
                    <a:pt x="215" y="0"/>
                    <a:pt x="158" y="29"/>
                  </a:cubicBezTo>
                  <a:cubicBezTo>
                    <a:pt x="101" y="58"/>
                    <a:pt x="50" y="118"/>
                    <a:pt x="0" y="178"/>
                  </a:cubicBezTo>
                </a:path>
              </a:pathLst>
            </a:custGeom>
            <a:noFill/>
            <a:ln w="12700" cap="sq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090" name="Text Box 31"/>
            <p:cNvSpPr txBox="1">
              <a:spLocks noChangeArrowheads="1"/>
            </p:cNvSpPr>
            <p:nvPr/>
          </p:nvSpPr>
          <p:spPr bwMode="auto">
            <a:xfrm>
              <a:off x="1579" y="1878"/>
              <a:ext cx="888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i="1"/>
                <a:t>x</a:t>
              </a:r>
              <a:r>
                <a:rPr lang="en-US" b="0"/>
                <a:t>(</a:t>
              </a:r>
              <a:r>
                <a:rPr lang="en-US" b="0" i="1"/>
                <a:t>t</a:t>
              </a:r>
              <a:r>
                <a:rPr lang="en-US" b="0"/>
                <a:t>)</a:t>
              </a:r>
            </a:p>
          </p:txBody>
        </p:sp>
        <p:sp>
          <p:nvSpPr>
            <p:cNvPr id="3091" name="Line 34"/>
            <p:cNvSpPr>
              <a:spLocks noChangeShapeType="1"/>
            </p:cNvSpPr>
            <p:nvPr/>
          </p:nvSpPr>
          <p:spPr bwMode="auto">
            <a:xfrm>
              <a:off x="1218" y="3645"/>
              <a:ext cx="2231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092" name="Line 35"/>
            <p:cNvSpPr>
              <a:spLocks noChangeShapeType="1"/>
            </p:cNvSpPr>
            <p:nvPr/>
          </p:nvSpPr>
          <p:spPr bwMode="auto">
            <a:xfrm>
              <a:off x="1588" y="3041"/>
              <a:ext cx="0" cy="669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093" name="Text Box 36"/>
            <p:cNvSpPr txBox="1">
              <a:spLocks noChangeArrowheads="1"/>
            </p:cNvSpPr>
            <p:nvPr/>
          </p:nvSpPr>
          <p:spPr bwMode="auto">
            <a:xfrm>
              <a:off x="3424" y="3506"/>
              <a:ext cx="169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b="0" i="1"/>
                <a:t>t</a:t>
              </a:r>
            </a:p>
          </p:txBody>
        </p:sp>
        <p:sp>
          <p:nvSpPr>
            <p:cNvPr id="3094" name="Freeform 37"/>
            <p:cNvSpPr>
              <a:spLocks/>
            </p:cNvSpPr>
            <p:nvPr/>
          </p:nvSpPr>
          <p:spPr bwMode="auto">
            <a:xfrm>
              <a:off x="1874" y="3244"/>
              <a:ext cx="877" cy="215"/>
            </a:xfrm>
            <a:custGeom>
              <a:avLst/>
              <a:gdLst>
                <a:gd name="T0" fmla="*/ 0 w 668"/>
                <a:gd name="T1" fmla="*/ 215 h 215"/>
                <a:gd name="T2" fmla="*/ 167 w 668"/>
                <a:gd name="T3" fmla="*/ 141 h 215"/>
                <a:gd name="T4" fmla="*/ 232 w 668"/>
                <a:gd name="T5" fmla="*/ 38 h 215"/>
                <a:gd name="T6" fmla="*/ 445 w 668"/>
                <a:gd name="T7" fmla="*/ 20 h 215"/>
                <a:gd name="T8" fmla="*/ 585 w 668"/>
                <a:gd name="T9" fmla="*/ 159 h 215"/>
                <a:gd name="T10" fmla="*/ 668 w 668"/>
                <a:gd name="T11" fmla="*/ 196 h 2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68"/>
                <a:gd name="T19" fmla="*/ 0 h 215"/>
                <a:gd name="T20" fmla="*/ 668 w 668"/>
                <a:gd name="T21" fmla="*/ 215 h 2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68" h="215">
                  <a:moveTo>
                    <a:pt x="0" y="215"/>
                  </a:moveTo>
                  <a:cubicBezTo>
                    <a:pt x="64" y="193"/>
                    <a:pt x="128" y="171"/>
                    <a:pt x="167" y="141"/>
                  </a:cubicBezTo>
                  <a:cubicBezTo>
                    <a:pt x="206" y="111"/>
                    <a:pt x="186" y="58"/>
                    <a:pt x="232" y="38"/>
                  </a:cubicBezTo>
                  <a:cubicBezTo>
                    <a:pt x="278" y="18"/>
                    <a:pt x="386" y="0"/>
                    <a:pt x="445" y="20"/>
                  </a:cubicBezTo>
                  <a:cubicBezTo>
                    <a:pt x="504" y="40"/>
                    <a:pt x="548" y="130"/>
                    <a:pt x="585" y="159"/>
                  </a:cubicBezTo>
                  <a:cubicBezTo>
                    <a:pt x="622" y="188"/>
                    <a:pt x="645" y="192"/>
                    <a:pt x="668" y="196"/>
                  </a:cubicBezTo>
                </a:path>
              </a:pathLst>
            </a:custGeom>
            <a:noFill/>
            <a:ln w="38100" cap="sq" cmpd="sng">
              <a:solidFill>
                <a:srgbClr val="FF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095" name="Line 38"/>
            <p:cNvSpPr>
              <a:spLocks noChangeShapeType="1"/>
            </p:cNvSpPr>
            <p:nvPr/>
          </p:nvSpPr>
          <p:spPr bwMode="auto">
            <a:xfrm>
              <a:off x="1852" y="3468"/>
              <a:ext cx="0" cy="18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096" name="Line 39"/>
            <p:cNvSpPr>
              <a:spLocks noChangeShapeType="1"/>
            </p:cNvSpPr>
            <p:nvPr/>
          </p:nvSpPr>
          <p:spPr bwMode="auto">
            <a:xfrm>
              <a:off x="2776" y="3443"/>
              <a:ext cx="0" cy="2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097" name="Line 40"/>
            <p:cNvSpPr>
              <a:spLocks noChangeShapeType="1"/>
            </p:cNvSpPr>
            <p:nvPr/>
          </p:nvSpPr>
          <p:spPr bwMode="auto">
            <a:xfrm flipV="1">
              <a:off x="1830" y="3636"/>
              <a:ext cx="974" cy="9"/>
            </a:xfrm>
            <a:prstGeom prst="line">
              <a:avLst/>
            </a:prstGeom>
            <a:noFill/>
            <a:ln w="38100" cap="sq">
              <a:solidFill>
                <a:srgbClr val="FF3300"/>
              </a:solidFill>
              <a:round/>
              <a:headEnd type="triangle" w="med" len="med"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098" name="Text Box 42"/>
            <p:cNvSpPr txBox="1">
              <a:spLocks noChangeArrowheads="1"/>
            </p:cNvSpPr>
            <p:nvPr/>
          </p:nvSpPr>
          <p:spPr bwMode="auto">
            <a:xfrm>
              <a:off x="2921" y="2947"/>
              <a:ext cx="888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i="1"/>
                <a:t>c</a:t>
              </a:r>
              <a:r>
                <a:rPr lang="en-US" b="0"/>
                <a:t>(</a:t>
              </a:r>
              <a:r>
                <a:rPr lang="en-US" b="0" i="1"/>
                <a:t>t</a:t>
              </a:r>
              <a:r>
                <a:rPr lang="en-US" b="0"/>
                <a:t>)</a:t>
              </a:r>
            </a:p>
          </p:txBody>
        </p:sp>
        <p:sp>
          <p:nvSpPr>
            <p:cNvPr id="3099" name="Freeform 43"/>
            <p:cNvSpPr>
              <a:spLocks/>
            </p:cNvSpPr>
            <p:nvPr/>
          </p:nvSpPr>
          <p:spPr bwMode="auto">
            <a:xfrm>
              <a:off x="2550" y="3095"/>
              <a:ext cx="392" cy="178"/>
            </a:xfrm>
            <a:custGeom>
              <a:avLst/>
              <a:gdLst>
                <a:gd name="T0" fmla="*/ 344 w 344"/>
                <a:gd name="T1" fmla="*/ 2 h 178"/>
                <a:gd name="T2" fmla="*/ 158 w 344"/>
                <a:gd name="T3" fmla="*/ 29 h 178"/>
                <a:gd name="T4" fmla="*/ 0 w 344"/>
                <a:gd name="T5" fmla="*/ 178 h 178"/>
                <a:gd name="T6" fmla="*/ 0 60000 65536"/>
                <a:gd name="T7" fmla="*/ 0 60000 65536"/>
                <a:gd name="T8" fmla="*/ 0 60000 65536"/>
                <a:gd name="T9" fmla="*/ 0 w 344"/>
                <a:gd name="T10" fmla="*/ 0 h 178"/>
                <a:gd name="T11" fmla="*/ 344 w 344"/>
                <a:gd name="T12" fmla="*/ 178 h 1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4" h="178">
                  <a:moveTo>
                    <a:pt x="344" y="2"/>
                  </a:moveTo>
                  <a:cubicBezTo>
                    <a:pt x="279" y="1"/>
                    <a:pt x="215" y="0"/>
                    <a:pt x="158" y="29"/>
                  </a:cubicBezTo>
                  <a:cubicBezTo>
                    <a:pt x="101" y="58"/>
                    <a:pt x="50" y="118"/>
                    <a:pt x="0" y="178"/>
                  </a:cubicBezTo>
                </a:path>
              </a:pathLst>
            </a:custGeom>
            <a:noFill/>
            <a:ln w="12700" cap="sq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100" name="Text Box 44"/>
            <p:cNvSpPr txBox="1">
              <a:spLocks noChangeArrowheads="1"/>
            </p:cNvSpPr>
            <p:nvPr/>
          </p:nvSpPr>
          <p:spPr bwMode="auto">
            <a:xfrm>
              <a:off x="1570" y="2959"/>
              <a:ext cx="888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i="1"/>
                <a:t> y</a:t>
              </a:r>
              <a:r>
                <a:rPr lang="en-US" b="0"/>
                <a:t>(</a:t>
              </a:r>
              <a:r>
                <a:rPr lang="en-US" b="0" i="1"/>
                <a:t>t</a:t>
              </a:r>
              <a:r>
                <a:rPr lang="en-US" b="0"/>
                <a:t>)</a:t>
              </a:r>
            </a:p>
          </p:txBody>
        </p:sp>
        <p:sp>
          <p:nvSpPr>
            <p:cNvPr id="3101" name="Freeform 45"/>
            <p:cNvSpPr>
              <a:spLocks/>
            </p:cNvSpPr>
            <p:nvPr/>
          </p:nvSpPr>
          <p:spPr bwMode="auto">
            <a:xfrm>
              <a:off x="1249" y="2127"/>
              <a:ext cx="613" cy="580"/>
            </a:xfrm>
            <a:custGeom>
              <a:avLst/>
              <a:gdLst>
                <a:gd name="T0" fmla="*/ 539 w 539"/>
                <a:gd name="T1" fmla="*/ 260 h 580"/>
                <a:gd name="T2" fmla="*/ 446 w 539"/>
                <a:gd name="T3" fmla="*/ 288 h 580"/>
                <a:gd name="T4" fmla="*/ 363 w 539"/>
                <a:gd name="T5" fmla="*/ 530 h 580"/>
                <a:gd name="T6" fmla="*/ 251 w 539"/>
                <a:gd name="T7" fmla="*/ 298 h 580"/>
                <a:gd name="T8" fmla="*/ 177 w 539"/>
                <a:gd name="T9" fmla="*/ 530 h 580"/>
                <a:gd name="T10" fmla="*/ 0 w 539"/>
                <a:gd name="T11" fmla="*/ 0 h 5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39"/>
                <a:gd name="T19" fmla="*/ 0 h 580"/>
                <a:gd name="T20" fmla="*/ 539 w 539"/>
                <a:gd name="T21" fmla="*/ 580 h 5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39" h="580">
                  <a:moveTo>
                    <a:pt x="539" y="260"/>
                  </a:moveTo>
                  <a:cubicBezTo>
                    <a:pt x="507" y="251"/>
                    <a:pt x="475" y="243"/>
                    <a:pt x="446" y="288"/>
                  </a:cubicBezTo>
                  <a:cubicBezTo>
                    <a:pt x="417" y="333"/>
                    <a:pt x="395" y="528"/>
                    <a:pt x="363" y="530"/>
                  </a:cubicBezTo>
                  <a:cubicBezTo>
                    <a:pt x="331" y="532"/>
                    <a:pt x="282" y="298"/>
                    <a:pt x="251" y="298"/>
                  </a:cubicBezTo>
                  <a:cubicBezTo>
                    <a:pt x="220" y="298"/>
                    <a:pt x="219" y="580"/>
                    <a:pt x="177" y="530"/>
                  </a:cubicBezTo>
                  <a:cubicBezTo>
                    <a:pt x="135" y="480"/>
                    <a:pt x="67" y="240"/>
                    <a:pt x="0" y="0"/>
                  </a:cubicBezTo>
                </a:path>
              </a:pathLst>
            </a:custGeom>
            <a:noFill/>
            <a:ln w="28575" cap="sq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102" name="Freeform 46"/>
            <p:cNvSpPr>
              <a:spLocks/>
            </p:cNvSpPr>
            <p:nvPr/>
          </p:nvSpPr>
          <p:spPr bwMode="auto">
            <a:xfrm>
              <a:off x="2793" y="2306"/>
              <a:ext cx="656" cy="416"/>
            </a:xfrm>
            <a:custGeom>
              <a:avLst/>
              <a:gdLst>
                <a:gd name="T0" fmla="*/ 0 w 576"/>
                <a:gd name="T1" fmla="*/ 63 h 416"/>
                <a:gd name="T2" fmla="*/ 65 w 576"/>
                <a:gd name="T3" fmla="*/ 44 h 416"/>
                <a:gd name="T4" fmla="*/ 195 w 576"/>
                <a:gd name="T5" fmla="*/ 26 h 416"/>
                <a:gd name="T6" fmla="*/ 334 w 576"/>
                <a:gd name="T7" fmla="*/ 54 h 416"/>
                <a:gd name="T8" fmla="*/ 492 w 576"/>
                <a:gd name="T9" fmla="*/ 351 h 416"/>
                <a:gd name="T10" fmla="*/ 576 w 576"/>
                <a:gd name="T11" fmla="*/ 416 h 4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76"/>
                <a:gd name="T19" fmla="*/ 0 h 416"/>
                <a:gd name="T20" fmla="*/ 576 w 576"/>
                <a:gd name="T21" fmla="*/ 416 h 4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76" h="416">
                  <a:moveTo>
                    <a:pt x="0" y="63"/>
                  </a:moveTo>
                  <a:cubicBezTo>
                    <a:pt x="16" y="56"/>
                    <a:pt x="33" y="50"/>
                    <a:pt x="65" y="44"/>
                  </a:cubicBezTo>
                  <a:cubicBezTo>
                    <a:pt x="97" y="38"/>
                    <a:pt x="150" y="24"/>
                    <a:pt x="195" y="26"/>
                  </a:cubicBezTo>
                  <a:cubicBezTo>
                    <a:pt x="240" y="28"/>
                    <a:pt x="285" y="0"/>
                    <a:pt x="334" y="54"/>
                  </a:cubicBezTo>
                  <a:cubicBezTo>
                    <a:pt x="383" y="108"/>
                    <a:pt x="452" y="291"/>
                    <a:pt x="492" y="351"/>
                  </a:cubicBezTo>
                  <a:cubicBezTo>
                    <a:pt x="532" y="411"/>
                    <a:pt x="554" y="413"/>
                    <a:pt x="576" y="416"/>
                  </a:cubicBezTo>
                </a:path>
              </a:pathLst>
            </a:custGeom>
            <a:noFill/>
            <a:ln w="28575" cap="sq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103" name="Freeform 47"/>
            <p:cNvSpPr>
              <a:spLocks/>
            </p:cNvSpPr>
            <p:nvPr/>
          </p:nvSpPr>
          <p:spPr bwMode="auto">
            <a:xfrm>
              <a:off x="2772" y="3222"/>
              <a:ext cx="666" cy="487"/>
            </a:xfrm>
            <a:custGeom>
              <a:avLst/>
              <a:gdLst>
                <a:gd name="T0" fmla="*/ 0 w 585"/>
                <a:gd name="T1" fmla="*/ 215 h 487"/>
                <a:gd name="T2" fmla="*/ 56 w 585"/>
                <a:gd name="T3" fmla="*/ 215 h 487"/>
                <a:gd name="T4" fmla="*/ 74 w 585"/>
                <a:gd name="T5" fmla="*/ 280 h 487"/>
                <a:gd name="T6" fmla="*/ 84 w 585"/>
                <a:gd name="T7" fmla="*/ 345 h 487"/>
                <a:gd name="T8" fmla="*/ 121 w 585"/>
                <a:gd name="T9" fmla="*/ 225 h 487"/>
                <a:gd name="T10" fmla="*/ 121 w 585"/>
                <a:gd name="T11" fmla="*/ 20 h 487"/>
                <a:gd name="T12" fmla="*/ 158 w 585"/>
                <a:gd name="T13" fmla="*/ 104 h 487"/>
                <a:gd name="T14" fmla="*/ 177 w 585"/>
                <a:gd name="T15" fmla="*/ 262 h 487"/>
                <a:gd name="T16" fmla="*/ 251 w 585"/>
                <a:gd name="T17" fmla="*/ 317 h 487"/>
                <a:gd name="T18" fmla="*/ 251 w 585"/>
                <a:gd name="T19" fmla="*/ 159 h 487"/>
                <a:gd name="T20" fmla="*/ 288 w 585"/>
                <a:gd name="T21" fmla="*/ 243 h 487"/>
                <a:gd name="T22" fmla="*/ 409 w 585"/>
                <a:gd name="T23" fmla="*/ 355 h 487"/>
                <a:gd name="T24" fmla="*/ 446 w 585"/>
                <a:gd name="T25" fmla="*/ 290 h 487"/>
                <a:gd name="T26" fmla="*/ 502 w 585"/>
                <a:gd name="T27" fmla="*/ 429 h 487"/>
                <a:gd name="T28" fmla="*/ 548 w 585"/>
                <a:gd name="T29" fmla="*/ 475 h 487"/>
                <a:gd name="T30" fmla="*/ 585 w 585"/>
                <a:gd name="T31" fmla="*/ 355 h 48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85"/>
                <a:gd name="T49" fmla="*/ 0 h 487"/>
                <a:gd name="T50" fmla="*/ 585 w 585"/>
                <a:gd name="T51" fmla="*/ 487 h 48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85" h="487">
                  <a:moveTo>
                    <a:pt x="0" y="215"/>
                  </a:moveTo>
                  <a:cubicBezTo>
                    <a:pt x="22" y="209"/>
                    <a:pt x="44" y="204"/>
                    <a:pt x="56" y="215"/>
                  </a:cubicBezTo>
                  <a:cubicBezTo>
                    <a:pt x="68" y="226"/>
                    <a:pt x="69" y="258"/>
                    <a:pt x="74" y="280"/>
                  </a:cubicBezTo>
                  <a:cubicBezTo>
                    <a:pt x="79" y="302"/>
                    <a:pt x="76" y="354"/>
                    <a:pt x="84" y="345"/>
                  </a:cubicBezTo>
                  <a:cubicBezTo>
                    <a:pt x="92" y="336"/>
                    <a:pt x="115" y="279"/>
                    <a:pt x="121" y="225"/>
                  </a:cubicBezTo>
                  <a:cubicBezTo>
                    <a:pt x="127" y="171"/>
                    <a:pt x="115" y="40"/>
                    <a:pt x="121" y="20"/>
                  </a:cubicBezTo>
                  <a:cubicBezTo>
                    <a:pt x="127" y="0"/>
                    <a:pt x="149" y="64"/>
                    <a:pt x="158" y="104"/>
                  </a:cubicBezTo>
                  <a:cubicBezTo>
                    <a:pt x="167" y="144"/>
                    <a:pt x="162" y="226"/>
                    <a:pt x="177" y="262"/>
                  </a:cubicBezTo>
                  <a:cubicBezTo>
                    <a:pt x="192" y="298"/>
                    <a:pt x="239" y="334"/>
                    <a:pt x="251" y="317"/>
                  </a:cubicBezTo>
                  <a:cubicBezTo>
                    <a:pt x="263" y="300"/>
                    <a:pt x="245" y="171"/>
                    <a:pt x="251" y="159"/>
                  </a:cubicBezTo>
                  <a:cubicBezTo>
                    <a:pt x="257" y="147"/>
                    <a:pt x="262" y="210"/>
                    <a:pt x="288" y="243"/>
                  </a:cubicBezTo>
                  <a:cubicBezTo>
                    <a:pt x="314" y="276"/>
                    <a:pt x="383" y="347"/>
                    <a:pt x="409" y="355"/>
                  </a:cubicBezTo>
                  <a:cubicBezTo>
                    <a:pt x="435" y="363"/>
                    <a:pt x="431" y="278"/>
                    <a:pt x="446" y="290"/>
                  </a:cubicBezTo>
                  <a:cubicBezTo>
                    <a:pt x="461" y="302"/>
                    <a:pt x="485" y="398"/>
                    <a:pt x="502" y="429"/>
                  </a:cubicBezTo>
                  <a:cubicBezTo>
                    <a:pt x="519" y="460"/>
                    <a:pt x="534" y="487"/>
                    <a:pt x="548" y="475"/>
                  </a:cubicBezTo>
                  <a:cubicBezTo>
                    <a:pt x="562" y="463"/>
                    <a:pt x="573" y="409"/>
                    <a:pt x="585" y="355"/>
                  </a:cubicBezTo>
                </a:path>
              </a:pathLst>
            </a:custGeom>
            <a:noFill/>
            <a:ln w="28575" cap="sq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104" name="Freeform 48"/>
            <p:cNvSpPr>
              <a:spLocks/>
            </p:cNvSpPr>
            <p:nvPr/>
          </p:nvSpPr>
          <p:spPr bwMode="auto">
            <a:xfrm>
              <a:off x="1238" y="3465"/>
              <a:ext cx="614" cy="288"/>
            </a:xfrm>
            <a:custGeom>
              <a:avLst/>
              <a:gdLst>
                <a:gd name="T0" fmla="*/ 539 w 539"/>
                <a:gd name="T1" fmla="*/ 0 h 288"/>
                <a:gd name="T2" fmla="*/ 455 w 539"/>
                <a:gd name="T3" fmla="*/ 19 h 288"/>
                <a:gd name="T4" fmla="*/ 316 w 539"/>
                <a:gd name="T5" fmla="*/ 37 h 288"/>
                <a:gd name="T6" fmla="*/ 158 w 539"/>
                <a:gd name="T7" fmla="*/ 47 h 288"/>
                <a:gd name="T8" fmla="*/ 111 w 539"/>
                <a:gd name="T9" fmla="*/ 112 h 288"/>
                <a:gd name="T10" fmla="*/ 56 w 539"/>
                <a:gd name="T11" fmla="*/ 204 h 288"/>
                <a:gd name="T12" fmla="*/ 0 w 539"/>
                <a:gd name="T13" fmla="*/ 288 h 2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39"/>
                <a:gd name="T22" fmla="*/ 0 h 288"/>
                <a:gd name="T23" fmla="*/ 539 w 539"/>
                <a:gd name="T24" fmla="*/ 288 h 28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39" h="288">
                  <a:moveTo>
                    <a:pt x="539" y="0"/>
                  </a:moveTo>
                  <a:cubicBezTo>
                    <a:pt x="515" y="6"/>
                    <a:pt x="492" y="13"/>
                    <a:pt x="455" y="19"/>
                  </a:cubicBezTo>
                  <a:cubicBezTo>
                    <a:pt x="418" y="25"/>
                    <a:pt x="365" y="32"/>
                    <a:pt x="316" y="37"/>
                  </a:cubicBezTo>
                  <a:cubicBezTo>
                    <a:pt x="267" y="42"/>
                    <a:pt x="192" y="34"/>
                    <a:pt x="158" y="47"/>
                  </a:cubicBezTo>
                  <a:cubicBezTo>
                    <a:pt x="124" y="60"/>
                    <a:pt x="128" y="86"/>
                    <a:pt x="111" y="112"/>
                  </a:cubicBezTo>
                  <a:cubicBezTo>
                    <a:pt x="94" y="138"/>
                    <a:pt x="74" y="175"/>
                    <a:pt x="56" y="204"/>
                  </a:cubicBezTo>
                  <a:cubicBezTo>
                    <a:pt x="38" y="233"/>
                    <a:pt x="19" y="260"/>
                    <a:pt x="0" y="288"/>
                  </a:cubicBezTo>
                </a:path>
              </a:pathLst>
            </a:custGeom>
            <a:noFill/>
            <a:ln w="28575" cap="sq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105" name="Text Box 54"/>
            <p:cNvSpPr txBox="1">
              <a:spLocks noChangeArrowheads="1"/>
            </p:cNvSpPr>
            <p:nvPr/>
          </p:nvSpPr>
          <p:spPr bwMode="auto">
            <a:xfrm>
              <a:off x="2208" y="2496"/>
              <a:ext cx="888" cy="32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0" i="1">
                  <a:sym typeface="Symbol" pitchFamily="18" charset="2"/>
                </a:rPr>
                <a:t></a:t>
              </a:r>
              <a:endParaRPr lang="en-US" sz="2800" b="0"/>
            </a:p>
          </p:txBody>
        </p:sp>
        <p:sp>
          <p:nvSpPr>
            <p:cNvPr id="3106" name="Text Box 55"/>
            <p:cNvSpPr txBox="1">
              <a:spLocks noChangeArrowheads="1"/>
            </p:cNvSpPr>
            <p:nvPr/>
          </p:nvSpPr>
          <p:spPr bwMode="auto">
            <a:xfrm>
              <a:off x="2160" y="3600"/>
              <a:ext cx="888" cy="32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0" i="1">
                  <a:sym typeface="Symbol" pitchFamily="18" charset="2"/>
                </a:rPr>
                <a:t></a:t>
              </a:r>
              <a:endParaRPr lang="en-US" sz="2800" b="0"/>
            </a:p>
          </p:txBody>
        </p:sp>
      </p:grp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title"/>
          </p:nvPr>
        </p:nvSpPr>
        <p:spPr>
          <a:xfrm>
            <a:off x="1009650" y="6477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ko-KR" sz="1800" smtClean="0">
                <a:latin typeface="Arial" charset="0"/>
                <a:ea typeface="Gulim" pitchFamily="34" charset="-127"/>
              </a:rPr>
              <a:t>Application</a:t>
            </a:r>
            <a:br>
              <a:rPr lang="en-US" altLang="ko-KR" sz="1800" smtClean="0">
                <a:latin typeface="Arial" charset="0"/>
                <a:ea typeface="Gulim" pitchFamily="34" charset="-127"/>
              </a:rPr>
            </a:br>
            <a:r>
              <a:rPr lang="en-US" altLang="ko-KR" sz="3200" smtClean="0">
                <a:latin typeface="Arial" charset="0"/>
                <a:ea typeface="Gulim" pitchFamily="34" charset="-127"/>
              </a:rPr>
              <a:t>Block Loss Recovery Techniques for Image and Video Communications</a:t>
            </a:r>
            <a:r>
              <a:rPr lang="en-US" altLang="ko-KR" sz="3600" smtClean="0">
                <a:latin typeface="Arial" charset="0"/>
                <a:ea typeface="Gulim" pitchFamily="34" charset="-127"/>
              </a:rPr>
              <a:t> </a:t>
            </a:r>
            <a:r>
              <a:rPr lang="en-US" altLang="ko-KR" sz="2400" b="1" smtClean="0">
                <a:latin typeface="Arial" charset="0"/>
                <a:ea typeface="Gulim" pitchFamily="34" charset="-127"/>
              </a:rPr>
              <a:t>Transmission &amp; Error</a:t>
            </a:r>
          </a:p>
        </p:txBody>
      </p:sp>
      <p:sp>
        <p:nvSpPr>
          <p:cNvPr id="55300" name="Rectangle 3"/>
          <p:cNvSpPr>
            <a:spLocks noChangeArrowheads="1"/>
          </p:cNvSpPr>
          <p:nvPr/>
        </p:nvSpPr>
        <p:spPr bwMode="auto">
          <a:xfrm>
            <a:off x="1066800" y="2057400"/>
            <a:ext cx="7772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latinLnBrk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endParaRPr lang="en-US" altLang="ko-KR" sz="1800" b="0">
              <a:latin typeface="Arial" charset="0"/>
              <a:ea typeface="Gulim" pitchFamily="34" charset="-127"/>
            </a:endParaRPr>
          </a:p>
        </p:txBody>
      </p:sp>
      <p:sp>
        <p:nvSpPr>
          <p:cNvPr id="61477" name="Rectangle 37"/>
          <p:cNvSpPr>
            <a:spLocks noGrp="1" noChangeArrowheads="1"/>
          </p:cNvSpPr>
          <p:nvPr>
            <p:ph type="body" idx="1"/>
          </p:nvPr>
        </p:nvSpPr>
        <p:spPr>
          <a:xfrm>
            <a:off x="914400" y="2133600"/>
            <a:ext cx="7772400" cy="1695450"/>
          </a:xfrm>
        </p:spPr>
        <p:txBody>
          <a:bodyPr/>
          <a:lstStyle/>
          <a:p>
            <a:pPr eaLnBrk="1" latinLnBrk="1" hangingPunct="1"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kumimoji="1" lang="en-US" altLang="ko-KR" sz="2400" b="1" smtClean="0">
                <a:latin typeface="Arial" charset="0"/>
                <a:ea typeface="Gulim" pitchFamily="34" charset="-127"/>
              </a:rPr>
              <a:t>During jpg or mpg transmission, some packets may be lost due to bit error, congestion of network, noise burst, or other reasons. </a:t>
            </a:r>
          </a:p>
          <a:p>
            <a:pPr eaLnBrk="1" latinLnBrk="1" hangingPunct="1"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altLang="ko-KR" sz="2000" smtClean="0">
                <a:solidFill>
                  <a:schemeClr val="folHlink"/>
                </a:solidFill>
                <a:latin typeface="Arial" charset="0"/>
                <a:ea typeface="Gulim" pitchFamily="34" charset="-127"/>
              </a:rPr>
              <a:t>Assumption: No Automatic Retransmission Request (ARQ)</a:t>
            </a:r>
            <a:endParaRPr lang="en-US" sz="2000" smtClean="0">
              <a:solidFill>
                <a:schemeClr val="folHlink"/>
              </a:solidFill>
              <a:latin typeface="Arial" charset="0"/>
              <a:ea typeface="Gulim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4" name="Picture 34" descr="le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9625" y="3725863"/>
            <a:ext cx="3006725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Rectangle 2"/>
          <p:cNvSpPr>
            <a:spLocks noGrp="1" noChangeArrowheads="1"/>
          </p:cNvSpPr>
          <p:nvPr>
            <p:ph type="title"/>
          </p:nvPr>
        </p:nvSpPr>
        <p:spPr>
          <a:xfrm>
            <a:off x="1009650" y="6477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ko-KR" sz="1800" smtClean="0">
                <a:latin typeface="Arial" charset="0"/>
                <a:ea typeface="Gulim" pitchFamily="34" charset="-127"/>
              </a:rPr>
              <a:t>Application</a:t>
            </a:r>
            <a:br>
              <a:rPr lang="en-US" altLang="ko-KR" sz="1800" smtClean="0">
                <a:latin typeface="Arial" charset="0"/>
                <a:ea typeface="Gulim" pitchFamily="34" charset="-127"/>
              </a:rPr>
            </a:br>
            <a:r>
              <a:rPr lang="en-US" altLang="ko-KR" sz="3200" smtClean="0">
                <a:latin typeface="Arial" charset="0"/>
                <a:ea typeface="Gulim" pitchFamily="34" charset="-127"/>
              </a:rPr>
              <a:t>Block Loss Recovery Techniques for Image and Video Communications</a:t>
            </a:r>
            <a:r>
              <a:rPr lang="en-US" altLang="ko-KR" sz="3600" smtClean="0">
                <a:latin typeface="Arial" charset="0"/>
                <a:ea typeface="Gulim" pitchFamily="34" charset="-127"/>
              </a:rPr>
              <a:t> </a:t>
            </a:r>
            <a:r>
              <a:rPr lang="en-US" altLang="ko-KR" sz="2400" b="1" smtClean="0">
                <a:latin typeface="Arial" charset="0"/>
                <a:ea typeface="Gulim" pitchFamily="34" charset="-127"/>
              </a:rPr>
              <a:t>Transmission &amp; Error</a:t>
            </a:r>
          </a:p>
        </p:txBody>
      </p:sp>
      <p:sp>
        <p:nvSpPr>
          <p:cNvPr id="55300" name="Rectangle 3"/>
          <p:cNvSpPr>
            <a:spLocks noChangeArrowheads="1"/>
          </p:cNvSpPr>
          <p:nvPr/>
        </p:nvSpPr>
        <p:spPr bwMode="auto">
          <a:xfrm>
            <a:off x="1066800" y="2057400"/>
            <a:ext cx="7772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latinLnBrk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endParaRPr lang="en-US" altLang="ko-KR" sz="1800" b="0">
              <a:latin typeface="Arial" charset="0"/>
              <a:ea typeface="Gulim" pitchFamily="34" charset="-127"/>
            </a:endParaRPr>
          </a:p>
        </p:txBody>
      </p:sp>
      <p:sp>
        <p:nvSpPr>
          <p:cNvPr id="61477" name="Rectangle 37"/>
          <p:cNvSpPr>
            <a:spLocks noGrp="1" noChangeArrowheads="1"/>
          </p:cNvSpPr>
          <p:nvPr>
            <p:ph type="body" idx="1"/>
          </p:nvPr>
        </p:nvSpPr>
        <p:spPr>
          <a:xfrm>
            <a:off x="914400" y="2133600"/>
            <a:ext cx="7772400" cy="1695450"/>
          </a:xfrm>
        </p:spPr>
        <p:txBody>
          <a:bodyPr/>
          <a:lstStyle/>
          <a:p>
            <a:pPr eaLnBrk="1" latinLnBrk="1" hangingPunct="1"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kumimoji="1" lang="en-US" altLang="ko-KR" sz="2400" b="1" smtClean="0">
                <a:latin typeface="Arial" charset="0"/>
                <a:ea typeface="Gulim" pitchFamily="34" charset="-127"/>
              </a:rPr>
              <a:t>During jpg or mpg transmission, some packets may be lost due to bit error, congestion of network, noise burst, or other reasons. </a:t>
            </a:r>
          </a:p>
          <a:p>
            <a:pPr eaLnBrk="1" latinLnBrk="1" hangingPunct="1"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altLang="ko-KR" sz="2000" smtClean="0">
                <a:solidFill>
                  <a:schemeClr val="folHlink"/>
                </a:solidFill>
                <a:latin typeface="Arial" charset="0"/>
                <a:ea typeface="Gulim" pitchFamily="34" charset="-127"/>
              </a:rPr>
              <a:t>Assumption: No Automatic Retransmission Request (ARQ)</a:t>
            </a:r>
            <a:endParaRPr lang="en-US" sz="2000" smtClean="0">
              <a:solidFill>
                <a:schemeClr val="folHlink"/>
              </a:solidFill>
              <a:latin typeface="Arial" charset="0"/>
              <a:ea typeface="Gulim" pitchFamily="34" charset="-127"/>
            </a:endParaRPr>
          </a:p>
        </p:txBody>
      </p:sp>
      <p:grpSp>
        <p:nvGrpSpPr>
          <p:cNvPr id="2" name="Group 64"/>
          <p:cNvGrpSpPr>
            <a:grpSpLocks/>
          </p:cNvGrpSpPr>
          <p:nvPr/>
        </p:nvGrpSpPr>
        <p:grpSpPr bwMode="auto">
          <a:xfrm>
            <a:off x="323850" y="3771900"/>
            <a:ext cx="5334000" cy="2724150"/>
            <a:chOff x="204" y="2376"/>
            <a:chExt cx="3360" cy="1716"/>
          </a:xfrm>
        </p:grpSpPr>
        <p:grpSp>
          <p:nvGrpSpPr>
            <p:cNvPr id="55326" name="Group 38"/>
            <p:cNvGrpSpPr>
              <a:grpSpLocks/>
            </p:cNvGrpSpPr>
            <p:nvPr/>
          </p:nvGrpSpPr>
          <p:grpSpPr bwMode="auto">
            <a:xfrm>
              <a:off x="204" y="2376"/>
              <a:ext cx="1848" cy="1716"/>
              <a:chOff x="1068" y="2880"/>
              <a:chExt cx="768" cy="672"/>
            </a:xfrm>
          </p:grpSpPr>
          <p:sp>
            <p:nvSpPr>
              <p:cNvPr id="55330" name="Rectangle 39"/>
              <p:cNvSpPr>
                <a:spLocks noChangeArrowheads="1"/>
              </p:cNvSpPr>
              <p:nvPr/>
            </p:nvSpPr>
            <p:spPr bwMode="auto">
              <a:xfrm>
                <a:off x="1164" y="2976"/>
                <a:ext cx="96" cy="96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5331" name="Rectangle 40"/>
              <p:cNvSpPr>
                <a:spLocks noChangeArrowheads="1"/>
              </p:cNvSpPr>
              <p:nvPr/>
            </p:nvSpPr>
            <p:spPr bwMode="auto">
              <a:xfrm>
                <a:off x="1068" y="2880"/>
                <a:ext cx="768" cy="67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32" name="Line 41"/>
              <p:cNvSpPr>
                <a:spLocks noChangeShapeType="1"/>
              </p:cNvSpPr>
              <p:nvPr/>
            </p:nvSpPr>
            <p:spPr bwMode="auto">
              <a:xfrm>
                <a:off x="1068" y="2976"/>
                <a:ext cx="768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3" name="Line 42"/>
              <p:cNvSpPr>
                <a:spLocks noChangeShapeType="1"/>
              </p:cNvSpPr>
              <p:nvPr/>
            </p:nvSpPr>
            <p:spPr bwMode="auto">
              <a:xfrm>
                <a:off x="1068" y="3072"/>
                <a:ext cx="768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4" name="Line 43"/>
              <p:cNvSpPr>
                <a:spLocks noChangeShapeType="1"/>
              </p:cNvSpPr>
              <p:nvPr/>
            </p:nvSpPr>
            <p:spPr bwMode="auto">
              <a:xfrm>
                <a:off x="1068" y="3168"/>
                <a:ext cx="768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5" name="Line 44"/>
              <p:cNvSpPr>
                <a:spLocks noChangeShapeType="1"/>
              </p:cNvSpPr>
              <p:nvPr/>
            </p:nvSpPr>
            <p:spPr bwMode="auto">
              <a:xfrm>
                <a:off x="1068" y="3264"/>
                <a:ext cx="768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6" name="Line 45"/>
              <p:cNvSpPr>
                <a:spLocks noChangeShapeType="1"/>
              </p:cNvSpPr>
              <p:nvPr/>
            </p:nvSpPr>
            <p:spPr bwMode="auto">
              <a:xfrm>
                <a:off x="1164" y="2880"/>
                <a:ext cx="0" cy="672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7" name="Line 46"/>
              <p:cNvSpPr>
                <a:spLocks noChangeShapeType="1"/>
              </p:cNvSpPr>
              <p:nvPr/>
            </p:nvSpPr>
            <p:spPr bwMode="auto">
              <a:xfrm>
                <a:off x="1260" y="2880"/>
                <a:ext cx="0" cy="672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8" name="Line 47"/>
              <p:cNvSpPr>
                <a:spLocks noChangeShapeType="1"/>
              </p:cNvSpPr>
              <p:nvPr/>
            </p:nvSpPr>
            <p:spPr bwMode="auto">
              <a:xfrm>
                <a:off x="1356" y="2880"/>
                <a:ext cx="0" cy="672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39" name="Line 48"/>
              <p:cNvSpPr>
                <a:spLocks noChangeShapeType="1"/>
              </p:cNvSpPr>
              <p:nvPr/>
            </p:nvSpPr>
            <p:spPr bwMode="auto">
              <a:xfrm>
                <a:off x="1452" y="2880"/>
                <a:ext cx="0" cy="672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0" name="Line 49"/>
              <p:cNvSpPr>
                <a:spLocks noChangeShapeType="1"/>
              </p:cNvSpPr>
              <p:nvPr/>
            </p:nvSpPr>
            <p:spPr bwMode="auto">
              <a:xfrm>
                <a:off x="1548" y="2880"/>
                <a:ext cx="0" cy="672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1" name="Line 50"/>
              <p:cNvSpPr>
                <a:spLocks noChangeShapeType="1"/>
              </p:cNvSpPr>
              <p:nvPr/>
            </p:nvSpPr>
            <p:spPr bwMode="auto">
              <a:xfrm>
                <a:off x="1644" y="2880"/>
                <a:ext cx="0" cy="672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2" name="Line 51"/>
              <p:cNvSpPr>
                <a:spLocks noChangeShapeType="1"/>
              </p:cNvSpPr>
              <p:nvPr/>
            </p:nvSpPr>
            <p:spPr bwMode="auto">
              <a:xfrm>
                <a:off x="1740" y="2880"/>
                <a:ext cx="0" cy="672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3" name="Line 52"/>
              <p:cNvSpPr>
                <a:spLocks noChangeShapeType="1"/>
              </p:cNvSpPr>
              <p:nvPr/>
            </p:nvSpPr>
            <p:spPr bwMode="auto">
              <a:xfrm>
                <a:off x="1068" y="3360"/>
                <a:ext cx="768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4" name="Line 53"/>
              <p:cNvSpPr>
                <a:spLocks noChangeShapeType="1"/>
              </p:cNvSpPr>
              <p:nvPr/>
            </p:nvSpPr>
            <p:spPr bwMode="auto">
              <a:xfrm>
                <a:off x="1068" y="3456"/>
                <a:ext cx="768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5" name="Line 54"/>
              <p:cNvSpPr>
                <a:spLocks noChangeShapeType="1"/>
              </p:cNvSpPr>
              <p:nvPr/>
            </p:nvSpPr>
            <p:spPr bwMode="auto">
              <a:xfrm>
                <a:off x="1164" y="2976"/>
                <a:ext cx="0" cy="96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6" name="Line 55"/>
              <p:cNvSpPr>
                <a:spLocks noChangeShapeType="1"/>
              </p:cNvSpPr>
              <p:nvPr/>
            </p:nvSpPr>
            <p:spPr bwMode="auto">
              <a:xfrm>
                <a:off x="1260" y="2976"/>
                <a:ext cx="0" cy="96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7" name="Line 56"/>
              <p:cNvSpPr>
                <a:spLocks noChangeShapeType="1"/>
              </p:cNvSpPr>
              <p:nvPr/>
            </p:nvSpPr>
            <p:spPr bwMode="auto">
              <a:xfrm>
                <a:off x="1164" y="3072"/>
                <a:ext cx="96" cy="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8" name="Line 57"/>
              <p:cNvSpPr>
                <a:spLocks noChangeShapeType="1"/>
              </p:cNvSpPr>
              <p:nvPr/>
            </p:nvSpPr>
            <p:spPr bwMode="auto">
              <a:xfrm>
                <a:off x="1164" y="2976"/>
                <a:ext cx="96" cy="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5327" name="Group 61"/>
            <p:cNvGrpSpPr>
              <a:grpSpLocks/>
            </p:cNvGrpSpPr>
            <p:nvPr/>
          </p:nvGrpSpPr>
          <p:grpSpPr bwMode="auto">
            <a:xfrm>
              <a:off x="684" y="2592"/>
              <a:ext cx="2880" cy="748"/>
              <a:chOff x="684" y="2592"/>
              <a:chExt cx="2880" cy="748"/>
            </a:xfrm>
          </p:grpSpPr>
          <p:sp>
            <p:nvSpPr>
              <p:cNvPr id="55328" name="Text Box 59"/>
              <p:cNvSpPr txBox="1">
                <a:spLocks noChangeArrowheads="1"/>
              </p:cNvSpPr>
              <p:nvPr/>
            </p:nvSpPr>
            <p:spPr bwMode="auto">
              <a:xfrm>
                <a:off x="2208" y="2592"/>
                <a:ext cx="1356" cy="748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>
                    <a:solidFill>
                      <a:srgbClr val="FFCC00"/>
                    </a:solidFill>
                    <a:latin typeface="Arial" charset="0"/>
                  </a:rPr>
                  <a:t>Missing 8x8 block of pixels</a:t>
                </a:r>
              </a:p>
            </p:txBody>
          </p:sp>
          <p:sp>
            <p:nvSpPr>
              <p:cNvPr id="55329" name="Line 60"/>
              <p:cNvSpPr>
                <a:spLocks noChangeShapeType="1"/>
              </p:cNvSpPr>
              <p:nvPr/>
            </p:nvSpPr>
            <p:spPr bwMode="auto">
              <a:xfrm flipH="1">
                <a:off x="684" y="2724"/>
                <a:ext cx="1608" cy="0"/>
              </a:xfrm>
              <a:prstGeom prst="line">
                <a:avLst/>
              </a:prstGeom>
              <a:noFill/>
              <a:ln w="38100" cap="sq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grpSp>
        <p:nvGrpSpPr>
          <p:cNvPr id="5" name="Group 63"/>
          <p:cNvGrpSpPr>
            <a:grpSpLocks/>
          </p:cNvGrpSpPr>
          <p:nvPr/>
        </p:nvGrpSpPr>
        <p:grpSpPr bwMode="auto">
          <a:xfrm>
            <a:off x="5505450" y="3733800"/>
            <a:ext cx="3390900" cy="2800350"/>
            <a:chOff x="3468" y="2352"/>
            <a:chExt cx="2136" cy="1764"/>
          </a:xfrm>
        </p:grpSpPr>
        <p:grpSp>
          <p:nvGrpSpPr>
            <p:cNvPr id="55305" name="Group 58"/>
            <p:cNvGrpSpPr>
              <a:grpSpLocks/>
            </p:cNvGrpSpPr>
            <p:nvPr/>
          </p:nvGrpSpPr>
          <p:grpSpPr bwMode="auto">
            <a:xfrm>
              <a:off x="3708" y="2352"/>
              <a:ext cx="1896" cy="1764"/>
              <a:chOff x="3528" y="2352"/>
              <a:chExt cx="1884" cy="1764"/>
            </a:xfrm>
          </p:grpSpPr>
          <p:sp>
            <p:nvSpPr>
              <p:cNvPr id="55307" name="Rectangle 4"/>
              <p:cNvSpPr>
                <a:spLocks noChangeArrowheads="1"/>
              </p:cNvSpPr>
              <p:nvPr/>
            </p:nvSpPr>
            <p:spPr bwMode="auto">
              <a:xfrm>
                <a:off x="3764" y="2604"/>
                <a:ext cx="235" cy="252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5308" name="Rectangle 15"/>
              <p:cNvSpPr>
                <a:spLocks noChangeArrowheads="1"/>
              </p:cNvSpPr>
              <p:nvPr/>
            </p:nvSpPr>
            <p:spPr bwMode="auto">
              <a:xfrm>
                <a:off x="3528" y="2352"/>
                <a:ext cx="1884" cy="1764"/>
              </a:xfrm>
              <a:prstGeom prst="rect">
                <a:avLst/>
              </a:prstGeom>
              <a:noFill/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09" name="Line 16"/>
              <p:cNvSpPr>
                <a:spLocks noChangeShapeType="1"/>
              </p:cNvSpPr>
              <p:nvPr/>
            </p:nvSpPr>
            <p:spPr bwMode="auto">
              <a:xfrm>
                <a:off x="3528" y="2604"/>
                <a:ext cx="1884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0" name="Line 17"/>
              <p:cNvSpPr>
                <a:spLocks noChangeShapeType="1"/>
              </p:cNvSpPr>
              <p:nvPr/>
            </p:nvSpPr>
            <p:spPr bwMode="auto">
              <a:xfrm>
                <a:off x="3528" y="2856"/>
                <a:ext cx="1884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1" name="Line 18"/>
              <p:cNvSpPr>
                <a:spLocks noChangeShapeType="1"/>
              </p:cNvSpPr>
              <p:nvPr/>
            </p:nvSpPr>
            <p:spPr bwMode="auto">
              <a:xfrm>
                <a:off x="3528" y="3108"/>
                <a:ext cx="1884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2" name="Line 19"/>
              <p:cNvSpPr>
                <a:spLocks noChangeShapeType="1"/>
              </p:cNvSpPr>
              <p:nvPr/>
            </p:nvSpPr>
            <p:spPr bwMode="auto">
              <a:xfrm>
                <a:off x="3528" y="3360"/>
                <a:ext cx="1884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3" name="Line 20"/>
              <p:cNvSpPr>
                <a:spLocks noChangeShapeType="1"/>
              </p:cNvSpPr>
              <p:nvPr/>
            </p:nvSpPr>
            <p:spPr bwMode="auto">
              <a:xfrm>
                <a:off x="3764" y="2352"/>
                <a:ext cx="0" cy="1764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4" name="Line 21"/>
              <p:cNvSpPr>
                <a:spLocks noChangeShapeType="1"/>
              </p:cNvSpPr>
              <p:nvPr/>
            </p:nvSpPr>
            <p:spPr bwMode="auto">
              <a:xfrm>
                <a:off x="3999" y="2352"/>
                <a:ext cx="0" cy="1764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5" name="Line 22"/>
              <p:cNvSpPr>
                <a:spLocks noChangeShapeType="1"/>
              </p:cNvSpPr>
              <p:nvPr/>
            </p:nvSpPr>
            <p:spPr bwMode="auto">
              <a:xfrm>
                <a:off x="4235" y="2352"/>
                <a:ext cx="0" cy="1764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6" name="Line 23"/>
              <p:cNvSpPr>
                <a:spLocks noChangeShapeType="1"/>
              </p:cNvSpPr>
              <p:nvPr/>
            </p:nvSpPr>
            <p:spPr bwMode="auto">
              <a:xfrm>
                <a:off x="4470" y="2352"/>
                <a:ext cx="0" cy="1764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7" name="Line 24"/>
              <p:cNvSpPr>
                <a:spLocks noChangeShapeType="1"/>
              </p:cNvSpPr>
              <p:nvPr/>
            </p:nvSpPr>
            <p:spPr bwMode="auto">
              <a:xfrm>
                <a:off x="4706" y="2352"/>
                <a:ext cx="0" cy="1764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8" name="Line 25"/>
              <p:cNvSpPr>
                <a:spLocks noChangeShapeType="1"/>
              </p:cNvSpPr>
              <p:nvPr/>
            </p:nvSpPr>
            <p:spPr bwMode="auto">
              <a:xfrm>
                <a:off x="4941" y="2352"/>
                <a:ext cx="0" cy="1764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9" name="Line 26"/>
              <p:cNvSpPr>
                <a:spLocks noChangeShapeType="1"/>
              </p:cNvSpPr>
              <p:nvPr/>
            </p:nvSpPr>
            <p:spPr bwMode="auto">
              <a:xfrm>
                <a:off x="5177" y="2352"/>
                <a:ext cx="0" cy="1764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0" name="Line 27"/>
              <p:cNvSpPr>
                <a:spLocks noChangeShapeType="1"/>
              </p:cNvSpPr>
              <p:nvPr/>
            </p:nvSpPr>
            <p:spPr bwMode="auto">
              <a:xfrm>
                <a:off x="3528" y="3612"/>
                <a:ext cx="1884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1" name="Line 28"/>
              <p:cNvSpPr>
                <a:spLocks noChangeShapeType="1"/>
              </p:cNvSpPr>
              <p:nvPr/>
            </p:nvSpPr>
            <p:spPr bwMode="auto">
              <a:xfrm>
                <a:off x="3528" y="3864"/>
                <a:ext cx="1884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2" name="Line 29"/>
              <p:cNvSpPr>
                <a:spLocks noChangeShapeType="1"/>
              </p:cNvSpPr>
              <p:nvPr/>
            </p:nvSpPr>
            <p:spPr bwMode="auto">
              <a:xfrm>
                <a:off x="3764" y="2604"/>
                <a:ext cx="0" cy="252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3" name="Line 30"/>
              <p:cNvSpPr>
                <a:spLocks noChangeShapeType="1"/>
              </p:cNvSpPr>
              <p:nvPr/>
            </p:nvSpPr>
            <p:spPr bwMode="auto">
              <a:xfrm>
                <a:off x="3999" y="2604"/>
                <a:ext cx="0" cy="252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4" name="Line 31"/>
              <p:cNvSpPr>
                <a:spLocks noChangeShapeType="1"/>
              </p:cNvSpPr>
              <p:nvPr/>
            </p:nvSpPr>
            <p:spPr bwMode="auto">
              <a:xfrm>
                <a:off x="3764" y="2856"/>
                <a:ext cx="235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5" name="Line 32"/>
              <p:cNvSpPr>
                <a:spLocks noChangeShapeType="1"/>
              </p:cNvSpPr>
              <p:nvPr/>
            </p:nvSpPr>
            <p:spPr bwMode="auto">
              <a:xfrm>
                <a:off x="3764" y="2604"/>
                <a:ext cx="235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5306" name="Line 62"/>
            <p:cNvSpPr>
              <a:spLocks noChangeShapeType="1"/>
            </p:cNvSpPr>
            <p:nvPr/>
          </p:nvSpPr>
          <p:spPr bwMode="auto">
            <a:xfrm>
              <a:off x="3468" y="2724"/>
              <a:ext cx="456" cy="0"/>
            </a:xfrm>
            <a:prstGeom prst="line">
              <a:avLst/>
            </a:prstGeom>
            <a:noFill/>
            <a:ln w="38100" cap="sq">
              <a:solidFill>
                <a:schemeClr val="folHlink"/>
              </a:solidFill>
              <a:round/>
              <a:headEnd type="none" w="sm" len="sm"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6334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2000" b="1" smtClean="0">
                <a:latin typeface="Arial" charset="0"/>
                <a:ea typeface="Gulim" pitchFamily="34" charset="-127"/>
              </a:rPr>
              <a:t>Application</a:t>
            </a:r>
            <a:br>
              <a:rPr lang="en-US" altLang="ko-KR" sz="2000" b="1" smtClean="0">
                <a:latin typeface="Arial" charset="0"/>
                <a:ea typeface="Gulim" pitchFamily="34" charset="-127"/>
              </a:rPr>
            </a:br>
            <a:r>
              <a:rPr lang="en-US" altLang="ko-KR" sz="3200" smtClean="0">
                <a:latin typeface="Arial" charset="0"/>
                <a:ea typeface="Gulim" pitchFamily="34" charset="-127"/>
              </a:rPr>
              <a:t>Projections based Block Recovery – Algorithm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28750" y="2417763"/>
            <a:ext cx="7429500" cy="4114800"/>
          </a:xfrm>
          <a:noFill/>
        </p:spPr>
        <p:txBody>
          <a:bodyPr/>
          <a:lstStyle/>
          <a:p>
            <a:pPr marL="533400" indent="-533400" eaLnBrk="1" hangingPunct="1"/>
            <a:r>
              <a:rPr lang="en-US" altLang="ko-KR" sz="3600" b="1" smtClean="0">
                <a:latin typeface="Arial" charset="0"/>
                <a:ea typeface="Gulim" pitchFamily="34" charset="-127"/>
              </a:rPr>
              <a:t>Two Steps</a:t>
            </a:r>
          </a:p>
          <a:p>
            <a:pPr marL="533400" indent="-533400" eaLnBrk="1" hangingPunct="1"/>
            <a:endParaRPr lang="en-US" altLang="ko-KR" sz="3600" b="1" smtClean="0">
              <a:latin typeface="Arial" charset="0"/>
              <a:ea typeface="Gulim" pitchFamily="34" charset="-127"/>
            </a:endParaRPr>
          </a:p>
          <a:p>
            <a:pPr marL="914400" lvl="1" indent="-457200" eaLnBrk="1" hangingPunct="1">
              <a:buFontTx/>
              <a:buNone/>
            </a:pPr>
            <a:r>
              <a:rPr lang="en-US" altLang="ko-KR" b="1" smtClean="0">
                <a:latin typeface="Arial" charset="0"/>
                <a:ea typeface="Gulim" pitchFamily="34" charset="-127"/>
              </a:rPr>
              <a:t>  Edge orientation detection</a:t>
            </a:r>
          </a:p>
          <a:p>
            <a:pPr marL="914400" lvl="1" indent="-457200" eaLnBrk="1" hangingPunct="1">
              <a:buFontTx/>
              <a:buNone/>
            </a:pPr>
            <a:r>
              <a:rPr lang="en-US" altLang="ko-KR" b="1" smtClean="0">
                <a:latin typeface="Arial" charset="0"/>
                <a:ea typeface="Gulim" pitchFamily="34" charset="-127"/>
              </a:rPr>
              <a:t>    		</a:t>
            </a:r>
          </a:p>
          <a:p>
            <a:pPr marL="914400" lvl="1" indent="-457200" eaLnBrk="1" hangingPunct="1">
              <a:buFontTx/>
              <a:buNone/>
            </a:pPr>
            <a:r>
              <a:rPr lang="en-US" altLang="ko-KR" b="1" smtClean="0">
                <a:latin typeface="Arial" charset="0"/>
                <a:ea typeface="Gulim" pitchFamily="34" charset="-127"/>
              </a:rPr>
              <a:t>  POCS using Three Convex Sets</a:t>
            </a: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1162050" y="4343400"/>
            <a:ext cx="2400300" cy="1098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 b="0">
                <a:sym typeface="Wingdings 2" pitchFamily="18" charset="2"/>
              </a:rPr>
              <a:t>  </a:t>
            </a:r>
            <a:endParaRPr lang="en-US" sz="6600" b="0"/>
          </a:p>
        </p:txBody>
      </p:sp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1238250" y="3219450"/>
            <a:ext cx="819150" cy="11890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7200" b="0">
                <a:sym typeface="Wingdings" pitchFamily="2" charset="2"/>
              </a:rPr>
              <a:t></a:t>
            </a:r>
            <a:endParaRPr lang="en-US" sz="7200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ko-KR" sz="1800" smtClean="0">
                <a:latin typeface="Arial" charset="0"/>
                <a:ea typeface="Gulim" pitchFamily="34" charset="-127"/>
              </a:rPr>
              <a:t>Application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742950"/>
            <a:ext cx="8247062" cy="6115050"/>
          </a:xfrm>
        </p:spPr>
        <p:txBody>
          <a:bodyPr/>
          <a:lstStyle/>
          <a:p>
            <a:pPr eaLnBrk="1" hangingPunct="1"/>
            <a:r>
              <a:rPr lang="en-US" altLang="ko-KR" sz="2400" smtClean="0">
                <a:latin typeface="Arial" charset="0"/>
                <a:ea typeface="Gulim" pitchFamily="34" charset="-127"/>
              </a:rPr>
              <a:t>Recovery vectors are extracted to restore missing pixels.</a:t>
            </a:r>
          </a:p>
          <a:p>
            <a:pPr eaLnBrk="1" hangingPunct="1"/>
            <a:r>
              <a:rPr lang="en-US" altLang="ko-KR" sz="2400" smtClean="0">
                <a:latin typeface="Arial" charset="0"/>
                <a:ea typeface="Gulim" pitchFamily="34" charset="-127"/>
              </a:rPr>
              <a:t>Two positions of recovery vectors are possible according to the edge orientation.</a:t>
            </a:r>
          </a:p>
          <a:p>
            <a:pPr eaLnBrk="1" hangingPunct="1"/>
            <a:endParaRPr lang="en-US" altLang="ko-KR" sz="2400" smtClean="0">
              <a:latin typeface="Arial" charset="0"/>
              <a:ea typeface="Gulim" pitchFamily="34" charset="-127"/>
            </a:endParaRPr>
          </a:p>
          <a:p>
            <a:pPr eaLnBrk="1" hangingPunct="1"/>
            <a:endParaRPr lang="en-US" altLang="ko-KR" sz="2400" smtClean="0">
              <a:latin typeface="Arial" charset="0"/>
              <a:ea typeface="Gulim" pitchFamily="34" charset="-127"/>
            </a:endParaRPr>
          </a:p>
          <a:p>
            <a:pPr eaLnBrk="1" hangingPunct="1"/>
            <a:endParaRPr lang="en-US" altLang="ko-KR" sz="2400" smtClean="0">
              <a:latin typeface="Arial" charset="0"/>
              <a:ea typeface="Gulim" pitchFamily="34" charset="-127"/>
            </a:endParaRPr>
          </a:p>
          <a:p>
            <a:pPr eaLnBrk="1" hangingPunct="1"/>
            <a:endParaRPr lang="en-US" altLang="ko-KR" sz="2400" smtClean="0">
              <a:latin typeface="Arial" charset="0"/>
              <a:ea typeface="Gulim" pitchFamily="34" charset="-127"/>
            </a:endParaRPr>
          </a:p>
          <a:p>
            <a:pPr eaLnBrk="1" hangingPunct="1"/>
            <a:endParaRPr lang="en-US" altLang="ko-KR" sz="2400" smtClean="0">
              <a:latin typeface="Arial" charset="0"/>
              <a:ea typeface="Gulim" pitchFamily="34" charset="-127"/>
            </a:endParaRPr>
          </a:p>
          <a:p>
            <a:pPr eaLnBrk="1" hangingPunct="1"/>
            <a:endParaRPr lang="en-US" altLang="ko-KR" sz="2400" smtClean="0">
              <a:latin typeface="Arial" charset="0"/>
              <a:ea typeface="Gulim" pitchFamily="34" charset="-127"/>
            </a:endParaRPr>
          </a:p>
          <a:p>
            <a:pPr eaLnBrk="1" hangingPunct="1"/>
            <a:endParaRPr lang="en-US" altLang="ko-KR" sz="2400" smtClean="0">
              <a:latin typeface="Arial" charset="0"/>
              <a:ea typeface="Gulim" pitchFamily="34" charset="-127"/>
            </a:endParaRPr>
          </a:p>
          <a:p>
            <a:pPr eaLnBrk="1" hangingPunct="1"/>
            <a:endParaRPr lang="en-US" altLang="ko-KR" sz="2400" smtClean="0">
              <a:latin typeface="Arial" charset="0"/>
              <a:ea typeface="Gulim" pitchFamily="34" charset="-127"/>
            </a:endParaRPr>
          </a:p>
          <a:p>
            <a:pPr eaLnBrk="1" hangingPunct="1"/>
            <a:r>
              <a:rPr lang="en-US" altLang="ko-KR" sz="2400" smtClean="0">
                <a:latin typeface="Arial" charset="0"/>
                <a:ea typeface="Gulim" pitchFamily="34" charset="-127"/>
              </a:rPr>
              <a:t>Recovery vectors consist of known pixels(white color) and missing pixels(gray color).</a:t>
            </a:r>
          </a:p>
          <a:p>
            <a:pPr eaLnBrk="1" hangingPunct="1"/>
            <a:r>
              <a:rPr lang="en-US" altLang="ko-KR" sz="2400" smtClean="0">
                <a:latin typeface="Arial" charset="0"/>
                <a:ea typeface="Gulim" pitchFamily="34" charset="-127"/>
              </a:rPr>
              <a:t>The number of recovery vectors, </a:t>
            </a:r>
            <a:r>
              <a:rPr lang="en-US" altLang="ko-KR" sz="2400" b="1" smtClean="0">
                <a:latin typeface="Arial" charset="0"/>
                <a:ea typeface="Gulim" pitchFamily="34" charset="-127"/>
              </a:rPr>
              <a:t>r</a:t>
            </a:r>
            <a:r>
              <a:rPr lang="en-US" altLang="ko-KR" sz="2400" i="1" baseline="-25000" smtClean="0">
                <a:latin typeface="Arial" charset="0"/>
                <a:ea typeface="Gulim" pitchFamily="34" charset="-127"/>
              </a:rPr>
              <a:t>k</a:t>
            </a:r>
            <a:r>
              <a:rPr lang="en-US" altLang="ko-KR" sz="2400" smtClean="0">
                <a:latin typeface="Arial" charset="0"/>
                <a:ea typeface="Gulim" pitchFamily="34" charset="-127"/>
              </a:rPr>
              <a:t>, is 2.</a:t>
            </a:r>
          </a:p>
        </p:txBody>
      </p:sp>
      <p:sp>
        <p:nvSpPr>
          <p:cNvPr id="57348" name="Text Box 5"/>
          <p:cNvSpPr txBox="1">
            <a:spLocks noChangeArrowheads="1"/>
          </p:cNvSpPr>
          <p:nvPr/>
        </p:nvSpPr>
        <p:spPr bwMode="auto">
          <a:xfrm>
            <a:off x="1143000" y="4916488"/>
            <a:ext cx="2590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600" b="0">
                <a:ea typeface="Gulim" pitchFamily="34" charset="-127"/>
              </a:rPr>
              <a:t>Vertical line dominating area</a:t>
            </a:r>
          </a:p>
        </p:txBody>
      </p:sp>
      <p:sp>
        <p:nvSpPr>
          <p:cNvPr id="57349" name="Text Box 6"/>
          <p:cNvSpPr txBox="1">
            <a:spLocks noChangeArrowheads="1"/>
          </p:cNvSpPr>
          <p:nvPr/>
        </p:nvSpPr>
        <p:spPr bwMode="auto">
          <a:xfrm>
            <a:off x="4857750" y="4935538"/>
            <a:ext cx="2819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600" b="0">
                <a:ea typeface="Gulim" pitchFamily="34" charset="-127"/>
              </a:rPr>
              <a:t>Horizontal line dominating area</a:t>
            </a:r>
          </a:p>
        </p:txBody>
      </p:sp>
      <p:pic>
        <p:nvPicPr>
          <p:cNvPr id="57350" name="Picture 7" descr="r_vector_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2058988"/>
            <a:ext cx="2781300" cy="277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8" descr="r_vector_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0" y="2039938"/>
            <a:ext cx="2881313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43815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ko-KR" sz="2000" b="1" smtClean="0">
                <a:latin typeface="Arial" charset="0"/>
                <a:ea typeface="Gulim" pitchFamily="34" charset="-127"/>
              </a:rPr>
              <a:t>Application</a:t>
            </a:r>
            <a:br>
              <a:rPr lang="en-US" altLang="ko-KR" sz="2000" b="1" smtClean="0">
                <a:latin typeface="Arial" charset="0"/>
                <a:ea typeface="Gulim" pitchFamily="34" charset="-127"/>
              </a:rPr>
            </a:br>
            <a:r>
              <a:rPr lang="en-US" altLang="ko-KR" sz="3200" smtClean="0">
                <a:latin typeface="Arial" charset="0"/>
                <a:ea typeface="Gulim" pitchFamily="34" charset="-127"/>
              </a:rPr>
              <a:t>Forming a Convex Constraint Using Surrounding Vectors</a:t>
            </a:r>
            <a:br>
              <a:rPr lang="en-US" altLang="ko-KR" sz="3200" smtClean="0">
                <a:latin typeface="Arial" charset="0"/>
                <a:ea typeface="Gulim" pitchFamily="34" charset="-127"/>
              </a:rPr>
            </a:br>
            <a:endParaRPr lang="en-US" sz="3200" smtClean="0">
              <a:latin typeface="Arial" charset="0"/>
              <a:ea typeface="Gulim" pitchFamily="34" charset="-127"/>
            </a:endParaRPr>
          </a:p>
        </p:txBody>
      </p:sp>
      <p:sp>
        <p:nvSpPr>
          <p:cNvPr id="58371" name="Rectangle 4"/>
          <p:cNvSpPr>
            <a:spLocks noChangeArrowheads="1"/>
          </p:cNvSpPr>
          <p:nvPr/>
        </p:nvSpPr>
        <p:spPr bwMode="auto">
          <a:xfrm>
            <a:off x="230188" y="1598613"/>
            <a:ext cx="8913812" cy="468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ko-KR" dirty="0">
                <a:latin typeface="Arial" charset="0"/>
                <a:ea typeface="Gulim" pitchFamily="34" charset="-127"/>
              </a:rPr>
              <a:t>Surrounding Vectors, </a:t>
            </a:r>
            <a:r>
              <a:rPr lang="en-US" altLang="ko-KR" dirty="0" err="1">
                <a:latin typeface="Arial" charset="0"/>
                <a:ea typeface="Gulim" pitchFamily="34" charset="-127"/>
              </a:rPr>
              <a:t>s</a:t>
            </a:r>
            <a:r>
              <a:rPr lang="en-US" altLang="ko-KR" i="1" baseline="-25000" dirty="0" err="1">
                <a:ea typeface="Gulim" pitchFamily="34" charset="-127"/>
              </a:rPr>
              <a:t>k</a:t>
            </a:r>
            <a:r>
              <a:rPr lang="en-US" altLang="ko-KR" dirty="0">
                <a:latin typeface="Arial" charset="0"/>
                <a:ea typeface="Gulim" pitchFamily="34" charset="-127"/>
              </a:rPr>
              <a:t>, are extracted from surrounding area of a missing block </a:t>
            </a:r>
            <a:r>
              <a:rPr lang="en-US" altLang="ko-KR" dirty="0" smtClean="0">
                <a:latin typeface="Arial" charset="0"/>
                <a:ea typeface="Gulim" pitchFamily="34" charset="-127"/>
              </a:rPr>
              <a:t>by an </a:t>
            </a:r>
            <a:r>
              <a:rPr lang="en-US" altLang="ko-KR" i="1" dirty="0">
                <a:latin typeface="Arial" charset="0"/>
                <a:ea typeface="Gulim" pitchFamily="34" charset="-127"/>
              </a:rPr>
              <a:t>N </a:t>
            </a:r>
            <a:r>
              <a:rPr lang="en-US" altLang="ko-KR" dirty="0">
                <a:latin typeface="Arial" charset="0"/>
                <a:ea typeface="Gulim" pitchFamily="34" charset="-127"/>
              </a:rPr>
              <a:t>x </a:t>
            </a:r>
            <a:r>
              <a:rPr lang="en-US" altLang="ko-KR" i="1" dirty="0">
                <a:latin typeface="Arial" charset="0"/>
                <a:ea typeface="Gulim" pitchFamily="34" charset="-127"/>
              </a:rPr>
              <a:t>N </a:t>
            </a:r>
            <a:r>
              <a:rPr lang="en-US" altLang="ko-KR" dirty="0">
                <a:latin typeface="Arial" charset="0"/>
                <a:ea typeface="Gulim" pitchFamily="34" charset="-127"/>
              </a:rPr>
              <a:t>window.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altLang="ko-KR" dirty="0">
              <a:latin typeface="Arial" charset="0"/>
              <a:ea typeface="Gulim" pitchFamily="34" charset="-127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altLang="ko-KR" dirty="0">
              <a:latin typeface="Arial" charset="0"/>
              <a:ea typeface="Gulim" pitchFamily="34" charset="-127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altLang="ko-KR" dirty="0">
              <a:latin typeface="Arial" charset="0"/>
              <a:ea typeface="Gulim" pitchFamily="34" charset="-127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altLang="ko-KR" dirty="0">
              <a:latin typeface="Arial" charset="0"/>
              <a:ea typeface="Gulim" pitchFamily="34" charset="-127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altLang="ko-KR" dirty="0">
              <a:latin typeface="Arial" charset="0"/>
              <a:ea typeface="Gulim" pitchFamily="34" charset="-127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altLang="ko-KR" dirty="0">
              <a:latin typeface="Arial" charset="0"/>
              <a:ea typeface="Gulim" pitchFamily="34" charset="-127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altLang="ko-KR" dirty="0">
              <a:latin typeface="Arial" charset="0"/>
              <a:ea typeface="Gulim" pitchFamily="34" charset="-127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ko-KR" dirty="0">
                <a:latin typeface="Arial" charset="0"/>
                <a:ea typeface="Gulim" pitchFamily="34" charset="-127"/>
              </a:rPr>
              <a:t>Each vector has its own spatial and spectral characteristic.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ko-KR" sz="800" dirty="0">
                <a:solidFill>
                  <a:schemeClr val="accent6">
                    <a:lumMod val="75000"/>
                    <a:lumOff val="25000"/>
                  </a:schemeClr>
                </a:solidFill>
                <a:latin typeface="Arial" charset="0"/>
                <a:ea typeface="Gulim" pitchFamily="34" charset="-127"/>
              </a:rPr>
              <a:t>The number of surrounding vectors, </a:t>
            </a:r>
            <a:r>
              <a:rPr lang="en-US" altLang="ko-KR" sz="800" dirty="0" err="1">
                <a:solidFill>
                  <a:schemeClr val="accent6">
                    <a:lumMod val="75000"/>
                    <a:lumOff val="25000"/>
                  </a:schemeClr>
                </a:solidFill>
                <a:latin typeface="Arial" charset="0"/>
                <a:ea typeface="Gulim" pitchFamily="34" charset="-127"/>
              </a:rPr>
              <a:t>s</a:t>
            </a:r>
            <a:r>
              <a:rPr lang="en-US" altLang="ko-KR" sz="800" i="1" baseline="-25000" dirty="0" err="1">
                <a:solidFill>
                  <a:schemeClr val="accent6">
                    <a:lumMod val="75000"/>
                    <a:lumOff val="25000"/>
                  </a:schemeClr>
                </a:solidFill>
                <a:ea typeface="Gulim" pitchFamily="34" charset="-127"/>
              </a:rPr>
              <a:t>k</a:t>
            </a:r>
            <a:r>
              <a:rPr lang="en-US" altLang="ko-KR" sz="800" dirty="0">
                <a:solidFill>
                  <a:schemeClr val="accent6">
                    <a:lumMod val="75000"/>
                    <a:lumOff val="25000"/>
                  </a:schemeClr>
                </a:solidFill>
                <a:latin typeface="Arial" charset="0"/>
                <a:ea typeface="Gulim" pitchFamily="34" charset="-127"/>
              </a:rPr>
              <a:t>, is 8</a:t>
            </a:r>
            <a:r>
              <a:rPr lang="en-US" altLang="ko-KR" sz="800" i="1" dirty="0">
                <a:solidFill>
                  <a:schemeClr val="accent6">
                    <a:lumMod val="75000"/>
                    <a:lumOff val="25000"/>
                  </a:schemeClr>
                </a:solidFill>
                <a:latin typeface="Arial" charset="0"/>
                <a:ea typeface="Gulim" pitchFamily="34" charset="-127"/>
              </a:rPr>
              <a:t>N</a:t>
            </a:r>
            <a:r>
              <a:rPr lang="en-US" altLang="ko-KR" sz="800" dirty="0">
                <a:solidFill>
                  <a:schemeClr val="accent6">
                    <a:lumMod val="75000"/>
                    <a:lumOff val="25000"/>
                  </a:schemeClr>
                </a:solidFill>
                <a:latin typeface="Arial" charset="0"/>
                <a:ea typeface="Gulim" pitchFamily="34" charset="-127"/>
              </a:rPr>
              <a:t>.</a:t>
            </a:r>
          </a:p>
        </p:txBody>
      </p:sp>
      <p:pic>
        <p:nvPicPr>
          <p:cNvPr id="58372" name="Picture 5" descr="s_vecto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0650" y="2673350"/>
            <a:ext cx="2628900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6" descr="s_vector_number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1725" y="2716213"/>
            <a:ext cx="2955925" cy="259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5"/>
          <p:cNvSpPr>
            <a:spLocks noChangeArrowheads="1"/>
          </p:cNvSpPr>
          <p:nvPr/>
        </p:nvSpPr>
        <p:spPr bwMode="auto">
          <a:xfrm>
            <a:off x="1917700" y="2743200"/>
            <a:ext cx="4470400" cy="3689350"/>
          </a:xfrm>
          <a:prstGeom prst="rect">
            <a:avLst/>
          </a:prstGeom>
          <a:solidFill>
            <a:schemeClr val="tx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0915" name="Freeform 19"/>
          <p:cNvSpPr>
            <a:spLocks/>
          </p:cNvSpPr>
          <p:nvPr/>
        </p:nvSpPr>
        <p:spPr bwMode="auto">
          <a:xfrm>
            <a:off x="1905000" y="1206500"/>
            <a:ext cx="6235700" cy="5232400"/>
          </a:xfrm>
          <a:custGeom>
            <a:avLst/>
            <a:gdLst>
              <a:gd name="T0" fmla="*/ 3928 w 3928"/>
              <a:gd name="T1" fmla="*/ 2688 h 3296"/>
              <a:gd name="T2" fmla="*/ 0 w 3928"/>
              <a:gd name="T3" fmla="*/ 3296 h 3296"/>
              <a:gd name="T4" fmla="*/ 1328 w 3928"/>
              <a:gd name="T5" fmla="*/ 0 h 3296"/>
              <a:gd name="T6" fmla="*/ 3816 w 3928"/>
              <a:gd name="T7" fmla="*/ 2712 h 3296"/>
              <a:gd name="T8" fmla="*/ 0 60000 65536"/>
              <a:gd name="T9" fmla="*/ 0 60000 65536"/>
              <a:gd name="T10" fmla="*/ 0 60000 65536"/>
              <a:gd name="T11" fmla="*/ 0 60000 65536"/>
              <a:gd name="T12" fmla="*/ 0 w 3928"/>
              <a:gd name="T13" fmla="*/ 0 h 3296"/>
              <a:gd name="T14" fmla="*/ 3928 w 3928"/>
              <a:gd name="T15" fmla="*/ 3296 h 32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28" h="3296">
                <a:moveTo>
                  <a:pt x="3928" y="2688"/>
                </a:moveTo>
                <a:lnTo>
                  <a:pt x="0" y="3296"/>
                </a:lnTo>
                <a:lnTo>
                  <a:pt x="1328" y="0"/>
                </a:lnTo>
                <a:lnTo>
                  <a:pt x="3816" y="2712"/>
                </a:lnTo>
              </a:path>
            </a:pathLst>
          </a:custGeom>
          <a:solidFill>
            <a:srgbClr val="FFCC00">
              <a:alpha val="50195"/>
            </a:srgbClr>
          </a:solidFill>
          <a:ln w="12700" cap="sq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80916" name="Oval 20"/>
          <p:cNvSpPr>
            <a:spLocks noChangeArrowheads="1"/>
          </p:cNvSpPr>
          <p:nvPr/>
        </p:nvSpPr>
        <p:spPr bwMode="auto">
          <a:xfrm rot="2895916">
            <a:off x="3096419" y="2959894"/>
            <a:ext cx="5761038" cy="762000"/>
          </a:xfrm>
          <a:prstGeom prst="ellipse">
            <a:avLst/>
          </a:prstGeom>
          <a:gradFill rotWithShape="0">
            <a:gsLst>
              <a:gs pos="0">
                <a:srgbClr val="000000"/>
              </a:gs>
              <a:gs pos="100000">
                <a:srgbClr val="FF6600"/>
              </a:gs>
            </a:gsLst>
            <a:lin ang="18900000" scaled="1"/>
          </a:gradFill>
          <a:ln w="12700" cap="sq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39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8575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ko-KR" sz="2000" b="1" smtClean="0">
                <a:latin typeface="Arial" charset="0"/>
                <a:ea typeface="Gulim" pitchFamily="34" charset="-127"/>
              </a:rPr>
              <a:t>Application</a:t>
            </a:r>
            <a:br>
              <a:rPr lang="en-US" altLang="ko-KR" sz="2000" b="1" smtClean="0">
                <a:latin typeface="Arial" charset="0"/>
                <a:ea typeface="Gulim" pitchFamily="34" charset="-127"/>
              </a:rPr>
            </a:br>
            <a:r>
              <a:rPr lang="en-US" altLang="ko-KR" sz="3200" smtClean="0">
                <a:latin typeface="Arial" charset="0"/>
                <a:ea typeface="Gulim" pitchFamily="34" charset="-127"/>
              </a:rPr>
              <a:t>Projections based Block Recovery –</a:t>
            </a:r>
            <a:br>
              <a:rPr lang="en-US" altLang="ko-KR" sz="3200" smtClean="0">
                <a:latin typeface="Arial" charset="0"/>
                <a:ea typeface="Gulim" pitchFamily="34" charset="-127"/>
              </a:rPr>
            </a:br>
            <a:r>
              <a:rPr lang="en-US" altLang="ko-KR" sz="3200" smtClean="0">
                <a:latin typeface="Arial" charset="0"/>
                <a:ea typeface="Gulim" pitchFamily="34" charset="-127"/>
              </a:rPr>
              <a:t>Projection operator </a:t>
            </a:r>
            <a:r>
              <a:rPr lang="en-US" altLang="ko-KR" sz="3200" i="1" smtClean="0">
                <a:latin typeface="Arial" charset="0"/>
                <a:ea typeface="Gulim" pitchFamily="34" charset="-127"/>
              </a:rPr>
              <a:t>P</a:t>
            </a:r>
            <a:r>
              <a:rPr lang="en-US" altLang="ko-KR" sz="3200" baseline="-25000" smtClean="0">
                <a:latin typeface="Arial" charset="0"/>
                <a:ea typeface="Gulim" pitchFamily="34" charset="-127"/>
              </a:rPr>
              <a:t>1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6400800" y="5613400"/>
            <a:ext cx="3073400" cy="990600"/>
            <a:chOff x="4032" y="3536"/>
            <a:chExt cx="1936" cy="624"/>
          </a:xfrm>
        </p:grpSpPr>
        <p:sp>
          <p:nvSpPr>
            <p:cNvPr id="59429" name="Text Box 21"/>
            <p:cNvSpPr txBox="1">
              <a:spLocks noChangeArrowheads="1"/>
            </p:cNvSpPr>
            <p:nvPr/>
          </p:nvSpPr>
          <p:spPr bwMode="auto">
            <a:xfrm>
              <a:off x="4032" y="3872"/>
              <a:ext cx="1936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FFCC00"/>
                  </a:solidFill>
                  <a:latin typeface="Arial" charset="0"/>
                </a:rPr>
                <a:t>Convex Cone Hull</a:t>
              </a:r>
            </a:p>
          </p:txBody>
        </p:sp>
        <p:sp>
          <p:nvSpPr>
            <p:cNvPr id="59430" name="Line 22"/>
            <p:cNvSpPr>
              <a:spLocks noChangeShapeType="1"/>
            </p:cNvSpPr>
            <p:nvPr/>
          </p:nvSpPr>
          <p:spPr bwMode="auto">
            <a:xfrm flipH="1" flipV="1">
              <a:off x="4648" y="3536"/>
              <a:ext cx="88" cy="36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59399" name="Oval 24"/>
          <p:cNvSpPr>
            <a:spLocks noChangeArrowheads="1"/>
          </p:cNvSpPr>
          <p:nvPr/>
        </p:nvSpPr>
        <p:spPr bwMode="auto">
          <a:xfrm>
            <a:off x="2946400" y="3683000"/>
            <a:ext cx="152400" cy="1270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00" name="Oval 25"/>
          <p:cNvSpPr>
            <a:spLocks noChangeArrowheads="1"/>
          </p:cNvSpPr>
          <p:nvPr/>
        </p:nvSpPr>
        <p:spPr bwMode="auto">
          <a:xfrm>
            <a:off x="3987800" y="3695700"/>
            <a:ext cx="152400" cy="1270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01" name="Oval 26"/>
          <p:cNvSpPr>
            <a:spLocks noChangeArrowheads="1"/>
          </p:cNvSpPr>
          <p:nvPr/>
        </p:nvSpPr>
        <p:spPr bwMode="auto">
          <a:xfrm>
            <a:off x="3048000" y="5080000"/>
            <a:ext cx="152400" cy="1270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02" name="Oval 27"/>
          <p:cNvSpPr>
            <a:spLocks noChangeArrowheads="1"/>
          </p:cNvSpPr>
          <p:nvPr/>
        </p:nvSpPr>
        <p:spPr bwMode="auto">
          <a:xfrm>
            <a:off x="5003800" y="4102100"/>
            <a:ext cx="152400" cy="1270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03" name="Oval 28"/>
          <p:cNvSpPr>
            <a:spLocks noChangeArrowheads="1"/>
          </p:cNvSpPr>
          <p:nvPr/>
        </p:nvSpPr>
        <p:spPr bwMode="auto">
          <a:xfrm>
            <a:off x="3035300" y="5854700"/>
            <a:ext cx="152400" cy="1270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04" name="Oval 29"/>
          <p:cNvSpPr>
            <a:spLocks noChangeArrowheads="1"/>
          </p:cNvSpPr>
          <p:nvPr/>
        </p:nvSpPr>
        <p:spPr bwMode="auto">
          <a:xfrm>
            <a:off x="3581400" y="4368800"/>
            <a:ext cx="152400" cy="1270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05" name="Oval 30"/>
          <p:cNvSpPr>
            <a:spLocks noChangeArrowheads="1"/>
          </p:cNvSpPr>
          <p:nvPr/>
        </p:nvSpPr>
        <p:spPr bwMode="auto">
          <a:xfrm>
            <a:off x="4546600" y="5372100"/>
            <a:ext cx="152400" cy="1270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06" name="Oval 31"/>
          <p:cNvSpPr>
            <a:spLocks noChangeArrowheads="1"/>
          </p:cNvSpPr>
          <p:nvPr/>
        </p:nvSpPr>
        <p:spPr bwMode="auto">
          <a:xfrm>
            <a:off x="5905500" y="5181600"/>
            <a:ext cx="152400" cy="1270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07" name="Oval 32"/>
          <p:cNvSpPr>
            <a:spLocks noChangeArrowheads="1"/>
          </p:cNvSpPr>
          <p:nvPr/>
        </p:nvSpPr>
        <p:spPr bwMode="auto">
          <a:xfrm>
            <a:off x="5740400" y="5765800"/>
            <a:ext cx="152400" cy="1270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08" name="Oval 33"/>
          <p:cNvSpPr>
            <a:spLocks noChangeArrowheads="1"/>
          </p:cNvSpPr>
          <p:nvPr/>
        </p:nvSpPr>
        <p:spPr bwMode="auto">
          <a:xfrm>
            <a:off x="4140200" y="3124200"/>
            <a:ext cx="152400" cy="1270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09" name="Oval 34"/>
          <p:cNvSpPr>
            <a:spLocks noChangeArrowheads="1"/>
          </p:cNvSpPr>
          <p:nvPr/>
        </p:nvSpPr>
        <p:spPr bwMode="auto">
          <a:xfrm>
            <a:off x="5321300" y="3810000"/>
            <a:ext cx="152400" cy="1270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10" name="Oval 35"/>
          <p:cNvSpPr>
            <a:spLocks noChangeArrowheads="1"/>
          </p:cNvSpPr>
          <p:nvPr/>
        </p:nvSpPr>
        <p:spPr bwMode="auto">
          <a:xfrm>
            <a:off x="5880100" y="3937000"/>
            <a:ext cx="152400" cy="1270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11" name="Oval 36"/>
          <p:cNvSpPr>
            <a:spLocks noChangeArrowheads="1"/>
          </p:cNvSpPr>
          <p:nvPr/>
        </p:nvSpPr>
        <p:spPr bwMode="auto">
          <a:xfrm>
            <a:off x="3657600" y="4864100"/>
            <a:ext cx="152400" cy="1270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12" name="Oval 37"/>
          <p:cNvSpPr>
            <a:spLocks noChangeArrowheads="1"/>
          </p:cNvSpPr>
          <p:nvPr/>
        </p:nvSpPr>
        <p:spPr bwMode="auto">
          <a:xfrm>
            <a:off x="3568700" y="2882900"/>
            <a:ext cx="152400" cy="1270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13" name="Oval 38"/>
          <p:cNvSpPr>
            <a:spLocks noChangeArrowheads="1"/>
          </p:cNvSpPr>
          <p:nvPr/>
        </p:nvSpPr>
        <p:spPr bwMode="auto">
          <a:xfrm>
            <a:off x="4051300" y="2844800"/>
            <a:ext cx="152400" cy="1270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14" name="Oval 39"/>
          <p:cNvSpPr>
            <a:spLocks noChangeArrowheads="1"/>
          </p:cNvSpPr>
          <p:nvPr/>
        </p:nvSpPr>
        <p:spPr bwMode="auto">
          <a:xfrm>
            <a:off x="5308600" y="4406900"/>
            <a:ext cx="152400" cy="1270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15" name="Oval 40"/>
          <p:cNvSpPr>
            <a:spLocks noChangeArrowheads="1"/>
          </p:cNvSpPr>
          <p:nvPr/>
        </p:nvSpPr>
        <p:spPr bwMode="auto">
          <a:xfrm>
            <a:off x="6426200" y="4495800"/>
            <a:ext cx="152400" cy="1270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16" name="Oval 41"/>
          <p:cNvSpPr>
            <a:spLocks noChangeArrowheads="1"/>
          </p:cNvSpPr>
          <p:nvPr/>
        </p:nvSpPr>
        <p:spPr bwMode="auto">
          <a:xfrm>
            <a:off x="4508500" y="4673600"/>
            <a:ext cx="152400" cy="1270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17" name="Oval 42"/>
          <p:cNvSpPr>
            <a:spLocks noChangeArrowheads="1"/>
          </p:cNvSpPr>
          <p:nvPr/>
        </p:nvSpPr>
        <p:spPr bwMode="auto">
          <a:xfrm>
            <a:off x="5448300" y="5359400"/>
            <a:ext cx="152400" cy="1270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18" name="Oval 43"/>
          <p:cNvSpPr>
            <a:spLocks noChangeArrowheads="1"/>
          </p:cNvSpPr>
          <p:nvPr/>
        </p:nvSpPr>
        <p:spPr bwMode="auto">
          <a:xfrm>
            <a:off x="5956300" y="4622800"/>
            <a:ext cx="152400" cy="1270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19" name="Oval 44"/>
          <p:cNvSpPr>
            <a:spLocks noChangeArrowheads="1"/>
          </p:cNvSpPr>
          <p:nvPr/>
        </p:nvSpPr>
        <p:spPr bwMode="auto">
          <a:xfrm>
            <a:off x="7061200" y="5321300"/>
            <a:ext cx="152400" cy="1270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20" name="Text Box 47"/>
          <p:cNvSpPr txBox="1">
            <a:spLocks noChangeArrowheads="1"/>
          </p:cNvSpPr>
          <p:nvPr/>
        </p:nvSpPr>
        <p:spPr bwMode="auto">
          <a:xfrm>
            <a:off x="266700" y="321945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b="0"/>
          </a:p>
        </p:txBody>
      </p:sp>
      <p:sp>
        <p:nvSpPr>
          <p:cNvPr id="59421" name="Text Box 48"/>
          <p:cNvSpPr txBox="1">
            <a:spLocks noChangeArrowheads="1"/>
          </p:cNvSpPr>
          <p:nvPr/>
        </p:nvSpPr>
        <p:spPr bwMode="auto">
          <a:xfrm>
            <a:off x="247650" y="2209800"/>
            <a:ext cx="2381250" cy="835025"/>
          </a:xfrm>
          <a:prstGeom prst="rect">
            <a:avLst/>
          </a:prstGeom>
          <a:solidFill>
            <a:schemeClr val="bg2"/>
          </a:solidFill>
          <a:ln w="12700" cap="sq">
            <a:solidFill>
              <a:srgbClr val="FFCC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Arial" charset="0"/>
              </a:rPr>
              <a:t>Surrounding Blocks</a:t>
            </a:r>
          </a:p>
        </p:txBody>
      </p:sp>
      <p:sp>
        <p:nvSpPr>
          <p:cNvPr id="59422" name="Line 49"/>
          <p:cNvSpPr>
            <a:spLocks noChangeShapeType="1"/>
          </p:cNvSpPr>
          <p:nvPr/>
        </p:nvSpPr>
        <p:spPr bwMode="auto">
          <a:xfrm>
            <a:off x="2609850" y="3028950"/>
            <a:ext cx="476250" cy="2000250"/>
          </a:xfrm>
          <a:prstGeom prst="line">
            <a:avLst/>
          </a:prstGeom>
          <a:noFill/>
          <a:ln w="28575" cap="sq">
            <a:solidFill>
              <a:srgbClr val="000000"/>
            </a:solidFill>
            <a:round/>
            <a:headEnd/>
            <a:tailEnd type="arrow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9423" name="Line 50"/>
          <p:cNvSpPr>
            <a:spLocks noChangeShapeType="1"/>
          </p:cNvSpPr>
          <p:nvPr/>
        </p:nvSpPr>
        <p:spPr bwMode="auto">
          <a:xfrm>
            <a:off x="2609850" y="3048000"/>
            <a:ext cx="381000" cy="647700"/>
          </a:xfrm>
          <a:prstGeom prst="line">
            <a:avLst/>
          </a:prstGeom>
          <a:noFill/>
          <a:ln w="28575" cap="sq">
            <a:solidFill>
              <a:srgbClr val="000000"/>
            </a:solidFill>
            <a:round/>
            <a:headEnd/>
            <a:tailEnd type="arrow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9424" name="Line 51"/>
          <p:cNvSpPr>
            <a:spLocks noChangeShapeType="1"/>
          </p:cNvSpPr>
          <p:nvPr/>
        </p:nvSpPr>
        <p:spPr bwMode="auto">
          <a:xfrm>
            <a:off x="2609850" y="3028950"/>
            <a:ext cx="1504950" cy="171450"/>
          </a:xfrm>
          <a:prstGeom prst="line">
            <a:avLst/>
          </a:prstGeom>
          <a:noFill/>
          <a:ln w="28575" cap="sq">
            <a:solidFill>
              <a:srgbClr val="000000"/>
            </a:solidFill>
            <a:round/>
            <a:headEnd/>
            <a:tailEnd type="arrow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9425" name="Line 52"/>
          <p:cNvSpPr>
            <a:spLocks noChangeShapeType="1"/>
          </p:cNvSpPr>
          <p:nvPr/>
        </p:nvSpPr>
        <p:spPr bwMode="auto">
          <a:xfrm flipV="1">
            <a:off x="2609850" y="2952750"/>
            <a:ext cx="895350" cy="57150"/>
          </a:xfrm>
          <a:prstGeom prst="line">
            <a:avLst/>
          </a:prstGeom>
          <a:noFill/>
          <a:ln w="28575" cap="sq">
            <a:solidFill>
              <a:srgbClr val="000000"/>
            </a:solidFill>
            <a:round/>
            <a:headEnd/>
            <a:tailEnd type="arrow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9426" name="Line 53"/>
          <p:cNvSpPr>
            <a:spLocks noChangeShapeType="1"/>
          </p:cNvSpPr>
          <p:nvPr/>
        </p:nvSpPr>
        <p:spPr bwMode="auto">
          <a:xfrm>
            <a:off x="2628900" y="3009900"/>
            <a:ext cx="1333500" cy="647700"/>
          </a:xfrm>
          <a:prstGeom prst="line">
            <a:avLst/>
          </a:prstGeom>
          <a:noFill/>
          <a:ln w="28575" cap="sq">
            <a:solidFill>
              <a:srgbClr val="000000"/>
            </a:solidFill>
            <a:round/>
            <a:headEnd/>
            <a:tailEnd type="arrow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9427" name="Line 54"/>
          <p:cNvSpPr>
            <a:spLocks noChangeShapeType="1"/>
          </p:cNvSpPr>
          <p:nvPr/>
        </p:nvSpPr>
        <p:spPr bwMode="auto">
          <a:xfrm>
            <a:off x="2628900" y="3009900"/>
            <a:ext cx="990600" cy="1333500"/>
          </a:xfrm>
          <a:prstGeom prst="line">
            <a:avLst/>
          </a:prstGeom>
          <a:noFill/>
          <a:ln w="28575" cap="sq">
            <a:solidFill>
              <a:srgbClr val="000000"/>
            </a:solidFill>
            <a:round/>
            <a:headEnd/>
            <a:tailEnd type="arrow" w="med" len="med"/>
          </a:ln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1917700" y="2743200"/>
            <a:ext cx="4470400" cy="3689350"/>
          </a:xfrm>
          <a:prstGeom prst="rect">
            <a:avLst/>
          </a:prstGeom>
          <a:solidFill>
            <a:schemeClr val="tx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19" name="Freeform 3"/>
          <p:cNvSpPr>
            <a:spLocks/>
          </p:cNvSpPr>
          <p:nvPr/>
        </p:nvSpPr>
        <p:spPr bwMode="auto">
          <a:xfrm>
            <a:off x="1905000" y="1206500"/>
            <a:ext cx="6235700" cy="5232400"/>
          </a:xfrm>
          <a:custGeom>
            <a:avLst/>
            <a:gdLst>
              <a:gd name="T0" fmla="*/ 3928 w 3928"/>
              <a:gd name="T1" fmla="*/ 2688 h 3296"/>
              <a:gd name="T2" fmla="*/ 0 w 3928"/>
              <a:gd name="T3" fmla="*/ 3296 h 3296"/>
              <a:gd name="T4" fmla="*/ 1328 w 3928"/>
              <a:gd name="T5" fmla="*/ 0 h 3296"/>
              <a:gd name="T6" fmla="*/ 3816 w 3928"/>
              <a:gd name="T7" fmla="*/ 2712 h 3296"/>
              <a:gd name="T8" fmla="*/ 0 60000 65536"/>
              <a:gd name="T9" fmla="*/ 0 60000 65536"/>
              <a:gd name="T10" fmla="*/ 0 60000 65536"/>
              <a:gd name="T11" fmla="*/ 0 60000 65536"/>
              <a:gd name="T12" fmla="*/ 0 w 3928"/>
              <a:gd name="T13" fmla="*/ 0 h 3296"/>
              <a:gd name="T14" fmla="*/ 3928 w 3928"/>
              <a:gd name="T15" fmla="*/ 3296 h 32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28" h="3296">
                <a:moveTo>
                  <a:pt x="3928" y="2688"/>
                </a:moveTo>
                <a:lnTo>
                  <a:pt x="0" y="3296"/>
                </a:lnTo>
                <a:lnTo>
                  <a:pt x="1328" y="0"/>
                </a:lnTo>
                <a:lnTo>
                  <a:pt x="3816" y="2712"/>
                </a:lnTo>
              </a:path>
            </a:pathLst>
          </a:custGeom>
          <a:solidFill>
            <a:srgbClr val="FFCC00">
              <a:alpha val="50195"/>
            </a:srgbClr>
          </a:solidFill>
          <a:ln w="12700" cap="sq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0420" name="Oval 4"/>
          <p:cNvSpPr>
            <a:spLocks noChangeArrowheads="1"/>
          </p:cNvSpPr>
          <p:nvPr/>
        </p:nvSpPr>
        <p:spPr bwMode="auto">
          <a:xfrm rot="2895916">
            <a:off x="3096419" y="2959894"/>
            <a:ext cx="5761038" cy="762000"/>
          </a:xfrm>
          <a:prstGeom prst="ellipse">
            <a:avLst/>
          </a:prstGeom>
          <a:gradFill rotWithShape="0">
            <a:gsLst>
              <a:gs pos="0">
                <a:srgbClr val="000000"/>
              </a:gs>
              <a:gs pos="100000">
                <a:srgbClr val="FF6600"/>
              </a:gs>
            </a:gsLst>
            <a:lin ang="18900000" scaled="1"/>
          </a:gradFill>
          <a:ln w="12700" cap="sq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title"/>
          </p:nvPr>
        </p:nvSpPr>
        <p:spPr>
          <a:xfrm>
            <a:off x="66675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ko-KR" sz="2000" b="1" smtClean="0">
                <a:latin typeface="Arial" charset="0"/>
                <a:ea typeface="Gulim" pitchFamily="34" charset="-127"/>
              </a:rPr>
              <a:t>Application</a:t>
            </a:r>
            <a:br>
              <a:rPr lang="en-US" altLang="ko-KR" sz="2000" b="1" smtClean="0">
                <a:latin typeface="Arial" charset="0"/>
                <a:ea typeface="Gulim" pitchFamily="34" charset="-127"/>
              </a:rPr>
            </a:br>
            <a:r>
              <a:rPr lang="en-US" altLang="ko-KR" sz="3200" smtClean="0">
                <a:latin typeface="Arial" charset="0"/>
                <a:ea typeface="Gulim" pitchFamily="34" charset="-127"/>
              </a:rPr>
              <a:t>Projection operator </a:t>
            </a:r>
            <a:r>
              <a:rPr lang="en-US" altLang="ko-KR" sz="3200" i="1" smtClean="0">
                <a:latin typeface="Arial" charset="0"/>
                <a:ea typeface="Gulim" pitchFamily="34" charset="-127"/>
              </a:rPr>
              <a:t>P</a:t>
            </a:r>
            <a:r>
              <a:rPr lang="en-US" altLang="ko-KR" sz="3200" baseline="-25000" smtClean="0">
                <a:latin typeface="Arial" charset="0"/>
                <a:ea typeface="Gulim" pitchFamily="34" charset="-127"/>
              </a:rPr>
              <a:t>1</a:t>
            </a:r>
          </a:p>
        </p:txBody>
      </p:sp>
      <p:grpSp>
        <p:nvGrpSpPr>
          <p:cNvPr id="60422" name="Group 6"/>
          <p:cNvGrpSpPr>
            <a:grpSpLocks/>
          </p:cNvGrpSpPr>
          <p:nvPr/>
        </p:nvGrpSpPr>
        <p:grpSpPr bwMode="auto">
          <a:xfrm>
            <a:off x="6400800" y="5613400"/>
            <a:ext cx="3073400" cy="990600"/>
            <a:chOff x="4032" y="3536"/>
            <a:chExt cx="1936" cy="624"/>
          </a:xfrm>
        </p:grpSpPr>
        <p:sp>
          <p:nvSpPr>
            <p:cNvPr id="60432" name="Text Box 7"/>
            <p:cNvSpPr txBox="1">
              <a:spLocks noChangeArrowheads="1"/>
            </p:cNvSpPr>
            <p:nvPr/>
          </p:nvSpPr>
          <p:spPr bwMode="auto">
            <a:xfrm>
              <a:off x="4032" y="3872"/>
              <a:ext cx="1936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FFCC00"/>
                  </a:solidFill>
                  <a:latin typeface="Arial" charset="0"/>
                </a:rPr>
                <a:t>Convex Cone Hull</a:t>
              </a:r>
            </a:p>
          </p:txBody>
        </p:sp>
        <p:sp>
          <p:nvSpPr>
            <p:cNvPr id="60433" name="Line 8"/>
            <p:cNvSpPr>
              <a:spLocks noChangeShapeType="1"/>
            </p:cNvSpPr>
            <p:nvPr/>
          </p:nvSpPr>
          <p:spPr bwMode="auto">
            <a:xfrm flipH="1" flipV="1">
              <a:off x="4648" y="3536"/>
              <a:ext cx="88" cy="36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3" name="Group 51"/>
          <p:cNvGrpSpPr>
            <a:grpSpLocks/>
          </p:cNvGrpSpPr>
          <p:nvPr/>
        </p:nvGrpSpPr>
        <p:grpSpPr bwMode="auto">
          <a:xfrm>
            <a:off x="1181100" y="2381250"/>
            <a:ext cx="4360863" cy="2030413"/>
            <a:chOff x="744" y="1500"/>
            <a:chExt cx="2747" cy="1279"/>
          </a:xfrm>
        </p:grpSpPr>
        <p:sp>
          <p:nvSpPr>
            <p:cNvPr id="60429" name="Line 41"/>
            <p:cNvSpPr>
              <a:spLocks noChangeShapeType="1"/>
            </p:cNvSpPr>
            <p:nvPr/>
          </p:nvSpPr>
          <p:spPr bwMode="auto">
            <a:xfrm>
              <a:off x="744" y="1500"/>
              <a:ext cx="1200" cy="672"/>
            </a:xfrm>
            <a:prstGeom prst="line">
              <a:avLst/>
            </a:prstGeom>
            <a:noFill/>
            <a:ln w="57150" cap="sq">
              <a:solidFill>
                <a:schemeClr val="folHlink"/>
              </a:solidFill>
              <a:round/>
              <a:headEnd type="none" w="sm" len="sm"/>
              <a:tailEnd type="arrow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430" name="Oval 44"/>
            <p:cNvSpPr>
              <a:spLocks noChangeArrowheads="1"/>
            </p:cNvSpPr>
            <p:nvPr/>
          </p:nvSpPr>
          <p:spPr bwMode="auto">
            <a:xfrm rot="17677264" flipH="1">
              <a:off x="1905" y="2136"/>
              <a:ext cx="243" cy="132"/>
            </a:xfrm>
            <a:prstGeom prst="ellipse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2"/>
                </a:gs>
              </a:gsLst>
              <a:lin ang="2700000" scaled="1"/>
            </a:gradFill>
            <a:ln w="12700" cap="sq">
              <a:solidFill>
                <a:schemeClr val="bg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31" name="Text Box 46"/>
            <p:cNvSpPr txBox="1">
              <a:spLocks noChangeArrowheads="1"/>
            </p:cNvSpPr>
            <p:nvPr/>
          </p:nvSpPr>
          <p:spPr bwMode="auto">
            <a:xfrm>
              <a:off x="1907" y="2299"/>
              <a:ext cx="1584" cy="48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400" i="1">
                  <a:solidFill>
                    <a:schemeClr val="bg2"/>
                  </a:solidFill>
                </a:rPr>
                <a:t>P</a:t>
              </a:r>
              <a:r>
                <a:rPr lang="en-US" sz="4400" i="1" baseline="-25000">
                  <a:solidFill>
                    <a:schemeClr val="bg2"/>
                  </a:solidFill>
                </a:rPr>
                <a:t>1 </a:t>
              </a:r>
              <a:r>
                <a:rPr lang="en-US" sz="4400" i="1">
                  <a:solidFill>
                    <a:schemeClr val="bg2"/>
                  </a:solidFill>
                </a:rPr>
                <a:t>r</a:t>
              </a:r>
              <a:endParaRPr lang="en-US" sz="4400">
                <a:solidFill>
                  <a:schemeClr val="bg2"/>
                </a:solidFill>
              </a:endParaRPr>
            </a:p>
          </p:txBody>
        </p:sp>
      </p:grpSp>
      <p:grpSp>
        <p:nvGrpSpPr>
          <p:cNvPr id="4" name="Group 50"/>
          <p:cNvGrpSpPr>
            <a:grpSpLocks/>
          </p:cNvGrpSpPr>
          <p:nvPr/>
        </p:nvGrpSpPr>
        <p:grpSpPr bwMode="auto">
          <a:xfrm>
            <a:off x="552450" y="1104900"/>
            <a:ext cx="1295400" cy="1335088"/>
            <a:chOff x="348" y="696"/>
            <a:chExt cx="816" cy="841"/>
          </a:xfrm>
        </p:grpSpPr>
        <p:sp>
          <p:nvSpPr>
            <p:cNvPr id="60426" name="Text Box 42"/>
            <p:cNvSpPr txBox="1">
              <a:spLocks noChangeArrowheads="1"/>
            </p:cNvSpPr>
            <p:nvPr/>
          </p:nvSpPr>
          <p:spPr bwMode="auto">
            <a:xfrm>
              <a:off x="348" y="696"/>
              <a:ext cx="816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b="0"/>
            </a:p>
          </p:txBody>
        </p:sp>
        <p:sp>
          <p:nvSpPr>
            <p:cNvPr id="60427" name="Text Box 48"/>
            <p:cNvSpPr txBox="1">
              <a:spLocks noChangeArrowheads="1"/>
            </p:cNvSpPr>
            <p:nvPr/>
          </p:nvSpPr>
          <p:spPr bwMode="auto">
            <a:xfrm>
              <a:off x="384" y="886"/>
              <a:ext cx="696" cy="48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400" b="0" i="1"/>
                <a:t>r</a:t>
              </a:r>
              <a:endParaRPr lang="en-US" sz="4400" b="0"/>
            </a:p>
          </p:txBody>
        </p:sp>
        <p:sp>
          <p:nvSpPr>
            <p:cNvPr id="60428" name="Oval 49"/>
            <p:cNvSpPr>
              <a:spLocks noChangeArrowheads="1"/>
            </p:cNvSpPr>
            <p:nvPr/>
          </p:nvSpPr>
          <p:spPr bwMode="auto">
            <a:xfrm>
              <a:off x="551" y="1341"/>
              <a:ext cx="176" cy="196"/>
            </a:xfrm>
            <a:prstGeom prst="ellipse">
              <a:avLst/>
            </a:prstGeom>
            <a:gradFill rotWithShape="0">
              <a:gsLst>
                <a:gs pos="0">
                  <a:schemeClr val="tx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bg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51" name="Picture 7" descr="P_2_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4250" y="2500313"/>
            <a:ext cx="412115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2667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ko-KR" sz="2000" b="1" smtClean="0">
                <a:latin typeface="Arial" charset="0"/>
                <a:ea typeface="Gulim" pitchFamily="34" charset="-127"/>
              </a:rPr>
              <a:t>Application</a:t>
            </a:r>
            <a:br>
              <a:rPr lang="en-US" altLang="ko-KR" sz="2000" b="1" smtClean="0">
                <a:latin typeface="Arial" charset="0"/>
                <a:ea typeface="Gulim" pitchFamily="34" charset="-127"/>
              </a:rPr>
            </a:br>
            <a:r>
              <a:rPr lang="en-US" altLang="ko-KR" sz="3200" smtClean="0">
                <a:latin typeface="Arial" charset="0"/>
                <a:ea typeface="Gulim" pitchFamily="34" charset="-127"/>
              </a:rPr>
              <a:t>Projection operator </a:t>
            </a:r>
            <a:r>
              <a:rPr lang="en-US" altLang="ko-KR" sz="3200" i="1" smtClean="0">
                <a:latin typeface="Arial" charset="0"/>
                <a:ea typeface="Gulim" pitchFamily="34" charset="-127"/>
              </a:rPr>
              <a:t>P</a:t>
            </a:r>
            <a:r>
              <a:rPr lang="en-US" altLang="ko-KR" sz="3200" baseline="-25000" smtClean="0">
                <a:latin typeface="Arial" charset="0"/>
                <a:ea typeface="Gulim" pitchFamily="34" charset="-127"/>
              </a:rPr>
              <a:t>2</a:t>
            </a:r>
            <a:br>
              <a:rPr lang="en-US" altLang="ko-KR" sz="3200" baseline="-25000" smtClean="0">
                <a:latin typeface="Arial" charset="0"/>
                <a:ea typeface="Gulim" pitchFamily="34" charset="-127"/>
              </a:rPr>
            </a:br>
            <a:r>
              <a:rPr lang="en-US" altLang="ko-KR" sz="4000" baseline="-25000" smtClean="0">
                <a:latin typeface="Arial" charset="0"/>
                <a:ea typeface="Gulim" pitchFamily="34" charset="-127"/>
              </a:rPr>
              <a:t>Identical Middles</a:t>
            </a:r>
          </a:p>
        </p:txBody>
      </p:sp>
      <p:pic>
        <p:nvPicPr>
          <p:cNvPr id="82950" name="Picture 6" descr="P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514600"/>
            <a:ext cx="345281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3467100" y="1695450"/>
            <a:ext cx="5219700" cy="1047750"/>
            <a:chOff x="2184" y="1068"/>
            <a:chExt cx="3288" cy="660"/>
          </a:xfrm>
        </p:grpSpPr>
        <p:sp>
          <p:nvSpPr>
            <p:cNvPr id="61454" name="Line 11"/>
            <p:cNvSpPr>
              <a:spLocks noChangeShapeType="1"/>
            </p:cNvSpPr>
            <p:nvPr/>
          </p:nvSpPr>
          <p:spPr bwMode="auto">
            <a:xfrm flipH="1">
              <a:off x="2184" y="1236"/>
              <a:ext cx="660" cy="480"/>
            </a:xfrm>
            <a:prstGeom prst="line">
              <a:avLst/>
            </a:prstGeom>
            <a:noFill/>
            <a:ln w="38100" cap="sq">
              <a:solidFill>
                <a:schemeClr val="folHlink"/>
              </a:solidFill>
              <a:round/>
              <a:headEnd/>
              <a:tailEnd type="arrow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455" name="Line 12"/>
            <p:cNvSpPr>
              <a:spLocks noChangeShapeType="1"/>
            </p:cNvSpPr>
            <p:nvPr/>
          </p:nvSpPr>
          <p:spPr bwMode="auto">
            <a:xfrm>
              <a:off x="4152" y="1332"/>
              <a:ext cx="1320" cy="396"/>
            </a:xfrm>
            <a:prstGeom prst="line">
              <a:avLst/>
            </a:prstGeom>
            <a:noFill/>
            <a:ln w="38100" cap="sq">
              <a:solidFill>
                <a:schemeClr val="folHlink"/>
              </a:solidFill>
              <a:round/>
              <a:headEnd/>
              <a:tailEnd type="arrow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456" name="Text Box 10"/>
            <p:cNvSpPr txBox="1">
              <a:spLocks noChangeArrowheads="1"/>
            </p:cNvSpPr>
            <p:nvPr/>
          </p:nvSpPr>
          <p:spPr bwMode="auto">
            <a:xfrm>
              <a:off x="2748" y="1068"/>
              <a:ext cx="1548" cy="296"/>
            </a:xfrm>
            <a:prstGeom prst="rect">
              <a:avLst/>
            </a:prstGeom>
            <a:solidFill>
              <a:schemeClr val="bg2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FFCC00"/>
                  </a:solidFill>
                  <a:latin typeface="Arial" charset="0"/>
                </a:rPr>
                <a:t>Keep This Part</a:t>
              </a:r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2362200" y="3790950"/>
            <a:ext cx="4591050" cy="3067050"/>
            <a:chOff x="1488" y="2388"/>
            <a:chExt cx="2892" cy="1932"/>
          </a:xfrm>
        </p:grpSpPr>
        <p:sp>
          <p:nvSpPr>
            <p:cNvPr id="61451" name="Line 15"/>
            <p:cNvSpPr>
              <a:spLocks noChangeShapeType="1"/>
            </p:cNvSpPr>
            <p:nvPr/>
          </p:nvSpPr>
          <p:spPr bwMode="auto">
            <a:xfrm flipH="1" flipV="1">
              <a:off x="1488" y="2460"/>
              <a:ext cx="552" cy="1332"/>
            </a:xfrm>
            <a:prstGeom prst="line">
              <a:avLst/>
            </a:prstGeom>
            <a:noFill/>
            <a:ln w="38100" cap="sq">
              <a:solidFill>
                <a:schemeClr val="folHlink"/>
              </a:solidFill>
              <a:round/>
              <a:headEnd/>
              <a:tailEnd type="arrow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452" name="Line 16"/>
            <p:cNvSpPr>
              <a:spLocks noChangeShapeType="1"/>
            </p:cNvSpPr>
            <p:nvPr/>
          </p:nvSpPr>
          <p:spPr bwMode="auto">
            <a:xfrm flipV="1">
              <a:off x="3192" y="2388"/>
              <a:ext cx="1188" cy="1476"/>
            </a:xfrm>
            <a:prstGeom prst="line">
              <a:avLst/>
            </a:prstGeom>
            <a:noFill/>
            <a:ln w="38100" cap="sq">
              <a:solidFill>
                <a:schemeClr val="folHlink"/>
              </a:solidFill>
              <a:round/>
              <a:headEnd/>
              <a:tailEnd type="arrow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453" name="Text Box 17"/>
            <p:cNvSpPr txBox="1">
              <a:spLocks noChangeArrowheads="1"/>
            </p:cNvSpPr>
            <p:nvPr/>
          </p:nvSpPr>
          <p:spPr bwMode="auto">
            <a:xfrm>
              <a:off x="1932" y="3564"/>
              <a:ext cx="1548" cy="756"/>
            </a:xfrm>
            <a:prstGeom prst="rect">
              <a:avLst/>
            </a:prstGeom>
            <a:solidFill>
              <a:schemeClr val="bg2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FFCC00"/>
                  </a:solidFill>
                  <a:latin typeface="Arial" charset="0"/>
                </a:rPr>
                <a:t>Replace this part with the known image</a:t>
              </a:r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3657600" y="3409950"/>
            <a:ext cx="1752600" cy="1028700"/>
            <a:chOff x="2304" y="2148"/>
            <a:chExt cx="1104" cy="648"/>
          </a:xfrm>
        </p:grpSpPr>
        <p:sp>
          <p:nvSpPr>
            <p:cNvPr id="61449" name="AutoShape 21"/>
            <p:cNvSpPr>
              <a:spLocks noChangeArrowheads="1"/>
            </p:cNvSpPr>
            <p:nvPr/>
          </p:nvSpPr>
          <p:spPr bwMode="auto">
            <a:xfrm>
              <a:off x="2304" y="2148"/>
              <a:ext cx="1104" cy="648"/>
            </a:xfrm>
            <a:prstGeom prst="rightArrow">
              <a:avLst>
                <a:gd name="adj1" fmla="val 50000"/>
                <a:gd name="adj2" fmla="val 42593"/>
              </a:avLst>
            </a:pr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50" name="Text Box 20"/>
            <p:cNvSpPr txBox="1">
              <a:spLocks noChangeArrowheads="1"/>
            </p:cNvSpPr>
            <p:nvPr/>
          </p:nvSpPr>
          <p:spPr bwMode="auto">
            <a:xfrm>
              <a:off x="2604" y="2268"/>
              <a:ext cx="444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0"/>
                <a:t>P</a:t>
              </a:r>
              <a:r>
                <a:rPr lang="en-US" sz="3200" b="0" baseline="-25000"/>
                <a:t>1</a:t>
              </a:r>
              <a:r>
                <a:rPr lang="en-US" sz="3200" b="0"/>
                <a:t> </a:t>
              </a:r>
              <a:endParaRPr lang="en-US" sz="3200" b="0" baseline="-25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640138" y="2057400"/>
            <a:ext cx="5503862" cy="4800600"/>
          </a:xfrm>
          <a:noFill/>
        </p:spPr>
        <p:txBody>
          <a:bodyPr/>
          <a:lstStyle/>
          <a:p>
            <a:pPr eaLnBrk="1" hangingPunct="1"/>
            <a:r>
              <a:rPr lang="en-US" altLang="ko-KR" sz="2400" b="1" smtClean="0">
                <a:latin typeface="Arial" charset="0"/>
                <a:ea typeface="Gulim" pitchFamily="34" charset="-127"/>
              </a:rPr>
              <a:t>Convex set </a:t>
            </a:r>
            <a:r>
              <a:rPr lang="en-US" altLang="ko-KR" sz="2400" b="1" i="1" smtClean="0">
                <a:latin typeface="Arial" charset="0"/>
                <a:ea typeface="Gulim" pitchFamily="34" charset="-127"/>
              </a:rPr>
              <a:t>C</a:t>
            </a:r>
            <a:r>
              <a:rPr lang="en-US" altLang="ko-KR" sz="2400" b="1" baseline="-25000" smtClean="0">
                <a:latin typeface="Arial" charset="0"/>
                <a:ea typeface="Gulim" pitchFamily="34" charset="-127"/>
              </a:rPr>
              <a:t>3</a:t>
            </a:r>
            <a:r>
              <a:rPr lang="en-US" altLang="ko-KR" sz="2400" b="1" smtClean="0">
                <a:latin typeface="Arial" charset="0"/>
                <a:ea typeface="Gulim" pitchFamily="34" charset="-127"/>
              </a:rPr>
              <a:t> acts as a convex constraint between missing pixels and adjacent known pixels,         (f</a:t>
            </a:r>
            <a:r>
              <a:rPr lang="en-US" altLang="ko-KR" sz="2400" b="1" i="1" baseline="-25000" smtClean="0">
                <a:latin typeface="Arial" charset="0"/>
                <a:ea typeface="Gulim" pitchFamily="34" charset="-127"/>
              </a:rPr>
              <a:t>N-1</a:t>
            </a:r>
            <a:r>
              <a:rPr lang="en-US" altLang="ko-KR" sz="2400" b="1" smtClean="0">
                <a:latin typeface="Arial" charset="0"/>
                <a:ea typeface="Gulim" pitchFamily="34" charset="-127"/>
              </a:rPr>
              <a:t> f</a:t>
            </a:r>
            <a:r>
              <a:rPr lang="en-US" altLang="ko-KR" sz="2400" b="1" i="1" baseline="-25000" smtClean="0">
                <a:latin typeface="Arial" charset="0"/>
                <a:ea typeface="Gulim" pitchFamily="34" charset="-127"/>
              </a:rPr>
              <a:t>N</a:t>
            </a:r>
            <a:r>
              <a:rPr lang="en-US" altLang="ko-KR" sz="2400" b="1" smtClean="0">
                <a:latin typeface="Arial" charset="0"/>
                <a:ea typeface="Gulim" pitchFamily="34" charset="-127"/>
              </a:rPr>
              <a:t>).  The rms difference between the columns is constrained to lie below a threshold. </a:t>
            </a:r>
          </a:p>
          <a:p>
            <a:pPr eaLnBrk="1" hangingPunct="1">
              <a:buFontTx/>
              <a:buNone/>
            </a:pPr>
            <a:endParaRPr lang="en-US" altLang="ko-KR" sz="2000" b="1" smtClean="0">
              <a:latin typeface="Arial" charset="0"/>
              <a:ea typeface="Gulim" pitchFamily="34" charset="-127"/>
            </a:endParaRP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657350"/>
          </a:xfrm>
        </p:spPr>
        <p:txBody>
          <a:bodyPr/>
          <a:lstStyle/>
          <a:p>
            <a:pPr eaLnBrk="1" hangingPunct="1"/>
            <a:r>
              <a:rPr lang="en-US" altLang="ko-KR" sz="2000" b="1" smtClean="0">
                <a:latin typeface="Arial" charset="0"/>
                <a:ea typeface="Gulim" pitchFamily="34" charset="-127"/>
              </a:rPr>
              <a:t>Application</a:t>
            </a:r>
            <a:br>
              <a:rPr lang="en-US" altLang="ko-KR" sz="2000" b="1" smtClean="0">
                <a:latin typeface="Arial" charset="0"/>
                <a:ea typeface="Gulim" pitchFamily="34" charset="-127"/>
              </a:rPr>
            </a:br>
            <a:r>
              <a:rPr lang="en-US" altLang="ko-KR" sz="3200" smtClean="0">
                <a:latin typeface="Arial" charset="0"/>
                <a:ea typeface="Gulim" pitchFamily="34" charset="-127"/>
              </a:rPr>
              <a:t>Projection operator </a:t>
            </a:r>
            <a:r>
              <a:rPr lang="en-US" altLang="ko-KR" sz="3200" i="1" smtClean="0">
                <a:latin typeface="Arial" charset="0"/>
                <a:ea typeface="Gulim" pitchFamily="34" charset="-127"/>
              </a:rPr>
              <a:t>P</a:t>
            </a:r>
            <a:r>
              <a:rPr lang="en-US" altLang="ko-KR" sz="3200" baseline="-25000" smtClean="0">
                <a:latin typeface="Arial" charset="0"/>
                <a:ea typeface="Gulim" pitchFamily="34" charset="-127"/>
              </a:rPr>
              <a:t>3</a:t>
            </a:r>
            <a:br>
              <a:rPr lang="en-US" altLang="ko-KR" sz="3200" baseline="-25000" smtClean="0">
                <a:latin typeface="Arial" charset="0"/>
                <a:ea typeface="Gulim" pitchFamily="34" charset="-127"/>
              </a:rPr>
            </a:br>
            <a:r>
              <a:rPr lang="en-US" altLang="ko-KR" sz="3200" b="1" i="1" baseline="-25000" smtClean="0">
                <a:latin typeface="Arial" charset="0"/>
                <a:ea typeface="Gulim" pitchFamily="34" charset="-127"/>
              </a:rPr>
              <a:t>Smoothness Constraint</a:t>
            </a:r>
          </a:p>
        </p:txBody>
      </p:sp>
      <p:pic>
        <p:nvPicPr>
          <p:cNvPr id="25605" name="Picture 4" descr="f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" y="1808163"/>
            <a:ext cx="2990850" cy="264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Text Box 5"/>
          <p:cNvSpPr txBox="1">
            <a:spLocks noChangeArrowheads="1"/>
          </p:cNvSpPr>
          <p:nvPr/>
        </p:nvSpPr>
        <p:spPr bwMode="auto">
          <a:xfrm>
            <a:off x="2667000" y="4476750"/>
            <a:ext cx="15049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2800" b="0">
                <a:latin typeface="Arial" charset="0"/>
                <a:ea typeface="Gulim" pitchFamily="34" charset="-127"/>
              </a:rPr>
              <a:t>f</a:t>
            </a:r>
            <a:r>
              <a:rPr kumimoji="1" lang="en-US" altLang="ko-KR" sz="2800" b="0" i="1" baseline="-25000">
                <a:latin typeface="Arial" charset="0"/>
                <a:ea typeface="Gulim" pitchFamily="34" charset="-127"/>
              </a:rPr>
              <a:t>N-1</a:t>
            </a:r>
            <a:r>
              <a:rPr kumimoji="1" lang="en-US" altLang="ko-KR" sz="2800" b="0">
                <a:latin typeface="Arial" charset="0"/>
                <a:ea typeface="Gulim" pitchFamily="34" charset="-127"/>
              </a:rPr>
              <a:t> f</a:t>
            </a:r>
            <a:r>
              <a:rPr kumimoji="1" lang="en-US" altLang="ko-KR" sz="2800" b="0" i="1" baseline="-25000">
                <a:latin typeface="Arial" charset="0"/>
                <a:ea typeface="Gulim" pitchFamily="34" charset="-127"/>
              </a:rPr>
              <a:t>N</a:t>
            </a:r>
            <a:endParaRPr kumimoji="1" lang="en-US" altLang="ko-KR" sz="2800" b="0">
              <a:latin typeface="Arial" charset="0"/>
              <a:ea typeface="Gulim" pitchFamily="34" charset="-127"/>
            </a:endParaRPr>
          </a:p>
        </p:txBody>
      </p:sp>
      <p:graphicFrame>
        <p:nvGraphicFramePr>
          <p:cNvPr id="25602" name="Object 7"/>
          <p:cNvGraphicFramePr>
            <a:graphicFrameLocks noChangeAspect="1"/>
          </p:cNvGraphicFramePr>
          <p:nvPr/>
        </p:nvGraphicFramePr>
        <p:xfrm>
          <a:off x="1992313" y="5324475"/>
          <a:ext cx="6380162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2" name="Equation" r:id="rId4" imgW="2145960" imgH="203040" progId="Equation.3">
                  <p:embed/>
                </p:oleObj>
              </mc:Choice>
              <mc:Fallback>
                <p:oleObj name="Equation" r:id="rId4" imgW="2145960" imgH="20304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2313" y="5324475"/>
                        <a:ext cx="6380162" cy="676275"/>
                      </a:xfrm>
                      <a:prstGeom prst="rect">
                        <a:avLst/>
                      </a:prstGeom>
                      <a:solidFill>
                        <a:srgbClr val="FFCC00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2000" b="1" smtClean="0">
                <a:latin typeface="Arial" charset="0"/>
                <a:ea typeface="Gulim" pitchFamily="34" charset="-127"/>
              </a:rPr>
              <a:t>Application</a:t>
            </a:r>
            <a:br>
              <a:rPr lang="en-US" altLang="ko-KR" sz="2000" b="1" smtClean="0">
                <a:latin typeface="Arial" charset="0"/>
                <a:ea typeface="Gulim" pitchFamily="34" charset="-127"/>
              </a:rPr>
            </a:br>
            <a:r>
              <a:rPr lang="en-US" altLang="ko-KR" sz="3200" smtClean="0">
                <a:latin typeface="Arial" charset="0"/>
                <a:ea typeface="Gulim" pitchFamily="34" charset="-127"/>
              </a:rPr>
              <a:t>Simulation Results – Test Data and Error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82688" y="2017713"/>
            <a:ext cx="7808912" cy="4114800"/>
          </a:xfrm>
        </p:spPr>
        <p:txBody>
          <a:bodyPr/>
          <a:lstStyle/>
          <a:p>
            <a:pPr eaLnBrk="1" hangingPunct="1"/>
            <a:endParaRPr lang="en-US" altLang="ko-KR" sz="2000" smtClean="0">
              <a:latin typeface="Arial" charset="0"/>
              <a:ea typeface="Gulim" pitchFamily="34" charset="-127"/>
            </a:endParaRPr>
          </a:p>
          <a:p>
            <a:pPr eaLnBrk="1" hangingPunct="1"/>
            <a:r>
              <a:rPr lang="en-US" altLang="ko-KR" smtClean="0">
                <a:solidFill>
                  <a:srgbClr val="FFCC00"/>
                </a:solidFill>
                <a:latin typeface="Arial" charset="0"/>
                <a:ea typeface="Gulim" pitchFamily="34" charset="-127"/>
              </a:rPr>
              <a:t>Peak Signal to Noise Ratio</a:t>
            </a:r>
          </a:p>
        </p:txBody>
      </p:sp>
      <p:graphicFrame>
        <p:nvGraphicFramePr>
          <p:cNvPr id="26626" name="Object 4"/>
          <p:cNvGraphicFramePr>
            <a:graphicFrameLocks noChangeAspect="1"/>
          </p:cNvGraphicFramePr>
          <p:nvPr/>
        </p:nvGraphicFramePr>
        <p:xfrm>
          <a:off x="898525" y="3297238"/>
          <a:ext cx="7251700" cy="2592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5" name="Equation" r:id="rId3" imgW="2539800" imgH="914400" progId="Equation.3">
                  <p:embed/>
                </p:oleObj>
              </mc:Choice>
              <mc:Fallback>
                <p:oleObj name="Equation" r:id="rId3" imgW="2539800" imgH="9144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8525" y="3297238"/>
                        <a:ext cx="7251700" cy="2592387"/>
                      </a:xfrm>
                      <a:prstGeom prst="rect">
                        <a:avLst/>
                      </a:prstGeom>
                      <a:solidFill>
                        <a:srgbClr val="FFCC00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922338" y="250825"/>
            <a:ext cx="7970837" cy="11430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FF00FF"/>
                </a:solidFill>
              </a:rPr>
              <a:t>PO</a:t>
            </a:r>
            <a:r>
              <a:rPr lang="en-US" sz="3200" dirty="0" smtClean="0">
                <a:solidFill>
                  <a:srgbClr val="FFCCFF"/>
                </a:solidFill>
              </a:rPr>
              <a:t>CS</a:t>
            </a:r>
            <a:r>
              <a:rPr lang="en-US" sz="3200" dirty="0" smtClean="0">
                <a:solidFill>
                  <a:srgbClr val="FF00FF"/>
                </a:solidFill>
              </a:rPr>
              <a:t>: Example </a:t>
            </a:r>
            <a:r>
              <a:rPr lang="en-US" sz="3200" dirty="0" smtClean="0">
                <a:solidFill>
                  <a:srgbClr val="FFCCFF"/>
                </a:solidFill>
              </a:rPr>
              <a:t>convex sets</a:t>
            </a:r>
            <a:r>
              <a:rPr lang="en-US" sz="3200" dirty="0" smtClean="0">
                <a:solidFill>
                  <a:srgbClr val="FF00FF"/>
                </a:solidFill>
              </a:rPr>
              <a:t> in a Hilbert space</a:t>
            </a:r>
          </a:p>
        </p:txBody>
      </p:sp>
      <p:sp>
        <p:nvSpPr>
          <p:cNvPr id="51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143000"/>
            <a:ext cx="7543800" cy="6858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rgbClr val="FF66FF"/>
                </a:solidFill>
              </a:rPr>
              <a:t>Fixed Area Signals</a:t>
            </a:r>
            <a:r>
              <a:rPr lang="en-US" b="1" smtClean="0">
                <a:solidFill>
                  <a:srgbClr val="0066FF"/>
                </a:solidFill>
              </a:rPr>
              <a:t> </a:t>
            </a:r>
            <a:r>
              <a:rPr lang="en-US" smtClean="0"/>
              <a:t>– a plane</a:t>
            </a:r>
            <a:endParaRPr lang="en-US" smtClean="0">
              <a:sym typeface="Symbol" pitchFamily="18" charset="2"/>
            </a:endParaRPr>
          </a:p>
        </p:txBody>
      </p:sp>
      <p:graphicFrame>
        <p:nvGraphicFramePr>
          <p:cNvPr id="2560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6433028"/>
              </p:ext>
            </p:extLst>
          </p:nvPr>
        </p:nvGraphicFramePr>
        <p:xfrm>
          <a:off x="563563" y="1795463"/>
          <a:ext cx="7324725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1" name="Equation" r:id="rId3" imgW="2082600" imgH="253800" progId="Equation.3">
                  <p:embed/>
                </p:oleObj>
              </mc:Choice>
              <mc:Fallback>
                <p:oleObj name="Equation" r:id="rId3" imgW="2082600" imgH="253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3" y="1795463"/>
                        <a:ext cx="7324725" cy="731837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CC00CC"/>
                          </a:gs>
                          <a:gs pos="50000">
                            <a:srgbClr val="FFCCFF"/>
                          </a:gs>
                          <a:gs pos="100000">
                            <a:srgbClr val="CC00CC"/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Line 41"/>
          <p:cNvSpPr>
            <a:spLocks noChangeShapeType="1"/>
          </p:cNvSpPr>
          <p:nvPr/>
        </p:nvSpPr>
        <p:spPr bwMode="auto">
          <a:xfrm flipV="1">
            <a:off x="1783874" y="4787107"/>
            <a:ext cx="1425257" cy="14605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3" name="Line 42"/>
          <p:cNvSpPr>
            <a:spLocks noChangeShapeType="1"/>
          </p:cNvSpPr>
          <p:nvPr/>
        </p:nvSpPr>
        <p:spPr bwMode="auto">
          <a:xfrm flipV="1">
            <a:off x="1780223" y="3598863"/>
            <a:ext cx="0" cy="12827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 Box 46"/>
              <p:cNvSpPr txBox="1">
                <a:spLocks noChangeArrowheads="1"/>
              </p:cNvSpPr>
              <p:nvPr/>
            </p:nvSpPr>
            <p:spPr bwMode="auto">
              <a:xfrm>
                <a:off x="1815148" y="3209290"/>
                <a:ext cx="855663" cy="45720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/>
                        </a:rPr>
                        <m:t>𝑥</m:t>
                      </m:r>
                      <m:r>
                        <a:rPr lang="en-US" b="0" i="1" dirty="0" smtClean="0">
                          <a:latin typeface="Cambria Math"/>
                        </a:rPr>
                        <m:t>[</m:t>
                      </m:r>
                      <m:r>
                        <a:rPr lang="en-US" b="0" i="1" dirty="0" smtClean="0">
                          <a:latin typeface="Cambria Math"/>
                        </a:rPr>
                        <m:t>𝑛</m:t>
                      </m:r>
                      <m:r>
                        <a:rPr lang="en-US" b="0" i="1" dirty="0" smtClean="0">
                          <a:latin typeface="Cambria Math"/>
                        </a:rPr>
                        <m:t>]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25" name="Text 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15148" y="3209290"/>
                <a:ext cx="855663" cy="457200"/>
              </a:xfrm>
              <a:prstGeom prst="rect">
                <a:avLst/>
              </a:prstGeom>
              <a:blipFill rotWithShape="1">
                <a:blip r:embed="rId7"/>
                <a:stretch>
                  <a:fillRect b="-20000"/>
                </a:stretch>
              </a:blipFill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 Box 47"/>
          <p:cNvSpPr txBox="1">
            <a:spLocks noChangeArrowheads="1"/>
          </p:cNvSpPr>
          <p:nvPr/>
        </p:nvSpPr>
        <p:spPr bwMode="auto">
          <a:xfrm>
            <a:off x="3148965" y="4511040"/>
            <a:ext cx="855663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i="1" dirty="0" smtClean="0"/>
              <a:t>n</a:t>
            </a:r>
            <a:endParaRPr lang="en-US" b="0" dirty="0"/>
          </a:p>
        </p:txBody>
      </p:sp>
      <p:sp>
        <p:nvSpPr>
          <p:cNvPr id="27" name="Text Box 49"/>
          <p:cNvSpPr txBox="1">
            <a:spLocks noChangeArrowheads="1"/>
          </p:cNvSpPr>
          <p:nvPr/>
        </p:nvSpPr>
        <p:spPr bwMode="auto">
          <a:xfrm>
            <a:off x="1897063" y="4802505"/>
            <a:ext cx="1284287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0" dirty="0" smtClean="0">
                <a:latin typeface="Arial" charset="0"/>
                <a:sym typeface="MT Extra" pitchFamily="18" charset="2"/>
              </a:rPr>
              <a:t>1    2    3</a:t>
            </a:r>
            <a:endParaRPr lang="en-US" sz="2000" b="0" dirty="0">
              <a:latin typeface="Arial" charset="0"/>
              <a:sym typeface="MT Extra" pitchFamily="18" charset="2"/>
            </a:endParaRPr>
          </a:p>
        </p:txBody>
      </p:sp>
      <p:cxnSp>
        <p:nvCxnSpPr>
          <p:cNvPr id="29" name="Straight Connector 28"/>
          <p:cNvCxnSpPr/>
          <p:nvPr/>
        </p:nvCxnSpPr>
        <p:spPr bwMode="auto">
          <a:xfrm>
            <a:off x="2104390" y="3902075"/>
            <a:ext cx="2064" cy="869950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30" name="Oval 29"/>
          <p:cNvSpPr/>
          <p:nvPr/>
        </p:nvSpPr>
        <p:spPr bwMode="auto">
          <a:xfrm>
            <a:off x="2002790" y="3780155"/>
            <a:ext cx="172720" cy="182880"/>
          </a:xfrm>
          <a:prstGeom prst="ellipse">
            <a:avLst/>
          </a:prstGeom>
          <a:gradFill>
            <a:gsLst>
              <a:gs pos="16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31" name="Straight Connector 30"/>
          <p:cNvCxnSpPr/>
          <p:nvPr/>
        </p:nvCxnSpPr>
        <p:spPr bwMode="auto">
          <a:xfrm>
            <a:off x="2439670" y="4485322"/>
            <a:ext cx="0" cy="274320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2856230" y="4023995"/>
            <a:ext cx="9843" cy="731361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33" name="Oval 32"/>
          <p:cNvSpPr/>
          <p:nvPr/>
        </p:nvSpPr>
        <p:spPr bwMode="auto">
          <a:xfrm>
            <a:off x="2764790" y="3841115"/>
            <a:ext cx="172720" cy="182880"/>
          </a:xfrm>
          <a:prstGeom prst="ellipse">
            <a:avLst/>
          </a:prstGeom>
          <a:gradFill>
            <a:gsLst>
              <a:gs pos="16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2348230" y="4420235"/>
            <a:ext cx="172720" cy="182880"/>
          </a:xfrm>
          <a:prstGeom prst="ellipse">
            <a:avLst/>
          </a:prstGeom>
          <a:gradFill>
            <a:gsLst>
              <a:gs pos="16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3200" smtClean="0">
                <a:latin typeface="Arial" charset="0"/>
                <a:ea typeface="Gulim" pitchFamily="34" charset="-127"/>
              </a:rPr>
              <a:t>Simulation Results –</a:t>
            </a:r>
            <a:br>
              <a:rPr lang="en-US" altLang="ko-KR" sz="3200" smtClean="0">
                <a:latin typeface="Arial" charset="0"/>
                <a:ea typeface="Gulim" pitchFamily="34" charset="-127"/>
              </a:rPr>
            </a:br>
            <a:r>
              <a:rPr lang="en-US" altLang="ko-KR" sz="3200" smtClean="0">
                <a:latin typeface="Arial" charset="0"/>
                <a:ea typeface="Gulim" pitchFamily="34" charset="-127"/>
              </a:rPr>
              <a:t>Lena, 8 x 8 block loss</a:t>
            </a:r>
            <a:endParaRPr lang="en-US" altLang="ko-KR" sz="3200" baseline="-25000" smtClean="0">
              <a:latin typeface="Arial" charset="0"/>
              <a:ea typeface="Gulim" pitchFamily="34" charset="-127"/>
            </a:endParaRPr>
          </a:p>
        </p:txBody>
      </p:sp>
      <p:pic>
        <p:nvPicPr>
          <p:cNvPr id="62468" name="Picture 4" descr="le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0"/>
            <a:ext cx="3886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5" descr="lena_test_8x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286000"/>
            <a:ext cx="3886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1447800" y="6172200"/>
            <a:ext cx="190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800" b="0">
                <a:latin typeface="Arial" charset="0"/>
                <a:ea typeface="Gulim" pitchFamily="34" charset="-127"/>
              </a:rPr>
              <a:t>Original Image</a:t>
            </a:r>
          </a:p>
        </p:txBody>
      </p:sp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6324600" y="6172200"/>
            <a:ext cx="190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800" b="0">
                <a:latin typeface="Arial" charset="0"/>
                <a:ea typeface="Gulim" pitchFamily="34" charset="-127"/>
              </a:rPr>
              <a:t>Test Image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3200" smtClean="0">
                <a:latin typeface="Arial" charset="0"/>
                <a:ea typeface="Gulim" pitchFamily="34" charset="-127"/>
              </a:rPr>
              <a:t>Simulation Results –</a:t>
            </a:r>
            <a:br>
              <a:rPr lang="en-US" altLang="ko-KR" sz="3200" smtClean="0">
                <a:latin typeface="Arial" charset="0"/>
                <a:ea typeface="Gulim" pitchFamily="34" charset="-127"/>
              </a:rPr>
            </a:br>
            <a:r>
              <a:rPr lang="en-US" altLang="ko-KR" sz="3200" smtClean="0">
                <a:latin typeface="Arial" charset="0"/>
                <a:ea typeface="Gulim" pitchFamily="34" charset="-127"/>
              </a:rPr>
              <a:t>Lena, 8 x 8 block loss</a:t>
            </a:r>
            <a:endParaRPr lang="en-US" altLang="ko-KR" sz="3200" baseline="-25000" smtClean="0">
              <a:latin typeface="Arial" charset="0"/>
              <a:ea typeface="Gulim" pitchFamily="34" charset="-127"/>
            </a:endParaRP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1066800" y="6172200"/>
            <a:ext cx="2819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800" b="0">
                <a:latin typeface="Arial" charset="0"/>
                <a:ea typeface="Gulim" pitchFamily="34" charset="-127"/>
              </a:rPr>
              <a:t>Ancis, PSNR = </a:t>
            </a:r>
            <a:r>
              <a:rPr kumimoji="1" lang="en-US" altLang="ko-KR" sz="2000" b="0">
                <a:latin typeface="Arial" charset="0"/>
                <a:ea typeface="Gulim" pitchFamily="34" charset="-127"/>
              </a:rPr>
              <a:t>28.68</a:t>
            </a:r>
            <a:r>
              <a:rPr kumimoji="1" lang="en-US" altLang="ko-KR" sz="1800" b="0">
                <a:latin typeface="Arial" charset="0"/>
                <a:ea typeface="Gulim" pitchFamily="34" charset="-127"/>
              </a:rPr>
              <a:t> dB</a:t>
            </a:r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5334000" y="6172200"/>
            <a:ext cx="3124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800" b="0">
                <a:latin typeface="Arial" charset="0"/>
                <a:ea typeface="Gulim" pitchFamily="34" charset="-127"/>
              </a:rPr>
              <a:t>Hemami, PSNR = </a:t>
            </a:r>
            <a:r>
              <a:rPr kumimoji="1" lang="en-US" altLang="ko-KR" sz="2000" b="0">
                <a:latin typeface="Arial" charset="0"/>
                <a:ea typeface="Gulim" pitchFamily="34" charset="-127"/>
              </a:rPr>
              <a:t>31.86</a:t>
            </a:r>
            <a:r>
              <a:rPr kumimoji="1" lang="en-US" altLang="ko-KR" sz="1800" b="0">
                <a:latin typeface="Arial" charset="0"/>
                <a:ea typeface="Gulim" pitchFamily="34" charset="-127"/>
              </a:rPr>
              <a:t> dB</a:t>
            </a:r>
          </a:p>
        </p:txBody>
      </p:sp>
      <p:pic>
        <p:nvPicPr>
          <p:cNvPr id="63494" name="Picture 6" descr="ancis_lena_out_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0"/>
            <a:ext cx="3886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5" name="Picture 7" descr="hemami_lena_out_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286000"/>
            <a:ext cx="3886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3200" smtClean="0">
                <a:latin typeface="Arial" charset="0"/>
                <a:ea typeface="Gulim" pitchFamily="34" charset="-127"/>
              </a:rPr>
              <a:t>Simulation Results –</a:t>
            </a:r>
            <a:br>
              <a:rPr lang="en-US" altLang="ko-KR" sz="3200" smtClean="0">
                <a:latin typeface="Arial" charset="0"/>
                <a:ea typeface="Gulim" pitchFamily="34" charset="-127"/>
              </a:rPr>
            </a:br>
            <a:r>
              <a:rPr lang="en-US" altLang="ko-KR" sz="3200" smtClean="0">
                <a:latin typeface="Arial" charset="0"/>
                <a:ea typeface="Gulim" pitchFamily="34" charset="-127"/>
              </a:rPr>
              <a:t>Lena, 8 x 8 block loss</a:t>
            </a:r>
            <a:endParaRPr lang="en-US" altLang="ko-KR" sz="3200" baseline="-25000" smtClean="0">
              <a:latin typeface="Arial" charset="0"/>
              <a:ea typeface="Gulim" pitchFamily="34" charset="-127"/>
            </a:endParaRP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1219200" y="6172200"/>
            <a:ext cx="2667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800" b="0">
                <a:latin typeface="Arial" charset="0"/>
                <a:ea typeface="Gulim" pitchFamily="34" charset="-127"/>
              </a:rPr>
              <a:t>Ziad, PSNR = </a:t>
            </a:r>
            <a:r>
              <a:rPr kumimoji="1" lang="en-US" altLang="ko-KR" sz="2000" b="0">
                <a:latin typeface="Arial" charset="0"/>
                <a:ea typeface="Gulim" pitchFamily="34" charset="-127"/>
              </a:rPr>
              <a:t>31.57 </a:t>
            </a:r>
            <a:r>
              <a:rPr kumimoji="1" lang="en-US" altLang="ko-KR" sz="1800" b="0">
                <a:latin typeface="Arial" charset="0"/>
                <a:ea typeface="Gulim" pitchFamily="34" charset="-127"/>
              </a:rPr>
              <a:t>dB</a:t>
            </a: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5257800" y="6172200"/>
            <a:ext cx="3276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800" b="0">
                <a:latin typeface="Arial" charset="0"/>
                <a:ea typeface="Gulim" pitchFamily="34" charset="-127"/>
              </a:rPr>
              <a:t>POCS, PSNR = </a:t>
            </a:r>
            <a:r>
              <a:rPr kumimoji="1" lang="en-US" altLang="ko-KR" sz="2000" b="0">
                <a:latin typeface="Arial" charset="0"/>
                <a:ea typeface="Gulim" pitchFamily="34" charset="-127"/>
              </a:rPr>
              <a:t>34.65</a:t>
            </a:r>
            <a:r>
              <a:rPr kumimoji="1" lang="en-US" altLang="ko-KR" sz="1800" b="0">
                <a:latin typeface="Arial" charset="0"/>
                <a:ea typeface="Gulim" pitchFamily="34" charset="-127"/>
              </a:rPr>
              <a:t> dB</a:t>
            </a:r>
          </a:p>
        </p:txBody>
      </p:sp>
      <p:pic>
        <p:nvPicPr>
          <p:cNvPr id="64518" name="Picture 6" descr="prop_lena_out_lpf_8x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2286000"/>
            <a:ext cx="3886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Picture 7" descr="ziad_lena_out_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286000"/>
            <a:ext cx="3886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3200" smtClean="0">
                <a:latin typeface="Arial" charset="0"/>
                <a:ea typeface="Gulim" pitchFamily="34" charset="-127"/>
              </a:rPr>
              <a:t>Simulation Results –</a:t>
            </a:r>
            <a:br>
              <a:rPr lang="en-US" altLang="ko-KR" sz="3200" smtClean="0">
                <a:latin typeface="Arial" charset="0"/>
                <a:ea typeface="Gulim" pitchFamily="34" charset="-127"/>
              </a:rPr>
            </a:br>
            <a:r>
              <a:rPr lang="en-US" altLang="ko-KR" sz="3200" smtClean="0">
                <a:latin typeface="Arial" charset="0"/>
                <a:ea typeface="Gulim" pitchFamily="34" charset="-127"/>
              </a:rPr>
              <a:t>Lena, 8 x 8 block loss</a:t>
            </a:r>
            <a:endParaRPr lang="en-US" altLang="ko-KR" sz="3200" baseline="-25000" smtClean="0">
              <a:latin typeface="Arial" charset="0"/>
              <a:ea typeface="Gulim" pitchFamily="34" charset="-127"/>
            </a:endParaRP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76200" y="5410200"/>
            <a:ext cx="21336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800" b="0">
                <a:latin typeface="Arial" charset="0"/>
                <a:ea typeface="Gulim" pitchFamily="34" charset="-127"/>
              </a:rPr>
              <a:t>Ancis</a:t>
            </a:r>
          </a:p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800" b="0">
                <a:latin typeface="Arial" charset="0"/>
                <a:ea typeface="Gulim" pitchFamily="34" charset="-127"/>
              </a:rPr>
              <a:t>PSNR = </a:t>
            </a:r>
            <a:r>
              <a:rPr kumimoji="1" lang="en-US" altLang="ko-KR" sz="2000" b="0">
                <a:latin typeface="Arial" charset="0"/>
                <a:ea typeface="Gulim" pitchFamily="34" charset="-127"/>
              </a:rPr>
              <a:t>28.68</a:t>
            </a:r>
            <a:r>
              <a:rPr kumimoji="1" lang="en-US" altLang="ko-KR" sz="1800" b="0">
                <a:latin typeface="Arial" charset="0"/>
                <a:ea typeface="Gulim" pitchFamily="34" charset="-127"/>
              </a:rPr>
              <a:t> dB</a:t>
            </a:r>
          </a:p>
        </p:txBody>
      </p:sp>
      <p:pic>
        <p:nvPicPr>
          <p:cNvPr id="65540" name="Picture 4" descr="prop_lena_cut_ou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4988" y="2590800"/>
            <a:ext cx="2182812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2362200" y="5410200"/>
            <a:ext cx="21336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800" b="0">
                <a:latin typeface="Arial" charset="0"/>
                <a:ea typeface="Gulim" pitchFamily="34" charset="-127"/>
              </a:rPr>
              <a:t>Hemami</a:t>
            </a:r>
          </a:p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800" b="0">
                <a:latin typeface="Arial" charset="0"/>
                <a:ea typeface="Gulim" pitchFamily="34" charset="-127"/>
              </a:rPr>
              <a:t>PSNR = </a:t>
            </a:r>
            <a:r>
              <a:rPr kumimoji="1" lang="en-US" altLang="ko-KR" sz="2000" b="0">
                <a:latin typeface="Arial" charset="0"/>
                <a:ea typeface="Gulim" pitchFamily="34" charset="-127"/>
              </a:rPr>
              <a:t>31.86</a:t>
            </a:r>
            <a:r>
              <a:rPr kumimoji="1" lang="en-US" altLang="ko-KR" sz="1800" b="0">
                <a:latin typeface="Arial" charset="0"/>
                <a:ea typeface="Gulim" pitchFamily="34" charset="-127"/>
              </a:rPr>
              <a:t> dB</a:t>
            </a:r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4648200" y="5410200"/>
            <a:ext cx="21336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800" b="0">
                <a:latin typeface="Arial" charset="0"/>
                <a:ea typeface="Gulim" pitchFamily="34" charset="-127"/>
              </a:rPr>
              <a:t>Ziad</a:t>
            </a:r>
          </a:p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800" b="0">
                <a:latin typeface="Arial" charset="0"/>
                <a:ea typeface="Gulim" pitchFamily="34" charset="-127"/>
              </a:rPr>
              <a:t>PSNR = </a:t>
            </a:r>
            <a:r>
              <a:rPr kumimoji="1" lang="en-US" altLang="ko-KR" sz="2000" b="0">
                <a:latin typeface="Arial" charset="0"/>
                <a:ea typeface="Gulim" pitchFamily="34" charset="-127"/>
              </a:rPr>
              <a:t>31.57</a:t>
            </a:r>
            <a:r>
              <a:rPr kumimoji="1" lang="en-US" altLang="ko-KR" sz="1800" b="0">
                <a:latin typeface="Arial" charset="0"/>
                <a:ea typeface="Gulim" pitchFamily="34" charset="-127"/>
              </a:rPr>
              <a:t> dB</a:t>
            </a:r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6934200" y="5410200"/>
            <a:ext cx="21336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800" b="0">
                <a:latin typeface="Arial" charset="0"/>
                <a:ea typeface="Gulim" pitchFamily="34" charset="-127"/>
              </a:rPr>
              <a:t>POCS</a:t>
            </a:r>
          </a:p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800" b="0">
                <a:latin typeface="Arial" charset="0"/>
                <a:ea typeface="Gulim" pitchFamily="34" charset="-127"/>
              </a:rPr>
              <a:t>PSNR = </a:t>
            </a:r>
            <a:r>
              <a:rPr kumimoji="1" lang="en-US" altLang="ko-KR" sz="2000" b="0">
                <a:latin typeface="Arial" charset="0"/>
                <a:ea typeface="Gulim" pitchFamily="34" charset="-127"/>
              </a:rPr>
              <a:t>34.65</a:t>
            </a:r>
            <a:r>
              <a:rPr kumimoji="1" lang="en-US" altLang="ko-KR" sz="1800" b="0">
                <a:latin typeface="Arial" charset="0"/>
                <a:ea typeface="Gulim" pitchFamily="34" charset="-127"/>
              </a:rPr>
              <a:t> dB</a:t>
            </a:r>
          </a:p>
        </p:txBody>
      </p:sp>
      <p:pic>
        <p:nvPicPr>
          <p:cNvPr id="65544" name="Picture 8" descr="ancis_lena_cut_ou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2590800"/>
            <a:ext cx="2162175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5" name="Picture 9" descr="hemami_lena_cut_ou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12988" y="2590800"/>
            <a:ext cx="2182812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6" name="Picture 10" descr="ziad_lena_cut_o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98988" y="2590800"/>
            <a:ext cx="2182812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1150938" y="617538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latinLnBrk="1"/>
            <a:r>
              <a:rPr kumimoji="1" lang="en-US" altLang="ko-KR" sz="3200" b="0">
                <a:solidFill>
                  <a:schemeClr val="tx2"/>
                </a:solidFill>
                <a:latin typeface="Arial" charset="0"/>
                <a:ea typeface="Gulim" pitchFamily="34" charset="-127"/>
              </a:rPr>
              <a:t>Simulation Results – Each Step</a:t>
            </a:r>
          </a:p>
          <a:p>
            <a:pPr latinLnBrk="1"/>
            <a:r>
              <a:rPr kumimoji="1" lang="en-US" altLang="ko-KR" sz="3200" b="0">
                <a:solidFill>
                  <a:schemeClr val="tx2"/>
                </a:solidFill>
                <a:latin typeface="Arial" charset="0"/>
                <a:ea typeface="Gulim" pitchFamily="34" charset="-127"/>
              </a:rPr>
              <a:t>Lena 8 x 8 block loss</a:t>
            </a:r>
            <a:endParaRPr kumimoji="1" lang="en-US" altLang="ko-KR" sz="3200" b="0" baseline="-25000">
              <a:solidFill>
                <a:schemeClr val="tx2"/>
              </a:solidFill>
              <a:latin typeface="Arial" charset="0"/>
              <a:ea typeface="Gulim" pitchFamily="34" charset="-127"/>
            </a:endParaRPr>
          </a:p>
        </p:txBody>
      </p:sp>
      <p:pic>
        <p:nvPicPr>
          <p:cNvPr id="66563" name="Picture 3" descr="lena_pla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762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4" descr="lena_out_h0_v26-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22860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5" descr="lena_out_h0_v26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22860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6" name="Picture 6" descr="lena_out_h0_v26-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22860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7" name="Picture 7" descr="lena_out_h0_v26-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9000" y="22860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8" name="Picture 8" descr="lena_out_h25_v21-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95600" y="38862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9" name="Picture 9" descr="lena_out_h25_v21-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43400" y="38862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0" name="Picture 10" descr="lena_out_h25_v21-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91200" y="38862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1" name="Picture 11" descr="lena_out_h25_v21-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39000" y="38862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2" name="Picture 12" descr="lena_out_h30_v23-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95600" y="54864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3" name="Picture 13" descr="lena_out_h30_v23-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343400" y="54864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4" name="Picture 14" descr="lena_out_h30_v23-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791200" y="54864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5" name="Picture 15" descr="lena_out_h30_v23-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239000" y="54864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76" name="Text Box 16"/>
          <p:cNvSpPr txBox="1">
            <a:spLocks noChangeArrowheads="1"/>
          </p:cNvSpPr>
          <p:nvPr/>
        </p:nvSpPr>
        <p:spPr bwMode="auto">
          <a:xfrm>
            <a:off x="685800" y="2667000"/>
            <a:ext cx="533400" cy="351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b="0">
                <a:latin typeface="Arial" charset="0"/>
                <a:ea typeface="Gulim" pitchFamily="34" charset="-127"/>
              </a:rPr>
              <a:t>(a)</a:t>
            </a:r>
          </a:p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endParaRPr kumimoji="1" lang="en-US" altLang="ko-KR" sz="1800" b="0">
              <a:latin typeface="Arial" charset="0"/>
              <a:ea typeface="Gulim" pitchFamily="34" charset="-127"/>
            </a:endParaRPr>
          </a:p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endParaRPr kumimoji="1" lang="en-US" altLang="ko-KR" b="0">
              <a:latin typeface="Arial" charset="0"/>
              <a:ea typeface="Gulim" pitchFamily="34" charset="-127"/>
            </a:endParaRPr>
          </a:p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b="0">
                <a:latin typeface="Arial" charset="0"/>
                <a:ea typeface="Gulim" pitchFamily="34" charset="-127"/>
              </a:rPr>
              <a:t>(b)</a:t>
            </a:r>
          </a:p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endParaRPr kumimoji="1" lang="en-US" altLang="ko-KR" sz="2000" b="0">
              <a:latin typeface="Arial" charset="0"/>
              <a:ea typeface="Gulim" pitchFamily="34" charset="-127"/>
            </a:endParaRPr>
          </a:p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endParaRPr kumimoji="1" lang="en-US" altLang="ko-KR" b="0">
              <a:latin typeface="Arial" charset="0"/>
              <a:ea typeface="Gulim" pitchFamily="34" charset="-127"/>
            </a:endParaRPr>
          </a:p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b="0">
                <a:latin typeface="Arial" charset="0"/>
                <a:ea typeface="Gulim" pitchFamily="34" charset="-127"/>
              </a:rPr>
              <a:t>(c)</a:t>
            </a:r>
          </a:p>
        </p:txBody>
      </p:sp>
      <p:pic>
        <p:nvPicPr>
          <p:cNvPr id="66577" name="Picture 17" descr="lena_out_h0_v26-error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447800" y="22860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8" name="Picture 18" descr="lena_out_h25_v21-error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447800" y="38862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9" name="Picture 19" descr="lena_out_h30_v23-error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447800" y="54864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3200" smtClean="0">
                <a:latin typeface="Arial" charset="0"/>
                <a:ea typeface="Gulim" pitchFamily="34" charset="-127"/>
              </a:rPr>
              <a:t>Simulation Results –</a:t>
            </a:r>
            <a:br>
              <a:rPr lang="en-US" altLang="ko-KR" sz="3200" smtClean="0">
                <a:latin typeface="Arial" charset="0"/>
                <a:ea typeface="Gulim" pitchFamily="34" charset="-127"/>
              </a:rPr>
            </a:br>
            <a:r>
              <a:rPr lang="en-US" altLang="ko-KR" sz="3200" smtClean="0">
                <a:latin typeface="Arial" charset="0"/>
                <a:ea typeface="Gulim" pitchFamily="34" charset="-127"/>
              </a:rPr>
              <a:t>Peppers, 8 x 8 block loss</a:t>
            </a:r>
            <a:endParaRPr lang="en-US" altLang="ko-KR" sz="3200" baseline="-25000" smtClean="0">
              <a:latin typeface="Arial" charset="0"/>
              <a:ea typeface="Gulim" pitchFamily="34" charset="-127"/>
            </a:endParaRPr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1447800" y="6172200"/>
            <a:ext cx="190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800" b="0">
                <a:latin typeface="Arial" charset="0"/>
                <a:ea typeface="Gulim" pitchFamily="34" charset="-127"/>
              </a:rPr>
              <a:t>Original Image</a:t>
            </a:r>
          </a:p>
        </p:txBody>
      </p:sp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6324600" y="6172200"/>
            <a:ext cx="190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800" b="0">
                <a:latin typeface="Arial" charset="0"/>
                <a:ea typeface="Gulim" pitchFamily="34" charset="-127"/>
              </a:rPr>
              <a:t>Test Image</a:t>
            </a:r>
          </a:p>
        </p:txBody>
      </p:sp>
      <p:pic>
        <p:nvPicPr>
          <p:cNvPr id="67590" name="Picture 6" descr="peppe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86000"/>
            <a:ext cx="3886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1" name="Picture 7" descr="peppers_t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286000"/>
            <a:ext cx="3886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3200" smtClean="0">
                <a:latin typeface="Arial" charset="0"/>
                <a:ea typeface="Gulim" pitchFamily="34" charset="-127"/>
              </a:rPr>
              <a:t>Simulation Results –</a:t>
            </a:r>
            <a:br>
              <a:rPr lang="en-US" altLang="ko-KR" sz="3200" smtClean="0">
                <a:latin typeface="Arial" charset="0"/>
                <a:ea typeface="Gulim" pitchFamily="34" charset="-127"/>
              </a:rPr>
            </a:br>
            <a:r>
              <a:rPr lang="en-US" altLang="ko-KR" sz="3200" smtClean="0">
                <a:latin typeface="Arial" charset="0"/>
                <a:ea typeface="Gulim" pitchFamily="34" charset="-127"/>
              </a:rPr>
              <a:t> Peppers, 8 x 8 block loss</a:t>
            </a:r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1066800" y="6172200"/>
            <a:ext cx="2819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800" b="0">
                <a:latin typeface="Arial" charset="0"/>
                <a:ea typeface="Gulim" pitchFamily="34" charset="-127"/>
              </a:rPr>
              <a:t>Ancis, PSNR = </a:t>
            </a:r>
            <a:r>
              <a:rPr kumimoji="1" lang="en-US" altLang="ko-KR" sz="2000" b="0">
                <a:latin typeface="Arial" charset="0"/>
                <a:ea typeface="Gulim" pitchFamily="34" charset="-127"/>
              </a:rPr>
              <a:t>27.92</a:t>
            </a:r>
            <a:r>
              <a:rPr kumimoji="1" lang="en-US" altLang="ko-KR" sz="1800" b="0">
                <a:latin typeface="Arial" charset="0"/>
                <a:ea typeface="Gulim" pitchFamily="34" charset="-127"/>
              </a:rPr>
              <a:t> dB</a:t>
            </a:r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5334000" y="6172200"/>
            <a:ext cx="3124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800" b="0">
                <a:latin typeface="Arial" charset="0"/>
                <a:ea typeface="Gulim" pitchFamily="34" charset="-127"/>
              </a:rPr>
              <a:t>Hemami, PSNR = </a:t>
            </a:r>
            <a:r>
              <a:rPr kumimoji="1" lang="en-US" altLang="ko-KR" sz="2000" b="0">
                <a:latin typeface="Arial" charset="0"/>
                <a:ea typeface="Gulim" pitchFamily="34" charset="-127"/>
              </a:rPr>
              <a:t>31.83</a:t>
            </a:r>
            <a:r>
              <a:rPr kumimoji="1" lang="en-US" altLang="ko-KR" sz="1800" b="0">
                <a:latin typeface="Arial" charset="0"/>
                <a:ea typeface="Gulim" pitchFamily="34" charset="-127"/>
              </a:rPr>
              <a:t> dB</a:t>
            </a:r>
          </a:p>
        </p:txBody>
      </p:sp>
      <p:pic>
        <p:nvPicPr>
          <p:cNvPr id="68614" name="Picture 6" descr="ancis_peppers_out_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86000"/>
            <a:ext cx="3886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5" name="Picture 7" descr="hemami_peppers_out_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286000"/>
            <a:ext cx="3886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3200" smtClean="0">
                <a:latin typeface="Arial" charset="0"/>
                <a:ea typeface="Gulim" pitchFamily="34" charset="-127"/>
              </a:rPr>
              <a:t>Simulation Results –</a:t>
            </a:r>
            <a:br>
              <a:rPr lang="en-US" altLang="ko-KR" sz="3200" smtClean="0">
                <a:latin typeface="Arial" charset="0"/>
                <a:ea typeface="Gulim" pitchFamily="34" charset="-127"/>
              </a:rPr>
            </a:br>
            <a:r>
              <a:rPr lang="en-US" altLang="ko-KR" sz="3200" smtClean="0">
                <a:latin typeface="Arial" charset="0"/>
                <a:ea typeface="Gulim" pitchFamily="34" charset="-127"/>
              </a:rPr>
              <a:t> Peppers, 8 x 8 block loss</a:t>
            </a:r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1219200" y="6172200"/>
            <a:ext cx="274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800" b="0">
                <a:latin typeface="Arial" charset="0"/>
                <a:ea typeface="Gulim" pitchFamily="34" charset="-127"/>
              </a:rPr>
              <a:t>Ziad, PSNR = </a:t>
            </a:r>
            <a:r>
              <a:rPr kumimoji="1" lang="en-US" altLang="ko-KR" sz="2000" b="0">
                <a:latin typeface="Arial" charset="0"/>
                <a:ea typeface="Gulim" pitchFamily="34" charset="-127"/>
              </a:rPr>
              <a:t>32.76</a:t>
            </a:r>
            <a:r>
              <a:rPr kumimoji="1" lang="en-US" altLang="ko-KR" sz="1800" b="0">
                <a:latin typeface="Arial" charset="0"/>
                <a:ea typeface="Gulim" pitchFamily="34" charset="-127"/>
              </a:rPr>
              <a:t> dB</a:t>
            </a:r>
          </a:p>
        </p:txBody>
      </p:sp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5257800" y="6172200"/>
            <a:ext cx="3276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800" b="0">
                <a:latin typeface="Arial" charset="0"/>
                <a:ea typeface="Gulim" pitchFamily="34" charset="-127"/>
              </a:rPr>
              <a:t>POCS, PSNR = </a:t>
            </a:r>
            <a:r>
              <a:rPr kumimoji="1" lang="en-US" altLang="ko-KR" sz="2000" b="0">
                <a:latin typeface="Arial" charset="0"/>
                <a:ea typeface="Gulim" pitchFamily="34" charset="-127"/>
              </a:rPr>
              <a:t>34.20</a:t>
            </a:r>
            <a:r>
              <a:rPr kumimoji="1" lang="en-US" altLang="ko-KR" sz="1800" b="0">
                <a:latin typeface="Arial" charset="0"/>
                <a:ea typeface="Gulim" pitchFamily="34" charset="-127"/>
              </a:rPr>
              <a:t> dB</a:t>
            </a:r>
          </a:p>
        </p:txBody>
      </p:sp>
      <p:pic>
        <p:nvPicPr>
          <p:cNvPr id="69638" name="Picture 6" descr="prop_peppers_out_lpf_8x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2286000"/>
            <a:ext cx="3886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9" name="Picture 7" descr="ziad_peppers_out_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286000"/>
            <a:ext cx="3886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3200" smtClean="0">
                <a:latin typeface="Arial" charset="0"/>
                <a:ea typeface="Gulim" pitchFamily="34" charset="-127"/>
              </a:rPr>
              <a:t>Simulation Results – PSNR (8 x 8)</a:t>
            </a:r>
          </a:p>
        </p:txBody>
      </p:sp>
      <p:graphicFrame>
        <p:nvGraphicFramePr>
          <p:cNvPr id="97283" name="Group 3"/>
          <p:cNvGraphicFramePr>
            <a:graphicFrameLocks noGrp="1"/>
          </p:cNvGraphicFramePr>
          <p:nvPr/>
        </p:nvGraphicFramePr>
        <p:xfrm>
          <a:off x="381000" y="2244725"/>
          <a:ext cx="8382000" cy="4079877"/>
        </p:xfrm>
        <a:graphic>
          <a:graphicData uri="http://schemas.openxmlformats.org/drawingml/2006/table">
            <a:tbl>
              <a:tblPr/>
              <a:tblGrid>
                <a:gridCol w="1558925"/>
                <a:gridCol w="1136650"/>
                <a:gridCol w="1136650"/>
                <a:gridCol w="1136650"/>
                <a:gridCol w="1139825"/>
                <a:gridCol w="1135063"/>
                <a:gridCol w="1138237"/>
              </a:tblGrid>
              <a:tr h="588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Lena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Masqrd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Peppers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Boat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Elaine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Couple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Ancis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28.68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25.47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27.92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26.33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29.84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28.24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2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Sun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29.99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27.25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29.97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27.36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30.95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28.45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Park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31.26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27.91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31.71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28.77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32.96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30.04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2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Hemami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31.86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27.65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31.83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29.36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32.07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30.31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Ziad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31.57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27.94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32.76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30.11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31.92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30.99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2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POCS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34.65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29.87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34.20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30.78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34.63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31.49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3200" smtClean="0">
                <a:latin typeface="Arial" charset="0"/>
                <a:ea typeface="Gulim" pitchFamily="34" charset="-127"/>
              </a:rPr>
              <a:t>Simulation Results –</a:t>
            </a:r>
            <a:br>
              <a:rPr lang="en-US" altLang="ko-KR" sz="3200" smtClean="0">
                <a:latin typeface="Arial" charset="0"/>
                <a:ea typeface="Gulim" pitchFamily="34" charset="-127"/>
              </a:rPr>
            </a:br>
            <a:r>
              <a:rPr lang="en-US" altLang="ko-KR" sz="3200" smtClean="0">
                <a:latin typeface="Arial" charset="0"/>
                <a:ea typeface="Gulim" pitchFamily="34" charset="-127"/>
              </a:rPr>
              <a:t>Masquerade, 8 x one row block loss</a:t>
            </a:r>
            <a:endParaRPr lang="en-US" altLang="ko-KR" sz="3200" baseline="-25000" smtClean="0">
              <a:latin typeface="Arial" charset="0"/>
              <a:ea typeface="Gulim" pitchFamily="34" charset="-127"/>
            </a:endParaRPr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1447800" y="6172200"/>
            <a:ext cx="190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800" b="0">
                <a:latin typeface="Arial" charset="0"/>
                <a:ea typeface="Gulim" pitchFamily="34" charset="-127"/>
              </a:rPr>
              <a:t>Original Image</a:t>
            </a: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6324600" y="6172200"/>
            <a:ext cx="190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800" b="0">
                <a:latin typeface="Arial" charset="0"/>
                <a:ea typeface="Gulim" pitchFamily="34" charset="-127"/>
              </a:rPr>
              <a:t>Test Image</a:t>
            </a:r>
          </a:p>
        </p:txBody>
      </p:sp>
      <p:pic>
        <p:nvPicPr>
          <p:cNvPr id="71686" name="Picture 6" descr="maskerad99_l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2286000"/>
            <a:ext cx="3886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7" name="Picture 7" descr="masker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286000"/>
            <a:ext cx="3886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922338" y="250825"/>
            <a:ext cx="7970837" cy="11430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FF00FF"/>
                </a:solidFill>
              </a:rPr>
              <a:t>PO</a:t>
            </a:r>
            <a:r>
              <a:rPr lang="en-US" sz="3200" dirty="0" smtClean="0">
                <a:solidFill>
                  <a:srgbClr val="FFCCFF"/>
                </a:solidFill>
              </a:rPr>
              <a:t>CS</a:t>
            </a:r>
            <a:r>
              <a:rPr lang="en-US" sz="3200" dirty="0" smtClean="0">
                <a:solidFill>
                  <a:srgbClr val="FF00FF"/>
                </a:solidFill>
              </a:rPr>
              <a:t>: Example </a:t>
            </a:r>
            <a:r>
              <a:rPr lang="en-US" sz="3200" dirty="0" smtClean="0">
                <a:solidFill>
                  <a:srgbClr val="FFCCFF"/>
                </a:solidFill>
              </a:rPr>
              <a:t>convex sets</a:t>
            </a:r>
            <a:r>
              <a:rPr lang="en-US" sz="3200" dirty="0" smtClean="0">
                <a:solidFill>
                  <a:srgbClr val="FF00FF"/>
                </a:solidFill>
              </a:rPr>
              <a:t> in a Hilbert space</a:t>
            </a:r>
          </a:p>
        </p:txBody>
      </p:sp>
      <p:sp>
        <p:nvSpPr>
          <p:cNvPr id="51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143000"/>
            <a:ext cx="7543800" cy="6858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rgbClr val="FF66FF"/>
                </a:solidFill>
              </a:rPr>
              <a:t>Fixed Area Signals</a:t>
            </a:r>
            <a:r>
              <a:rPr lang="en-US" b="1" smtClean="0">
                <a:solidFill>
                  <a:srgbClr val="0066FF"/>
                </a:solidFill>
              </a:rPr>
              <a:t> </a:t>
            </a:r>
            <a:r>
              <a:rPr lang="en-US" smtClean="0"/>
              <a:t>– a plane</a:t>
            </a:r>
            <a:endParaRPr lang="en-US" smtClean="0">
              <a:sym typeface="Symbol" pitchFamily="18" charset="2"/>
            </a:endParaRPr>
          </a:p>
        </p:txBody>
      </p:sp>
      <p:graphicFrame>
        <p:nvGraphicFramePr>
          <p:cNvPr id="2560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9515045"/>
              </p:ext>
            </p:extLst>
          </p:nvPr>
        </p:nvGraphicFramePr>
        <p:xfrm>
          <a:off x="563563" y="1795463"/>
          <a:ext cx="7324725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8" name="Equation" r:id="rId3" imgW="2082600" imgH="253800" progId="Equation.3">
                  <p:embed/>
                </p:oleObj>
              </mc:Choice>
              <mc:Fallback>
                <p:oleObj name="Equation" r:id="rId3" imgW="20826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3" y="1795463"/>
                        <a:ext cx="7324725" cy="731837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CC00CC"/>
                          </a:gs>
                          <a:gs pos="50000">
                            <a:srgbClr val="FFCCFF"/>
                          </a:gs>
                          <a:gs pos="100000">
                            <a:srgbClr val="CC00CC"/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Line 41"/>
          <p:cNvSpPr>
            <a:spLocks noChangeShapeType="1"/>
          </p:cNvSpPr>
          <p:nvPr/>
        </p:nvSpPr>
        <p:spPr bwMode="auto">
          <a:xfrm flipV="1">
            <a:off x="1783874" y="4787107"/>
            <a:ext cx="1425257" cy="14605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3" name="Line 42"/>
          <p:cNvSpPr>
            <a:spLocks noChangeShapeType="1"/>
          </p:cNvSpPr>
          <p:nvPr/>
        </p:nvSpPr>
        <p:spPr bwMode="auto">
          <a:xfrm flipV="1">
            <a:off x="1780223" y="3598863"/>
            <a:ext cx="0" cy="12827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 Box 46"/>
              <p:cNvSpPr txBox="1">
                <a:spLocks noChangeArrowheads="1"/>
              </p:cNvSpPr>
              <p:nvPr/>
            </p:nvSpPr>
            <p:spPr bwMode="auto">
              <a:xfrm>
                <a:off x="1815148" y="3209290"/>
                <a:ext cx="855663" cy="45720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/>
                        </a:rPr>
                        <m:t>𝑥</m:t>
                      </m:r>
                      <m:r>
                        <a:rPr lang="en-US" b="0" i="1" dirty="0" smtClean="0">
                          <a:latin typeface="Cambria Math"/>
                        </a:rPr>
                        <m:t>[</m:t>
                      </m:r>
                      <m:r>
                        <a:rPr lang="en-US" b="0" i="1" dirty="0" smtClean="0">
                          <a:latin typeface="Cambria Math"/>
                        </a:rPr>
                        <m:t>𝑛</m:t>
                      </m:r>
                      <m:r>
                        <a:rPr lang="en-US" b="0" i="1" dirty="0" smtClean="0">
                          <a:latin typeface="Cambria Math"/>
                        </a:rPr>
                        <m:t>]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25" name="Text 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15148" y="3209290"/>
                <a:ext cx="855663" cy="457200"/>
              </a:xfrm>
              <a:prstGeom prst="rect">
                <a:avLst/>
              </a:prstGeom>
              <a:blipFill rotWithShape="1">
                <a:blip r:embed="rId7"/>
                <a:stretch>
                  <a:fillRect b="-20000"/>
                </a:stretch>
              </a:blipFill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 Box 49"/>
          <p:cNvSpPr txBox="1">
            <a:spLocks noChangeArrowheads="1"/>
          </p:cNvSpPr>
          <p:nvPr/>
        </p:nvSpPr>
        <p:spPr bwMode="auto">
          <a:xfrm>
            <a:off x="1897063" y="4802505"/>
            <a:ext cx="1284287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0" dirty="0" smtClean="0">
                <a:latin typeface="Arial" charset="0"/>
                <a:sym typeface="MT Extra" pitchFamily="18" charset="2"/>
              </a:rPr>
              <a:t>1    2    3</a:t>
            </a:r>
            <a:endParaRPr lang="en-US" sz="2000" b="0" dirty="0">
              <a:latin typeface="Arial" charset="0"/>
              <a:sym typeface="MT Extra" pitchFamily="18" charset="2"/>
            </a:endParaRPr>
          </a:p>
        </p:txBody>
      </p:sp>
      <p:cxnSp>
        <p:nvCxnSpPr>
          <p:cNvPr id="29" name="Straight Connector 28"/>
          <p:cNvCxnSpPr/>
          <p:nvPr/>
        </p:nvCxnSpPr>
        <p:spPr bwMode="auto">
          <a:xfrm>
            <a:off x="2104390" y="3902075"/>
            <a:ext cx="2064" cy="869950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30" name="Oval 29"/>
          <p:cNvSpPr/>
          <p:nvPr/>
        </p:nvSpPr>
        <p:spPr bwMode="auto">
          <a:xfrm>
            <a:off x="2002790" y="3780155"/>
            <a:ext cx="172720" cy="182880"/>
          </a:xfrm>
          <a:prstGeom prst="ellipse">
            <a:avLst/>
          </a:prstGeom>
          <a:gradFill>
            <a:gsLst>
              <a:gs pos="16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31" name="Straight Connector 30"/>
          <p:cNvCxnSpPr/>
          <p:nvPr/>
        </p:nvCxnSpPr>
        <p:spPr bwMode="auto">
          <a:xfrm>
            <a:off x="2439670" y="4485322"/>
            <a:ext cx="0" cy="274320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2856230" y="4023995"/>
            <a:ext cx="9843" cy="731361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33" name="Oval 32"/>
          <p:cNvSpPr/>
          <p:nvPr/>
        </p:nvSpPr>
        <p:spPr bwMode="auto">
          <a:xfrm>
            <a:off x="2764790" y="3841115"/>
            <a:ext cx="172720" cy="182880"/>
          </a:xfrm>
          <a:prstGeom prst="ellipse">
            <a:avLst/>
          </a:prstGeom>
          <a:gradFill>
            <a:gsLst>
              <a:gs pos="16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2348230" y="4420235"/>
            <a:ext cx="172720" cy="182880"/>
          </a:xfrm>
          <a:prstGeom prst="ellipse">
            <a:avLst/>
          </a:prstGeom>
          <a:gradFill>
            <a:gsLst>
              <a:gs pos="16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461988" y="3369945"/>
            <a:ext cx="3068002" cy="2555974"/>
            <a:chOff x="4461988" y="3369945"/>
            <a:chExt cx="3068002" cy="2555974"/>
          </a:xfrm>
        </p:grpSpPr>
        <p:sp>
          <p:nvSpPr>
            <p:cNvPr id="36" name="Line 41"/>
            <p:cNvSpPr>
              <a:spLocks noChangeShapeType="1"/>
            </p:cNvSpPr>
            <p:nvPr/>
          </p:nvSpPr>
          <p:spPr bwMode="auto">
            <a:xfrm flipV="1">
              <a:off x="5440363" y="5012054"/>
              <a:ext cx="1764347" cy="7619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7" name="Line 42"/>
            <p:cNvSpPr>
              <a:spLocks noChangeShapeType="1"/>
            </p:cNvSpPr>
            <p:nvPr/>
          </p:nvSpPr>
          <p:spPr bwMode="auto">
            <a:xfrm flipV="1">
              <a:off x="5425122" y="3617595"/>
              <a:ext cx="11747" cy="1413828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8" name="Line 41"/>
            <p:cNvSpPr>
              <a:spLocks noChangeShapeType="1"/>
            </p:cNvSpPr>
            <p:nvPr/>
          </p:nvSpPr>
          <p:spPr bwMode="auto">
            <a:xfrm flipV="1">
              <a:off x="4773930" y="5017133"/>
              <a:ext cx="660400" cy="635001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6770848" y="4672965"/>
                  <a:ext cx="27146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𝐴</m:t>
                        </m:r>
                      </m:oMath>
                    </m:oMathPara>
                  </a14:m>
                  <a:endParaRPr lang="en-US" sz="16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0848" y="4672965"/>
                  <a:ext cx="271462" cy="338554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r="-6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7258528" y="4825365"/>
                  <a:ext cx="27146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[1]</m:t>
                        </m:r>
                      </m:oMath>
                    </m:oMathPara>
                  </a14:m>
                  <a:endParaRPr lang="en-US" sz="16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8528" y="4825365"/>
                  <a:ext cx="271462" cy="338554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r="-106818" b="-1272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5414488" y="3369945"/>
                  <a:ext cx="27146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[2]</m:t>
                        </m:r>
                      </m:oMath>
                    </m:oMathPara>
                  </a14:m>
                  <a:endParaRPr lang="en-US" sz="16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4488" y="3369945"/>
                  <a:ext cx="271462" cy="338554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r="-104444" b="-1272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4461988" y="5587365"/>
                  <a:ext cx="27146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[3]</m:t>
                        </m:r>
                      </m:oMath>
                    </m:oMathPara>
                  </a14:m>
                  <a:endParaRPr lang="en-US" sz="16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61988" y="5587365"/>
                  <a:ext cx="271462" cy="338554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r="-106818" b="-1272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Isosceles Triangle 3"/>
            <p:cNvSpPr/>
            <p:nvPr/>
          </p:nvSpPr>
          <p:spPr bwMode="auto">
            <a:xfrm rot="20835943">
              <a:off x="4756541" y="3704823"/>
              <a:ext cx="1973788" cy="1551474"/>
            </a:xfrm>
            <a:prstGeom prst="triangle">
              <a:avLst>
                <a:gd name="adj" fmla="val 42467"/>
              </a:avLst>
            </a:prstGeom>
            <a:solidFill>
              <a:schemeClr val="accent1">
                <a:alpha val="45000"/>
              </a:schemeClr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5155408" y="3613785"/>
                  <a:ext cx="27146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𝐴</m:t>
                        </m:r>
                      </m:oMath>
                    </m:oMathPara>
                  </a14:m>
                  <a:endParaRPr lang="en-US" sz="16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5408" y="3613785"/>
                  <a:ext cx="271462" cy="338554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 r="-6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4682968" y="5160645"/>
                  <a:ext cx="27146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𝐴</m:t>
                        </m:r>
                      </m:oMath>
                    </m:oMathPara>
                  </a14:m>
                  <a:endParaRPr lang="en-US" sz="16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2968" y="5160645"/>
                  <a:ext cx="271462" cy="338554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 r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Oval 43"/>
            <p:cNvSpPr/>
            <p:nvPr/>
          </p:nvSpPr>
          <p:spPr bwMode="auto">
            <a:xfrm>
              <a:off x="5203190" y="4991735"/>
              <a:ext cx="172720" cy="182880"/>
            </a:xfrm>
            <a:prstGeom prst="ellipse">
              <a:avLst/>
            </a:prstGeom>
            <a:gradFill flip="none" rotWithShape="1">
              <a:gsLst>
                <a:gs pos="53000">
                  <a:srgbClr val="FFC000"/>
                </a:gs>
                <a:gs pos="23000">
                  <a:schemeClr val="tx1"/>
                </a:gs>
                <a:gs pos="85000">
                  <a:srgbClr val="FFC000"/>
                </a:gs>
              </a:gsLst>
              <a:path path="circle">
                <a:fillToRect l="50000" t="50000" r="50000" b="50000"/>
              </a:path>
              <a:tileRect/>
            </a:gradFill>
            <a:ln w="12700" cap="sq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4901247" y="4549140"/>
                  <a:ext cx="855663" cy="461665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b="0" i="1" dirty="0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b="0" i="1" dirty="0">
                                <a:latin typeface="Cambria Math"/>
                              </a:rPr>
                              <m:t>𝑥</m:t>
                            </m:r>
                            <m:r>
                              <m:rPr>
                                <m:nor/>
                              </m:rPr>
                              <a:rPr lang="en-US" b="0" dirty="0"/>
                              <m:t> </m:t>
                            </m:r>
                          </m:e>
                        </m:acc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8" name="Text 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901247" y="4549140"/>
                  <a:ext cx="855663" cy="461665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/>
                  </a:stretch>
                </a:blipFill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5206048" y="3963670"/>
                  <a:ext cx="855663" cy="457200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/>
                          </a:rPr>
                          <m:t>𝐶</m:t>
                        </m:r>
                      </m:oMath>
                    </m:oMathPara>
                  </a14:m>
                  <a:endParaRPr lang="en-US" b="0" i="1" dirty="0"/>
                </a:p>
              </p:txBody>
            </p:sp>
          </mc:Choice>
          <mc:Fallback xmlns="">
            <p:sp>
              <p:nvSpPr>
                <p:cNvPr id="45" name="Text 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206048" y="3963670"/>
                  <a:ext cx="855663" cy="457200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/>
                  </a:stretch>
                </a:blipFill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09296815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3200" smtClean="0">
                <a:latin typeface="Arial" charset="0"/>
                <a:ea typeface="Gulim" pitchFamily="34" charset="-127"/>
              </a:rPr>
              <a:t>Simulation Results –</a:t>
            </a:r>
            <a:br>
              <a:rPr lang="en-US" altLang="ko-KR" sz="3200" smtClean="0">
                <a:latin typeface="Arial" charset="0"/>
                <a:ea typeface="Gulim" pitchFamily="34" charset="-127"/>
              </a:rPr>
            </a:br>
            <a:r>
              <a:rPr lang="en-US" altLang="ko-KR" sz="3200" smtClean="0">
                <a:latin typeface="Arial" charset="0"/>
                <a:ea typeface="Gulim" pitchFamily="34" charset="-127"/>
              </a:rPr>
              <a:t>Masquerade, 8 x one row block loss</a:t>
            </a: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838200" y="6172200"/>
            <a:ext cx="3124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800" b="0">
                <a:latin typeface="Arial" charset="0"/>
                <a:ea typeface="Gulim" pitchFamily="34" charset="-127"/>
              </a:rPr>
              <a:t>Hemami, PSNR = </a:t>
            </a:r>
            <a:r>
              <a:rPr kumimoji="1" lang="en-US" altLang="ko-KR" sz="2000" b="0">
                <a:latin typeface="Arial" charset="0"/>
                <a:ea typeface="Gulim" pitchFamily="34" charset="-127"/>
              </a:rPr>
              <a:t>23.10</a:t>
            </a:r>
            <a:r>
              <a:rPr kumimoji="1" lang="en-US" altLang="ko-KR" sz="1800" b="0">
                <a:latin typeface="Arial" charset="0"/>
                <a:ea typeface="Gulim" pitchFamily="34" charset="-127"/>
              </a:rPr>
              <a:t> dB</a:t>
            </a:r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5257800" y="6172200"/>
            <a:ext cx="3200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800" b="0">
                <a:latin typeface="Arial" charset="0"/>
                <a:ea typeface="Gulim" pitchFamily="34" charset="-127"/>
              </a:rPr>
              <a:t>POCS, PSNR = </a:t>
            </a:r>
            <a:r>
              <a:rPr kumimoji="1" lang="en-US" altLang="ko-KR" sz="2000" b="0">
                <a:latin typeface="Arial" charset="0"/>
                <a:ea typeface="Gulim" pitchFamily="34" charset="-127"/>
              </a:rPr>
              <a:t>25.09</a:t>
            </a:r>
            <a:r>
              <a:rPr kumimoji="1" lang="en-US" altLang="ko-KR" sz="1800" b="0">
                <a:latin typeface="Arial" charset="0"/>
                <a:ea typeface="Gulim" pitchFamily="34" charset="-127"/>
              </a:rPr>
              <a:t> dB</a:t>
            </a:r>
          </a:p>
        </p:txBody>
      </p:sp>
      <p:pic>
        <p:nvPicPr>
          <p:cNvPr id="72710" name="Picture 6" descr="prop_maskerad_line_out_lpf_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2286000"/>
            <a:ext cx="3886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1" name="Picture 7" descr="hemami_maskerad_line_out_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286000"/>
            <a:ext cx="3886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3200" smtClean="0">
                <a:latin typeface="Arial" charset="0"/>
                <a:ea typeface="Gulim" pitchFamily="34" charset="-127"/>
              </a:rPr>
              <a:t>Interpolation based Coding – Result 1</a:t>
            </a:r>
          </a:p>
        </p:txBody>
      </p:sp>
      <p:pic>
        <p:nvPicPr>
          <p:cNvPr id="73731" name="Picture 3" descr="lena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057400"/>
            <a:ext cx="2590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4" descr="q15_removed_black44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2057400"/>
            <a:ext cx="2590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3" name="Picture 5" descr="q15_restored44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2057400"/>
            <a:ext cx="2590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838200" y="4724400"/>
            <a:ext cx="2133600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800" b="0">
                <a:solidFill>
                  <a:schemeClr val="folHlink"/>
                </a:solidFill>
                <a:latin typeface="Arial" charset="0"/>
                <a:ea typeface="Gulim" pitchFamily="34" charset="-127"/>
              </a:rPr>
              <a:t>JPEG Coding</a:t>
            </a:r>
            <a:r>
              <a:rPr kumimoji="1" lang="en-US" altLang="ko-KR" sz="1800" b="0">
                <a:latin typeface="Arial" charset="0"/>
                <a:ea typeface="Gulim" pitchFamily="34" charset="-127"/>
              </a:rPr>
              <a:t> </a:t>
            </a:r>
          </a:p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800" b="0">
                <a:latin typeface="Arial" charset="0"/>
                <a:ea typeface="Gulim" pitchFamily="34" charset="-127"/>
              </a:rPr>
              <a:t>PSNR = 32.27 dB</a:t>
            </a:r>
          </a:p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800" b="0">
                <a:latin typeface="Arial" charset="0"/>
                <a:ea typeface="Gulim" pitchFamily="34" charset="-127"/>
              </a:rPr>
              <a:t>Size = 0.30 BPP  = </a:t>
            </a:r>
            <a:r>
              <a:rPr kumimoji="1" lang="en-US" altLang="ko-KR" sz="1800" b="0">
                <a:latin typeface="Arial" charset="0"/>
                <a:ea typeface="Dotum" pitchFamily="34" charset="-127"/>
              </a:rPr>
              <a:t>9,902 Byte</a:t>
            </a:r>
          </a:p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endParaRPr kumimoji="1" lang="en-US" altLang="ko-KR" sz="1800" b="0">
              <a:latin typeface="Arial" charset="0"/>
              <a:ea typeface="Gulim" pitchFamily="34" charset="-127"/>
            </a:endParaRPr>
          </a:p>
        </p:txBody>
      </p:sp>
      <p:sp>
        <p:nvSpPr>
          <p:cNvPr id="73735" name="Text Box 7"/>
          <p:cNvSpPr txBox="1">
            <a:spLocks noChangeArrowheads="1"/>
          </p:cNvSpPr>
          <p:nvPr/>
        </p:nvSpPr>
        <p:spPr bwMode="auto">
          <a:xfrm>
            <a:off x="3581400" y="4751388"/>
            <a:ext cx="22098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800" b="0">
                <a:solidFill>
                  <a:schemeClr val="folHlink"/>
                </a:solidFill>
                <a:latin typeface="Arial" charset="0"/>
                <a:ea typeface="Gulim" pitchFamily="34" charset="-127"/>
              </a:rPr>
              <a:t>w/ Removed Blocks</a:t>
            </a:r>
          </a:p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800" b="0">
                <a:latin typeface="Arial" charset="0"/>
                <a:ea typeface="Gulim" pitchFamily="34" charset="-127"/>
              </a:rPr>
              <a:t>Blocks : 447 / 4096    	= 11%</a:t>
            </a:r>
          </a:p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800" b="0">
                <a:latin typeface="Arial" charset="0"/>
                <a:ea typeface="Gulim" pitchFamily="34" charset="-127"/>
              </a:rPr>
              <a:t>Size = 0.29 BPP</a:t>
            </a:r>
            <a:endParaRPr kumimoji="1" lang="en-US" altLang="ko-KR" sz="1800" b="0">
              <a:latin typeface="Arial" charset="0"/>
              <a:ea typeface="Dotum" pitchFamily="34" charset="-127"/>
            </a:endParaRPr>
          </a:p>
        </p:txBody>
      </p:sp>
      <p:sp>
        <p:nvSpPr>
          <p:cNvPr id="73736" name="Text Box 8"/>
          <p:cNvSpPr txBox="1">
            <a:spLocks noChangeArrowheads="1"/>
          </p:cNvSpPr>
          <p:nvPr/>
        </p:nvSpPr>
        <p:spPr bwMode="auto">
          <a:xfrm>
            <a:off x="6553200" y="4724400"/>
            <a:ext cx="2057400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800" b="0">
                <a:solidFill>
                  <a:schemeClr val="folHlink"/>
                </a:solidFill>
                <a:latin typeface="Arial" charset="0"/>
                <a:ea typeface="Gulim" pitchFamily="34" charset="-127"/>
              </a:rPr>
              <a:t>I-based Coding </a:t>
            </a:r>
          </a:p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800" b="0">
                <a:latin typeface="Arial" charset="0"/>
                <a:ea typeface="Gulim" pitchFamily="34" charset="-127"/>
              </a:rPr>
              <a:t>PSNR = 32.35 dB</a:t>
            </a:r>
          </a:p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800" b="0">
                <a:latin typeface="Arial" charset="0"/>
                <a:ea typeface="Gulim" pitchFamily="34" charset="-127"/>
              </a:rPr>
              <a:t>Size = 0.29 BPP  = </a:t>
            </a:r>
            <a:r>
              <a:rPr kumimoji="1" lang="en-US" altLang="ko-KR" sz="1800" b="0">
                <a:latin typeface="Arial" charset="0"/>
                <a:ea typeface="Dotum" pitchFamily="34" charset="-127"/>
              </a:rPr>
              <a:t>9,634 Byte</a:t>
            </a:r>
          </a:p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endParaRPr kumimoji="1" lang="en-US" altLang="ko-KR" sz="1800" b="0">
              <a:latin typeface="Arial" charset="0"/>
              <a:ea typeface="Gulim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3200" smtClean="0">
                <a:latin typeface="Arial" charset="0"/>
                <a:ea typeface="Gulim" pitchFamily="34" charset="-127"/>
              </a:rPr>
              <a:t>Interpolation based Coding – Result 2</a:t>
            </a:r>
          </a:p>
        </p:txBody>
      </p:sp>
      <p:pic>
        <p:nvPicPr>
          <p:cNvPr id="74755" name="Picture 3" descr="lena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057400"/>
            <a:ext cx="2590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838200" y="4724400"/>
            <a:ext cx="2133600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800" b="0">
                <a:solidFill>
                  <a:schemeClr val="folHlink"/>
                </a:solidFill>
                <a:latin typeface="Arial" charset="0"/>
                <a:ea typeface="Gulim" pitchFamily="34" charset="-127"/>
              </a:rPr>
              <a:t>JPEG Coding</a:t>
            </a:r>
            <a:r>
              <a:rPr kumimoji="1" lang="en-US" altLang="ko-KR" sz="1800" b="0">
                <a:latin typeface="Arial" charset="0"/>
                <a:ea typeface="Gulim" pitchFamily="34" charset="-127"/>
              </a:rPr>
              <a:t> </a:t>
            </a:r>
          </a:p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800" b="0">
                <a:latin typeface="Arial" charset="0"/>
                <a:ea typeface="Gulim" pitchFamily="34" charset="-127"/>
              </a:rPr>
              <a:t>PSNR = 32.27 dB</a:t>
            </a:r>
          </a:p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800" b="0">
                <a:latin typeface="Arial" charset="0"/>
                <a:ea typeface="Gulim" pitchFamily="34" charset="-127"/>
              </a:rPr>
              <a:t>Size = 0.30 BPP  = </a:t>
            </a:r>
            <a:r>
              <a:rPr kumimoji="1" lang="en-US" altLang="ko-KR" sz="1800" b="0">
                <a:latin typeface="Arial" charset="0"/>
                <a:ea typeface="Dotum" pitchFamily="34" charset="-127"/>
              </a:rPr>
              <a:t>9,902 Byte</a:t>
            </a:r>
          </a:p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endParaRPr kumimoji="1" lang="en-US" altLang="ko-KR" sz="1800" b="0">
              <a:latin typeface="Arial" charset="0"/>
              <a:ea typeface="Gulim" pitchFamily="34" charset="-127"/>
            </a:endParaRPr>
          </a:p>
        </p:txBody>
      </p:sp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3581400" y="4751388"/>
            <a:ext cx="22098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800" b="0">
                <a:solidFill>
                  <a:schemeClr val="folHlink"/>
                </a:solidFill>
                <a:latin typeface="Arial" charset="0"/>
                <a:ea typeface="Gulim" pitchFamily="34" charset="-127"/>
              </a:rPr>
              <a:t>w/ Removed Blocks</a:t>
            </a:r>
          </a:p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800" b="0">
                <a:latin typeface="Arial" charset="0"/>
                <a:ea typeface="Gulim" pitchFamily="34" charset="-127"/>
              </a:rPr>
              <a:t>Blocks : 557 / 4096    	= 14%</a:t>
            </a:r>
          </a:p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800" b="0">
                <a:latin typeface="Arial" charset="0"/>
                <a:ea typeface="Gulim" pitchFamily="34" charset="-127"/>
              </a:rPr>
              <a:t>Size = 0.27 BPP</a:t>
            </a:r>
            <a:endParaRPr kumimoji="1" lang="en-US" altLang="ko-KR" sz="1800" b="0">
              <a:latin typeface="Arial" charset="0"/>
              <a:ea typeface="Dotum" pitchFamily="34" charset="-127"/>
            </a:endParaRPr>
          </a:p>
        </p:txBody>
      </p:sp>
      <p:sp>
        <p:nvSpPr>
          <p:cNvPr id="74758" name="Text Box 6"/>
          <p:cNvSpPr txBox="1">
            <a:spLocks noChangeArrowheads="1"/>
          </p:cNvSpPr>
          <p:nvPr/>
        </p:nvSpPr>
        <p:spPr bwMode="auto">
          <a:xfrm>
            <a:off x="6553200" y="4724400"/>
            <a:ext cx="2057400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800" b="0">
                <a:solidFill>
                  <a:schemeClr val="folHlink"/>
                </a:solidFill>
                <a:latin typeface="Arial" charset="0"/>
                <a:ea typeface="Gulim" pitchFamily="34" charset="-127"/>
              </a:rPr>
              <a:t>I-based Coding </a:t>
            </a:r>
          </a:p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800" b="0">
                <a:latin typeface="Arial" charset="0"/>
                <a:ea typeface="Gulim" pitchFamily="34" charset="-127"/>
              </a:rPr>
              <a:t>PSNR = 32.37 dB</a:t>
            </a:r>
          </a:p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800" b="0">
                <a:latin typeface="Arial" charset="0"/>
                <a:ea typeface="Gulim" pitchFamily="34" charset="-127"/>
              </a:rPr>
              <a:t>Size = 0.27 BPP  = </a:t>
            </a:r>
            <a:r>
              <a:rPr kumimoji="1" lang="en-US" altLang="ko-KR" sz="1800" b="0">
                <a:latin typeface="Arial" charset="0"/>
                <a:ea typeface="Dotum" pitchFamily="34" charset="-127"/>
              </a:rPr>
              <a:t>9,570 Byte</a:t>
            </a:r>
          </a:p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endParaRPr kumimoji="1" lang="en-US" altLang="ko-KR" sz="1800" b="0">
              <a:latin typeface="Arial" charset="0"/>
              <a:ea typeface="Gulim" pitchFamily="34" charset="-127"/>
            </a:endParaRPr>
          </a:p>
        </p:txBody>
      </p:sp>
      <p:pic>
        <p:nvPicPr>
          <p:cNvPr id="74759" name="Picture 7" descr="lena_q15_removed_black55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2057400"/>
            <a:ext cx="2590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0" name="Picture 8" descr="lena_q15_restored55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2057400"/>
            <a:ext cx="2590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3200" smtClean="0">
                <a:latin typeface="Arial" charset="0"/>
                <a:ea typeface="Gulim" pitchFamily="34" charset="-127"/>
              </a:rPr>
              <a:t>Temporal Block Loss Recovery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35088" y="2017713"/>
            <a:ext cx="7199312" cy="4687887"/>
          </a:xfrm>
        </p:spPr>
        <p:txBody>
          <a:bodyPr/>
          <a:lstStyle/>
          <a:p>
            <a:pPr eaLnBrk="1" hangingPunct="1">
              <a:lnSpc>
                <a:spcPct val="125000"/>
              </a:lnSpc>
            </a:pPr>
            <a:r>
              <a:rPr lang="en-US" altLang="ko-KR" sz="2800" smtClean="0">
                <a:latin typeface="Arial" charset="0"/>
                <a:ea typeface="Gulim" pitchFamily="34" charset="-127"/>
              </a:rPr>
              <a:t>In video coding (e, g, MPEG), temporal recovery is more effective.</a:t>
            </a:r>
          </a:p>
        </p:txBody>
      </p:sp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4953000" y="4267200"/>
            <a:ext cx="1219200" cy="304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5781" name="Rectangle 5"/>
          <p:cNvSpPr>
            <a:spLocks noChangeArrowheads="1"/>
          </p:cNvSpPr>
          <p:nvPr/>
        </p:nvSpPr>
        <p:spPr bwMode="auto">
          <a:xfrm>
            <a:off x="4953000" y="3962400"/>
            <a:ext cx="1219200" cy="1066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782" name="Line 6"/>
          <p:cNvSpPr>
            <a:spLocks noChangeShapeType="1"/>
          </p:cNvSpPr>
          <p:nvPr/>
        </p:nvSpPr>
        <p:spPr bwMode="auto">
          <a:xfrm>
            <a:off x="4953000" y="4114800"/>
            <a:ext cx="12192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783" name="Line 7"/>
          <p:cNvSpPr>
            <a:spLocks noChangeShapeType="1"/>
          </p:cNvSpPr>
          <p:nvPr/>
        </p:nvSpPr>
        <p:spPr bwMode="auto">
          <a:xfrm>
            <a:off x="4953000" y="4267200"/>
            <a:ext cx="12192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784" name="Line 8"/>
          <p:cNvSpPr>
            <a:spLocks noChangeShapeType="1"/>
          </p:cNvSpPr>
          <p:nvPr/>
        </p:nvSpPr>
        <p:spPr bwMode="auto">
          <a:xfrm>
            <a:off x="4953000" y="4419600"/>
            <a:ext cx="12192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785" name="Line 9"/>
          <p:cNvSpPr>
            <a:spLocks noChangeShapeType="1"/>
          </p:cNvSpPr>
          <p:nvPr/>
        </p:nvSpPr>
        <p:spPr bwMode="auto">
          <a:xfrm>
            <a:off x="4953000" y="4572000"/>
            <a:ext cx="12192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786" name="Line 10"/>
          <p:cNvSpPr>
            <a:spLocks noChangeShapeType="1"/>
          </p:cNvSpPr>
          <p:nvPr/>
        </p:nvSpPr>
        <p:spPr bwMode="auto">
          <a:xfrm>
            <a:off x="5105400" y="3962400"/>
            <a:ext cx="0" cy="1066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787" name="Line 11"/>
          <p:cNvSpPr>
            <a:spLocks noChangeShapeType="1"/>
          </p:cNvSpPr>
          <p:nvPr/>
        </p:nvSpPr>
        <p:spPr bwMode="auto">
          <a:xfrm>
            <a:off x="5257800" y="3962400"/>
            <a:ext cx="0" cy="1066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788" name="Line 12"/>
          <p:cNvSpPr>
            <a:spLocks noChangeShapeType="1"/>
          </p:cNvSpPr>
          <p:nvPr/>
        </p:nvSpPr>
        <p:spPr bwMode="auto">
          <a:xfrm>
            <a:off x="5410200" y="3962400"/>
            <a:ext cx="0" cy="1066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789" name="Line 13"/>
          <p:cNvSpPr>
            <a:spLocks noChangeShapeType="1"/>
          </p:cNvSpPr>
          <p:nvPr/>
        </p:nvSpPr>
        <p:spPr bwMode="auto">
          <a:xfrm>
            <a:off x="5562600" y="3962400"/>
            <a:ext cx="0" cy="1066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790" name="Line 14"/>
          <p:cNvSpPr>
            <a:spLocks noChangeShapeType="1"/>
          </p:cNvSpPr>
          <p:nvPr/>
        </p:nvSpPr>
        <p:spPr bwMode="auto">
          <a:xfrm>
            <a:off x="5715000" y="3962400"/>
            <a:ext cx="0" cy="1066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791" name="Line 15"/>
          <p:cNvSpPr>
            <a:spLocks noChangeShapeType="1"/>
          </p:cNvSpPr>
          <p:nvPr/>
        </p:nvSpPr>
        <p:spPr bwMode="auto">
          <a:xfrm>
            <a:off x="5867400" y="3962400"/>
            <a:ext cx="0" cy="1066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792" name="Line 16"/>
          <p:cNvSpPr>
            <a:spLocks noChangeShapeType="1"/>
          </p:cNvSpPr>
          <p:nvPr/>
        </p:nvSpPr>
        <p:spPr bwMode="auto">
          <a:xfrm>
            <a:off x="6019800" y="3962400"/>
            <a:ext cx="0" cy="1066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793" name="Line 17"/>
          <p:cNvSpPr>
            <a:spLocks noChangeShapeType="1"/>
          </p:cNvSpPr>
          <p:nvPr/>
        </p:nvSpPr>
        <p:spPr bwMode="auto">
          <a:xfrm>
            <a:off x="4953000" y="4724400"/>
            <a:ext cx="12192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794" name="Line 18"/>
          <p:cNvSpPr>
            <a:spLocks noChangeShapeType="1"/>
          </p:cNvSpPr>
          <p:nvPr/>
        </p:nvSpPr>
        <p:spPr bwMode="auto">
          <a:xfrm>
            <a:off x="4953000" y="4876800"/>
            <a:ext cx="12192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795" name="Line 19"/>
          <p:cNvSpPr>
            <a:spLocks noChangeShapeType="1"/>
          </p:cNvSpPr>
          <p:nvPr/>
        </p:nvSpPr>
        <p:spPr bwMode="auto">
          <a:xfrm>
            <a:off x="4953000" y="4267200"/>
            <a:ext cx="0" cy="3048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796" name="Line 20"/>
          <p:cNvSpPr>
            <a:spLocks noChangeShapeType="1"/>
          </p:cNvSpPr>
          <p:nvPr/>
        </p:nvSpPr>
        <p:spPr bwMode="auto">
          <a:xfrm>
            <a:off x="6172200" y="4267200"/>
            <a:ext cx="0" cy="3048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797" name="Line 21"/>
          <p:cNvSpPr>
            <a:spLocks noChangeShapeType="1"/>
          </p:cNvSpPr>
          <p:nvPr/>
        </p:nvSpPr>
        <p:spPr bwMode="auto">
          <a:xfrm>
            <a:off x="4953000" y="4572000"/>
            <a:ext cx="1219200" cy="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798" name="Line 22"/>
          <p:cNvSpPr>
            <a:spLocks noChangeShapeType="1"/>
          </p:cNvSpPr>
          <p:nvPr/>
        </p:nvSpPr>
        <p:spPr bwMode="auto">
          <a:xfrm>
            <a:off x="4953000" y="4267200"/>
            <a:ext cx="1219200" cy="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799" name="Rectangle 23"/>
          <p:cNvSpPr>
            <a:spLocks noChangeArrowheads="1"/>
          </p:cNvSpPr>
          <p:nvPr/>
        </p:nvSpPr>
        <p:spPr bwMode="auto">
          <a:xfrm>
            <a:off x="3124200" y="3962400"/>
            <a:ext cx="1219200" cy="1066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800" name="Line 24"/>
          <p:cNvSpPr>
            <a:spLocks noChangeShapeType="1"/>
          </p:cNvSpPr>
          <p:nvPr/>
        </p:nvSpPr>
        <p:spPr bwMode="auto">
          <a:xfrm>
            <a:off x="3124200" y="4114800"/>
            <a:ext cx="12192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801" name="Line 25"/>
          <p:cNvSpPr>
            <a:spLocks noChangeShapeType="1"/>
          </p:cNvSpPr>
          <p:nvPr/>
        </p:nvSpPr>
        <p:spPr bwMode="auto">
          <a:xfrm>
            <a:off x="3124200" y="4267200"/>
            <a:ext cx="12192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802" name="Line 26"/>
          <p:cNvSpPr>
            <a:spLocks noChangeShapeType="1"/>
          </p:cNvSpPr>
          <p:nvPr/>
        </p:nvSpPr>
        <p:spPr bwMode="auto">
          <a:xfrm>
            <a:off x="3124200" y="4572000"/>
            <a:ext cx="12192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803" name="Line 27"/>
          <p:cNvSpPr>
            <a:spLocks noChangeShapeType="1"/>
          </p:cNvSpPr>
          <p:nvPr/>
        </p:nvSpPr>
        <p:spPr bwMode="auto">
          <a:xfrm>
            <a:off x="3276600" y="3962400"/>
            <a:ext cx="0" cy="1066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804" name="Line 28"/>
          <p:cNvSpPr>
            <a:spLocks noChangeShapeType="1"/>
          </p:cNvSpPr>
          <p:nvPr/>
        </p:nvSpPr>
        <p:spPr bwMode="auto">
          <a:xfrm>
            <a:off x="3429000" y="3962400"/>
            <a:ext cx="0" cy="1066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805" name="Line 29"/>
          <p:cNvSpPr>
            <a:spLocks noChangeShapeType="1"/>
          </p:cNvSpPr>
          <p:nvPr/>
        </p:nvSpPr>
        <p:spPr bwMode="auto">
          <a:xfrm>
            <a:off x="3581400" y="3962400"/>
            <a:ext cx="0" cy="1066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806" name="Line 30"/>
          <p:cNvSpPr>
            <a:spLocks noChangeShapeType="1"/>
          </p:cNvSpPr>
          <p:nvPr/>
        </p:nvSpPr>
        <p:spPr bwMode="auto">
          <a:xfrm>
            <a:off x="3733800" y="3962400"/>
            <a:ext cx="0" cy="1066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807" name="Line 31"/>
          <p:cNvSpPr>
            <a:spLocks noChangeShapeType="1"/>
          </p:cNvSpPr>
          <p:nvPr/>
        </p:nvSpPr>
        <p:spPr bwMode="auto">
          <a:xfrm>
            <a:off x="3886200" y="3962400"/>
            <a:ext cx="0" cy="1066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808" name="Line 32"/>
          <p:cNvSpPr>
            <a:spLocks noChangeShapeType="1"/>
          </p:cNvSpPr>
          <p:nvPr/>
        </p:nvSpPr>
        <p:spPr bwMode="auto">
          <a:xfrm>
            <a:off x="4038600" y="3962400"/>
            <a:ext cx="0" cy="1066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809" name="Line 33"/>
          <p:cNvSpPr>
            <a:spLocks noChangeShapeType="1"/>
          </p:cNvSpPr>
          <p:nvPr/>
        </p:nvSpPr>
        <p:spPr bwMode="auto">
          <a:xfrm>
            <a:off x="4191000" y="3962400"/>
            <a:ext cx="0" cy="10668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810" name="Line 34"/>
          <p:cNvSpPr>
            <a:spLocks noChangeShapeType="1"/>
          </p:cNvSpPr>
          <p:nvPr/>
        </p:nvSpPr>
        <p:spPr bwMode="auto">
          <a:xfrm>
            <a:off x="3124200" y="4724400"/>
            <a:ext cx="12192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811" name="Line 35"/>
          <p:cNvSpPr>
            <a:spLocks noChangeShapeType="1"/>
          </p:cNvSpPr>
          <p:nvPr/>
        </p:nvSpPr>
        <p:spPr bwMode="auto">
          <a:xfrm>
            <a:off x="3124200" y="4876800"/>
            <a:ext cx="12192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812" name="Line 36"/>
          <p:cNvSpPr>
            <a:spLocks noChangeShapeType="1"/>
          </p:cNvSpPr>
          <p:nvPr/>
        </p:nvSpPr>
        <p:spPr bwMode="auto">
          <a:xfrm>
            <a:off x="3124200" y="4419600"/>
            <a:ext cx="12192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813" name="Freeform 37"/>
          <p:cNvSpPr>
            <a:spLocks/>
          </p:cNvSpPr>
          <p:nvPr/>
        </p:nvSpPr>
        <p:spPr bwMode="auto">
          <a:xfrm>
            <a:off x="4038600" y="5105400"/>
            <a:ext cx="798513" cy="152400"/>
          </a:xfrm>
          <a:custGeom>
            <a:avLst/>
            <a:gdLst>
              <a:gd name="T0" fmla="*/ 4 w 469"/>
              <a:gd name="T1" fmla="*/ 20 h 197"/>
              <a:gd name="T2" fmla="*/ 12 w 469"/>
              <a:gd name="T3" fmla="*/ 32 h 197"/>
              <a:gd name="T4" fmla="*/ 24 w 469"/>
              <a:gd name="T5" fmla="*/ 44 h 197"/>
              <a:gd name="T6" fmla="*/ 36 w 469"/>
              <a:gd name="T7" fmla="*/ 60 h 197"/>
              <a:gd name="T8" fmla="*/ 44 w 469"/>
              <a:gd name="T9" fmla="*/ 72 h 197"/>
              <a:gd name="T10" fmla="*/ 52 w 469"/>
              <a:gd name="T11" fmla="*/ 84 h 197"/>
              <a:gd name="T12" fmla="*/ 64 w 469"/>
              <a:gd name="T13" fmla="*/ 96 h 197"/>
              <a:gd name="T14" fmla="*/ 76 w 469"/>
              <a:gd name="T15" fmla="*/ 104 h 197"/>
              <a:gd name="T16" fmla="*/ 84 w 469"/>
              <a:gd name="T17" fmla="*/ 116 h 197"/>
              <a:gd name="T18" fmla="*/ 96 w 469"/>
              <a:gd name="T19" fmla="*/ 128 h 197"/>
              <a:gd name="T20" fmla="*/ 112 w 469"/>
              <a:gd name="T21" fmla="*/ 140 h 197"/>
              <a:gd name="T22" fmla="*/ 128 w 469"/>
              <a:gd name="T23" fmla="*/ 148 h 197"/>
              <a:gd name="T24" fmla="*/ 144 w 469"/>
              <a:gd name="T25" fmla="*/ 156 h 197"/>
              <a:gd name="T26" fmla="*/ 160 w 469"/>
              <a:gd name="T27" fmla="*/ 160 h 197"/>
              <a:gd name="T28" fmla="*/ 176 w 469"/>
              <a:gd name="T29" fmla="*/ 168 h 197"/>
              <a:gd name="T30" fmla="*/ 192 w 469"/>
              <a:gd name="T31" fmla="*/ 176 h 197"/>
              <a:gd name="T32" fmla="*/ 208 w 469"/>
              <a:gd name="T33" fmla="*/ 184 h 197"/>
              <a:gd name="T34" fmla="*/ 224 w 469"/>
              <a:gd name="T35" fmla="*/ 184 h 197"/>
              <a:gd name="T36" fmla="*/ 240 w 469"/>
              <a:gd name="T37" fmla="*/ 192 h 197"/>
              <a:gd name="T38" fmla="*/ 256 w 469"/>
              <a:gd name="T39" fmla="*/ 192 h 197"/>
              <a:gd name="T40" fmla="*/ 272 w 469"/>
              <a:gd name="T41" fmla="*/ 196 h 197"/>
              <a:gd name="T42" fmla="*/ 288 w 469"/>
              <a:gd name="T43" fmla="*/ 196 h 197"/>
              <a:gd name="T44" fmla="*/ 304 w 469"/>
              <a:gd name="T45" fmla="*/ 192 h 197"/>
              <a:gd name="T46" fmla="*/ 320 w 469"/>
              <a:gd name="T47" fmla="*/ 188 h 197"/>
              <a:gd name="T48" fmla="*/ 336 w 469"/>
              <a:gd name="T49" fmla="*/ 184 h 197"/>
              <a:gd name="T50" fmla="*/ 352 w 469"/>
              <a:gd name="T51" fmla="*/ 176 h 197"/>
              <a:gd name="T52" fmla="*/ 368 w 469"/>
              <a:gd name="T53" fmla="*/ 168 h 197"/>
              <a:gd name="T54" fmla="*/ 380 w 469"/>
              <a:gd name="T55" fmla="*/ 156 h 197"/>
              <a:gd name="T56" fmla="*/ 388 w 469"/>
              <a:gd name="T57" fmla="*/ 144 h 197"/>
              <a:gd name="T58" fmla="*/ 400 w 469"/>
              <a:gd name="T59" fmla="*/ 132 h 197"/>
              <a:gd name="T60" fmla="*/ 408 w 469"/>
              <a:gd name="T61" fmla="*/ 116 h 197"/>
              <a:gd name="T62" fmla="*/ 416 w 469"/>
              <a:gd name="T63" fmla="*/ 104 h 197"/>
              <a:gd name="T64" fmla="*/ 424 w 469"/>
              <a:gd name="T65" fmla="*/ 92 h 197"/>
              <a:gd name="T66" fmla="*/ 436 w 469"/>
              <a:gd name="T67" fmla="*/ 76 h 197"/>
              <a:gd name="T68" fmla="*/ 440 w 469"/>
              <a:gd name="T69" fmla="*/ 60 h 197"/>
              <a:gd name="T70" fmla="*/ 452 w 469"/>
              <a:gd name="T71" fmla="*/ 48 h 197"/>
              <a:gd name="T72" fmla="*/ 456 w 469"/>
              <a:gd name="T73" fmla="*/ 32 h 197"/>
              <a:gd name="T74" fmla="*/ 464 w 469"/>
              <a:gd name="T75" fmla="*/ 16 h 197"/>
              <a:gd name="T76" fmla="*/ 468 w 469"/>
              <a:gd name="T77" fmla="*/ 0 h 19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469"/>
              <a:gd name="T118" fmla="*/ 0 h 197"/>
              <a:gd name="T119" fmla="*/ 469 w 469"/>
              <a:gd name="T120" fmla="*/ 197 h 197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469" h="197">
                <a:moveTo>
                  <a:pt x="0" y="12"/>
                </a:moveTo>
                <a:lnTo>
                  <a:pt x="4" y="20"/>
                </a:lnTo>
                <a:lnTo>
                  <a:pt x="12" y="24"/>
                </a:lnTo>
                <a:lnTo>
                  <a:pt x="12" y="32"/>
                </a:lnTo>
                <a:lnTo>
                  <a:pt x="20" y="36"/>
                </a:lnTo>
                <a:lnTo>
                  <a:pt x="24" y="44"/>
                </a:lnTo>
                <a:lnTo>
                  <a:pt x="32" y="52"/>
                </a:lnTo>
                <a:lnTo>
                  <a:pt x="36" y="60"/>
                </a:lnTo>
                <a:lnTo>
                  <a:pt x="44" y="64"/>
                </a:lnTo>
                <a:lnTo>
                  <a:pt x="44" y="72"/>
                </a:lnTo>
                <a:lnTo>
                  <a:pt x="52" y="76"/>
                </a:lnTo>
                <a:lnTo>
                  <a:pt x="52" y="84"/>
                </a:lnTo>
                <a:lnTo>
                  <a:pt x="60" y="88"/>
                </a:lnTo>
                <a:lnTo>
                  <a:pt x="64" y="96"/>
                </a:lnTo>
                <a:lnTo>
                  <a:pt x="68" y="104"/>
                </a:lnTo>
                <a:lnTo>
                  <a:pt x="76" y="104"/>
                </a:lnTo>
                <a:lnTo>
                  <a:pt x="76" y="112"/>
                </a:lnTo>
                <a:lnTo>
                  <a:pt x="84" y="116"/>
                </a:lnTo>
                <a:lnTo>
                  <a:pt x="92" y="120"/>
                </a:lnTo>
                <a:lnTo>
                  <a:pt x="96" y="128"/>
                </a:lnTo>
                <a:lnTo>
                  <a:pt x="104" y="132"/>
                </a:lnTo>
                <a:lnTo>
                  <a:pt x="112" y="140"/>
                </a:lnTo>
                <a:lnTo>
                  <a:pt x="120" y="144"/>
                </a:lnTo>
                <a:lnTo>
                  <a:pt x="128" y="148"/>
                </a:lnTo>
                <a:lnTo>
                  <a:pt x="136" y="152"/>
                </a:lnTo>
                <a:lnTo>
                  <a:pt x="144" y="156"/>
                </a:lnTo>
                <a:lnTo>
                  <a:pt x="152" y="156"/>
                </a:lnTo>
                <a:lnTo>
                  <a:pt x="160" y="160"/>
                </a:lnTo>
                <a:lnTo>
                  <a:pt x="168" y="164"/>
                </a:lnTo>
                <a:lnTo>
                  <a:pt x="176" y="168"/>
                </a:lnTo>
                <a:lnTo>
                  <a:pt x="184" y="172"/>
                </a:lnTo>
                <a:lnTo>
                  <a:pt x="192" y="176"/>
                </a:lnTo>
                <a:lnTo>
                  <a:pt x="200" y="180"/>
                </a:lnTo>
                <a:lnTo>
                  <a:pt x="208" y="184"/>
                </a:lnTo>
                <a:lnTo>
                  <a:pt x="216" y="184"/>
                </a:lnTo>
                <a:lnTo>
                  <a:pt x="224" y="184"/>
                </a:lnTo>
                <a:lnTo>
                  <a:pt x="232" y="188"/>
                </a:lnTo>
                <a:lnTo>
                  <a:pt x="240" y="192"/>
                </a:lnTo>
                <a:lnTo>
                  <a:pt x="248" y="192"/>
                </a:lnTo>
                <a:lnTo>
                  <a:pt x="256" y="192"/>
                </a:lnTo>
                <a:lnTo>
                  <a:pt x="264" y="192"/>
                </a:lnTo>
                <a:lnTo>
                  <a:pt x="272" y="196"/>
                </a:lnTo>
                <a:lnTo>
                  <a:pt x="280" y="196"/>
                </a:lnTo>
                <a:lnTo>
                  <a:pt x="288" y="196"/>
                </a:lnTo>
                <a:lnTo>
                  <a:pt x="296" y="196"/>
                </a:lnTo>
                <a:lnTo>
                  <a:pt x="304" y="192"/>
                </a:lnTo>
                <a:lnTo>
                  <a:pt x="312" y="192"/>
                </a:lnTo>
                <a:lnTo>
                  <a:pt x="320" y="188"/>
                </a:lnTo>
                <a:lnTo>
                  <a:pt x="328" y="184"/>
                </a:lnTo>
                <a:lnTo>
                  <a:pt x="336" y="184"/>
                </a:lnTo>
                <a:lnTo>
                  <a:pt x="344" y="180"/>
                </a:lnTo>
                <a:lnTo>
                  <a:pt x="352" y="176"/>
                </a:lnTo>
                <a:lnTo>
                  <a:pt x="360" y="172"/>
                </a:lnTo>
                <a:lnTo>
                  <a:pt x="368" y="168"/>
                </a:lnTo>
                <a:lnTo>
                  <a:pt x="376" y="164"/>
                </a:lnTo>
                <a:lnTo>
                  <a:pt x="380" y="156"/>
                </a:lnTo>
                <a:lnTo>
                  <a:pt x="388" y="152"/>
                </a:lnTo>
                <a:lnTo>
                  <a:pt x="388" y="144"/>
                </a:lnTo>
                <a:lnTo>
                  <a:pt x="396" y="140"/>
                </a:lnTo>
                <a:lnTo>
                  <a:pt x="400" y="132"/>
                </a:lnTo>
                <a:lnTo>
                  <a:pt x="404" y="124"/>
                </a:lnTo>
                <a:lnTo>
                  <a:pt x="408" y="116"/>
                </a:lnTo>
                <a:lnTo>
                  <a:pt x="416" y="112"/>
                </a:lnTo>
                <a:lnTo>
                  <a:pt x="416" y="104"/>
                </a:lnTo>
                <a:lnTo>
                  <a:pt x="424" y="100"/>
                </a:lnTo>
                <a:lnTo>
                  <a:pt x="424" y="92"/>
                </a:lnTo>
                <a:lnTo>
                  <a:pt x="432" y="84"/>
                </a:lnTo>
                <a:lnTo>
                  <a:pt x="436" y="76"/>
                </a:lnTo>
                <a:lnTo>
                  <a:pt x="440" y="68"/>
                </a:lnTo>
                <a:lnTo>
                  <a:pt x="440" y="60"/>
                </a:lnTo>
                <a:lnTo>
                  <a:pt x="444" y="52"/>
                </a:lnTo>
                <a:lnTo>
                  <a:pt x="452" y="48"/>
                </a:lnTo>
                <a:lnTo>
                  <a:pt x="452" y="40"/>
                </a:lnTo>
                <a:lnTo>
                  <a:pt x="456" y="32"/>
                </a:lnTo>
                <a:lnTo>
                  <a:pt x="460" y="24"/>
                </a:lnTo>
                <a:lnTo>
                  <a:pt x="464" y="16"/>
                </a:lnTo>
                <a:lnTo>
                  <a:pt x="464" y="8"/>
                </a:lnTo>
                <a:lnTo>
                  <a:pt x="468" y="0"/>
                </a:lnTo>
              </a:path>
            </a:pathLst>
          </a:custGeom>
          <a:noFill/>
          <a:ln w="12700" cap="rnd" cmpd="sng">
            <a:solidFill>
              <a:schemeClr val="tx1"/>
            </a:solidFill>
            <a:prstDash val="solid"/>
            <a:round/>
            <a:headEnd type="stealth" w="med" len="lg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5814" name="Text Box 38"/>
          <p:cNvSpPr txBox="1">
            <a:spLocks noChangeArrowheads="1"/>
          </p:cNvSpPr>
          <p:nvPr/>
        </p:nvSpPr>
        <p:spPr bwMode="auto">
          <a:xfrm>
            <a:off x="5486400" y="4967288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800" b="0" i="1">
                <a:ea typeface="Gulim" pitchFamily="34" charset="-127"/>
              </a:rPr>
              <a:t>t</a:t>
            </a:r>
          </a:p>
        </p:txBody>
      </p:sp>
      <p:sp>
        <p:nvSpPr>
          <p:cNvPr id="75815" name="Text Box 39"/>
          <p:cNvSpPr txBox="1">
            <a:spLocks noChangeArrowheads="1"/>
          </p:cNvSpPr>
          <p:nvPr/>
        </p:nvSpPr>
        <p:spPr bwMode="auto">
          <a:xfrm>
            <a:off x="3581400" y="4953000"/>
            <a:ext cx="68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800" b="0" i="1">
                <a:ea typeface="Gulim" pitchFamily="34" charset="-127"/>
              </a:rPr>
              <a:t>t-</a:t>
            </a:r>
            <a:r>
              <a:rPr kumimoji="1" lang="en-US" altLang="ko-KR" sz="1200" b="0" i="1">
                <a:ea typeface="Gulim" pitchFamily="34" charset="-127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2800" smtClean="0">
                <a:latin typeface="Arial" charset="0"/>
                <a:ea typeface="Gulim" pitchFamily="34" charset="-127"/>
              </a:rPr>
              <a:t>Simulation Results – Flower Garden</a:t>
            </a:r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1447800" y="5562600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800" b="0">
                <a:latin typeface="Arial" charset="0"/>
                <a:ea typeface="Gulim" pitchFamily="34" charset="-127"/>
              </a:rPr>
              <a:t>Original Sequence</a:t>
            </a:r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5943600" y="5576888"/>
            <a:ext cx="190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800" b="0">
                <a:latin typeface="Arial" charset="0"/>
                <a:ea typeface="Gulim" pitchFamily="34" charset="-127"/>
              </a:rPr>
              <a:t>Test Sequence</a:t>
            </a:r>
          </a:p>
        </p:txBody>
      </p:sp>
      <p:pic>
        <p:nvPicPr>
          <p:cNvPr id="137221" name="fg_no_error.mpe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667000"/>
            <a:ext cx="4038600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2" name="fg_error.mpe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667000"/>
            <a:ext cx="4038600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7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7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22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72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7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72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222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7222"/>
                </p:tgtEl>
              </p:cMediaNode>
            </p:video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2800" smtClean="0">
                <a:latin typeface="Arial" charset="0"/>
                <a:ea typeface="Gulim" pitchFamily="34" charset="-127"/>
              </a:rPr>
              <a:t>Simulation Results – Flower Garden</a:t>
            </a:r>
          </a:p>
        </p:txBody>
      </p:sp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1447800" y="5562600"/>
            <a:ext cx="2514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800" b="0">
                <a:latin typeface="Arial" charset="0"/>
                <a:ea typeface="Gulim" pitchFamily="34" charset="-127"/>
              </a:rPr>
              <a:t>Zero Motion Vector, PSNR = 16.15 dB</a:t>
            </a:r>
          </a:p>
        </p:txBody>
      </p:sp>
      <p:pic>
        <p:nvPicPr>
          <p:cNvPr id="138244" name="fg_repla.mpe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667000"/>
            <a:ext cx="4038600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5" name="fg_ave_mad_1ref.mpe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667000"/>
            <a:ext cx="4038600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5562600" y="5562600"/>
            <a:ext cx="25146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800" b="0">
                <a:latin typeface="Arial" charset="0"/>
                <a:ea typeface="Gulim" pitchFamily="34" charset="-127"/>
              </a:rPr>
              <a:t>Average of Surrounding Motion Vectors, PSNR = 18.64 dB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8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8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24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824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8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8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245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8245"/>
                </p:tgtEl>
              </p:cMediaNode>
            </p:video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2800" smtClean="0">
                <a:latin typeface="Arial" charset="0"/>
                <a:ea typeface="Gulim" pitchFamily="34" charset="-127"/>
              </a:rPr>
              <a:t>Simulation Results – Flower Garden</a:t>
            </a:r>
          </a:p>
        </p:txBody>
      </p:sp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1181100" y="5505450"/>
            <a:ext cx="2971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800" b="0">
                <a:latin typeface="Arial" charset="0"/>
                <a:ea typeface="Gulim" pitchFamily="34" charset="-127"/>
              </a:rPr>
              <a:t>Motion Flow Interpolation (1999), PSNR = 19.29 dB</a:t>
            </a:r>
          </a:p>
        </p:txBody>
      </p:sp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5486400" y="5562600"/>
            <a:ext cx="2667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800" b="0">
                <a:latin typeface="Arial" charset="0"/>
                <a:ea typeface="Gulim" pitchFamily="34" charset="-127"/>
              </a:rPr>
              <a:t>Boundary Matching Algorithm (1993), PSNR = 19.83 dB</a:t>
            </a:r>
          </a:p>
        </p:txBody>
      </p:sp>
      <p:pic>
        <p:nvPicPr>
          <p:cNvPr id="139269" name="fg_mfi_mad_1ref.mpe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667000"/>
            <a:ext cx="4038600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70" name="fg_bma_mad_1ref.mpe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667000"/>
            <a:ext cx="40386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92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92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26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926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92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92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270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9270"/>
                </p:tgtEl>
              </p:cMediaNode>
            </p:video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2800" smtClean="0">
                <a:latin typeface="Arial" charset="0"/>
                <a:ea typeface="Gulim" pitchFamily="34" charset="-127"/>
              </a:rPr>
              <a:t>Simulation Results – Flower Garden</a:t>
            </a:r>
          </a:p>
        </p:txBody>
      </p:sp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1104900" y="5543550"/>
            <a:ext cx="3200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800" b="0">
                <a:latin typeface="Arial" charset="0"/>
                <a:ea typeface="Gulim" pitchFamily="34" charset="-127"/>
              </a:rPr>
              <a:t>Decoder Motion Vector Estimation (2000), PSNR = 19.21 dB</a:t>
            </a:r>
          </a:p>
        </p:txBody>
      </p:sp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5257800" y="5562600"/>
            <a:ext cx="3124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800" b="0">
                <a:latin typeface="Arial" charset="0"/>
                <a:ea typeface="Gulim" pitchFamily="34" charset="-127"/>
              </a:rPr>
              <a:t>POCS Based, PSNR = 20.71 dB</a:t>
            </a:r>
          </a:p>
        </p:txBody>
      </p:sp>
      <p:pic>
        <p:nvPicPr>
          <p:cNvPr id="140293" name="fg_sofia_mad_1ref.mpe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667000"/>
            <a:ext cx="4038600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4" name="fg_mine_mad_1ref.mpe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667000"/>
            <a:ext cx="4038600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02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02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29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029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02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02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294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0294"/>
                </p:tgtEl>
              </p:cMediaNode>
            </p:video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2800" smtClean="0">
                <a:latin typeface="Arial" charset="0"/>
                <a:ea typeface="Gulim" pitchFamily="34" charset="-127"/>
              </a:rPr>
              <a:t>Simulation Results – Foreman</a:t>
            </a:r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2057400" y="3810000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800" b="0">
                <a:latin typeface="Arial" charset="0"/>
                <a:ea typeface="Gulim" pitchFamily="34" charset="-127"/>
              </a:rPr>
              <a:t>Original Sequence</a:t>
            </a: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5181600" y="3810000"/>
            <a:ext cx="190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800" b="0">
                <a:latin typeface="Arial" charset="0"/>
                <a:ea typeface="Gulim" pitchFamily="34" charset="-127"/>
              </a:rPr>
              <a:t>Test Sequence</a:t>
            </a:r>
          </a:p>
        </p:txBody>
      </p:sp>
      <p:pic>
        <p:nvPicPr>
          <p:cNvPr id="142341" name="fman_no_error.mpe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9800" y="2362200"/>
            <a:ext cx="1676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42" name="fman_error.mpe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2362200"/>
            <a:ext cx="1676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43" name="fman_repla.mpeg">
            <a:hlinkClick r:id="" action="ppaction://media"/>
          </p:cNvPr>
          <p:cNvPicPr>
            <a:picLocks noRot="1" noChangeAspect="1" noChangeArrowheads="1"/>
          </p:cNvPicPr>
          <p:nvPr>
            <a:videoFile r:link="rId3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9800" y="4572000"/>
            <a:ext cx="1676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4" name="Text Box 8"/>
          <p:cNvSpPr txBox="1">
            <a:spLocks noChangeArrowheads="1"/>
          </p:cNvSpPr>
          <p:nvPr/>
        </p:nvSpPr>
        <p:spPr bwMode="auto">
          <a:xfrm>
            <a:off x="1981200" y="6034088"/>
            <a:ext cx="2514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800" b="0">
                <a:latin typeface="Arial" charset="0"/>
                <a:ea typeface="Gulim" pitchFamily="34" charset="-127"/>
              </a:rPr>
              <a:t>Zero Motion Vector PSNR = 24.71 dB</a:t>
            </a:r>
          </a:p>
        </p:txBody>
      </p:sp>
      <p:pic>
        <p:nvPicPr>
          <p:cNvPr id="142345" name="foreman_ave_mad_1ref.mpeg">
            <a:hlinkClick r:id="" action="ppaction://media"/>
          </p:cNvPr>
          <p:cNvPicPr>
            <a:picLocks noRot="1" noChangeAspect="1" noChangeArrowheads="1"/>
          </p:cNvPicPr>
          <p:nvPr>
            <a:videoFile r:link="rId4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4572000"/>
            <a:ext cx="1676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6" name="Text Box 10"/>
          <p:cNvSpPr txBox="1">
            <a:spLocks noChangeArrowheads="1"/>
          </p:cNvSpPr>
          <p:nvPr/>
        </p:nvSpPr>
        <p:spPr bwMode="auto">
          <a:xfrm>
            <a:off x="4819650" y="5942013"/>
            <a:ext cx="27813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800" b="0">
                <a:latin typeface="Arial" charset="0"/>
                <a:ea typeface="Gulim" pitchFamily="34" charset="-127"/>
              </a:rPr>
              <a:t>Average of Surrounding Motion Vectors PSNR = 26.22 dB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2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23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34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234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23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23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342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234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23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423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343"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234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23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423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345"/>
                  </p:tgtEl>
                </p:cond>
              </p:nextCondLst>
            </p:seq>
            <p:vide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2345"/>
                </p:tgtEl>
              </p:cMediaNode>
            </p:video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2800" smtClean="0">
                <a:latin typeface="Arial" charset="0"/>
                <a:ea typeface="Gulim" pitchFamily="34" charset="-127"/>
              </a:rPr>
              <a:t>Simulation Results – Foreman</a:t>
            </a: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1504950" y="3810000"/>
            <a:ext cx="3067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800" b="0">
                <a:latin typeface="Arial" charset="0"/>
                <a:ea typeface="Gulim" pitchFamily="34" charset="-127"/>
              </a:rPr>
              <a:t>Motion Flow Interpolation (1999) PSNR = 27.09 dB</a:t>
            </a: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4610100" y="3810000"/>
            <a:ext cx="3219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800" b="0">
                <a:latin typeface="Arial" charset="0"/>
                <a:ea typeface="Gulim" pitchFamily="34" charset="-127"/>
              </a:rPr>
              <a:t>Boundary Matching Algorithm (1993), PSNR = 28.76 dB </a:t>
            </a:r>
          </a:p>
        </p:txBody>
      </p:sp>
      <p:sp>
        <p:nvSpPr>
          <p:cNvPr id="81925" name="Text Box 5"/>
          <p:cNvSpPr txBox="1">
            <a:spLocks noChangeArrowheads="1"/>
          </p:cNvSpPr>
          <p:nvPr/>
        </p:nvSpPr>
        <p:spPr bwMode="auto">
          <a:xfrm>
            <a:off x="1428750" y="6034088"/>
            <a:ext cx="34861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800" b="0">
                <a:latin typeface="Arial" charset="0"/>
                <a:ea typeface="Gulim" pitchFamily="34" charset="-127"/>
              </a:rPr>
              <a:t>Decoder Motion Vector Estimation (2000), PSNR = 27.46 dB</a:t>
            </a:r>
          </a:p>
        </p:txBody>
      </p:sp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4648200" y="6034088"/>
            <a:ext cx="3048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latinLnBrk="1"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kumimoji="1" lang="en-US" altLang="ko-KR" sz="1800" b="0">
                <a:latin typeface="Arial" charset="0"/>
                <a:ea typeface="Gulim" pitchFamily="34" charset="-127"/>
              </a:rPr>
              <a:t>POCS Based PSNR = 29.82 dB</a:t>
            </a:r>
          </a:p>
        </p:txBody>
      </p:sp>
      <p:pic>
        <p:nvPicPr>
          <p:cNvPr id="143367" name="foreman_mfi_mad_1ref.mpe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9800" y="2362200"/>
            <a:ext cx="1676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8" name="foreman_bma_mad_1ref.mpe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2362200"/>
            <a:ext cx="1676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9" name="foreman_sofia_mad_1ref.mpeg">
            <a:hlinkClick r:id="" action="ppaction://media"/>
          </p:cNvPr>
          <p:cNvPicPr>
            <a:picLocks noRot="1" noChangeAspect="1" noChangeArrowheads="1"/>
          </p:cNvPicPr>
          <p:nvPr>
            <a:videoFile r:link="rId3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9800" y="4572000"/>
            <a:ext cx="1676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70" name="foreman_mine_mad_1ref.mpeg">
            <a:hlinkClick r:id="" action="ppaction://media"/>
          </p:cNvPr>
          <p:cNvPicPr>
            <a:picLocks noRot="1" noChangeAspect="1" noChangeArrowheads="1"/>
          </p:cNvPicPr>
          <p:nvPr>
            <a:videoFile r:link="rId4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4572000"/>
            <a:ext cx="1676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33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33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6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336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3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33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68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336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33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433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69"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3369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33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433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70"/>
                  </p:tgtEl>
                </p:cond>
              </p:nextCondLst>
            </p:seq>
            <p:vide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3370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922338" y="250825"/>
            <a:ext cx="7970837" cy="1143000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FF00FF"/>
                </a:solidFill>
              </a:rPr>
              <a:t>PO</a:t>
            </a:r>
            <a:r>
              <a:rPr lang="en-US" sz="3200" smtClean="0">
                <a:solidFill>
                  <a:srgbClr val="FFCCFF"/>
                </a:solidFill>
              </a:rPr>
              <a:t>CS</a:t>
            </a:r>
            <a:r>
              <a:rPr lang="en-US" sz="3200" smtClean="0">
                <a:solidFill>
                  <a:srgbClr val="FF00FF"/>
                </a:solidFill>
              </a:rPr>
              <a:t>: Example </a:t>
            </a:r>
            <a:r>
              <a:rPr lang="en-US" sz="3200" smtClean="0">
                <a:solidFill>
                  <a:srgbClr val="FFCCFF"/>
                </a:solidFill>
              </a:rPr>
              <a:t>convex sets</a:t>
            </a:r>
            <a:r>
              <a:rPr lang="en-US" sz="3200" smtClean="0">
                <a:solidFill>
                  <a:srgbClr val="FF00FF"/>
                </a:solidFill>
              </a:rPr>
              <a:t> in a Hilbert space</a:t>
            </a:r>
          </a:p>
        </p:txBody>
      </p:sp>
      <p:sp>
        <p:nvSpPr>
          <p:cNvPr id="51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143000"/>
            <a:ext cx="7543800" cy="6858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rgbClr val="FF66FF"/>
                </a:solidFill>
              </a:rPr>
              <a:t>Fixed Area Signals</a:t>
            </a:r>
            <a:r>
              <a:rPr lang="en-US" b="1" smtClean="0">
                <a:solidFill>
                  <a:srgbClr val="0066FF"/>
                </a:solidFill>
              </a:rPr>
              <a:t> </a:t>
            </a:r>
            <a:r>
              <a:rPr lang="en-US" smtClean="0"/>
              <a:t>– a plane</a:t>
            </a:r>
            <a:endParaRPr lang="en-US" smtClean="0">
              <a:sym typeface="Symbol" pitchFamily="18" charset="2"/>
            </a:endParaRPr>
          </a:p>
        </p:txBody>
      </p:sp>
      <p:graphicFrame>
        <p:nvGraphicFramePr>
          <p:cNvPr id="25604" name="Object 4"/>
          <p:cNvGraphicFramePr>
            <a:graphicFrameLocks noChangeAspect="1"/>
          </p:cNvGraphicFramePr>
          <p:nvPr/>
        </p:nvGraphicFramePr>
        <p:xfrm>
          <a:off x="2079625" y="1905000"/>
          <a:ext cx="5403850" cy="153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82" name="Equation" r:id="rId3" imgW="1536480" imgH="533160" progId="Equation.3">
                  <p:embed/>
                </p:oleObj>
              </mc:Choice>
              <mc:Fallback>
                <p:oleObj name="Equation" r:id="rId3" imgW="153648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9625" y="1905000"/>
                        <a:ext cx="5403850" cy="153670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CC00CC"/>
                          </a:gs>
                          <a:gs pos="50000">
                            <a:srgbClr val="FFCCFF"/>
                          </a:gs>
                          <a:gs pos="100000">
                            <a:srgbClr val="CC00CC"/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510750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2800" smtClean="0">
                <a:latin typeface="Arial" charset="0"/>
                <a:ea typeface="Gulim" pitchFamily="34" charset="-127"/>
              </a:rPr>
              <a:t>Simulation Results – Average PSNR</a:t>
            </a:r>
          </a:p>
        </p:txBody>
      </p:sp>
      <p:graphicFrame>
        <p:nvGraphicFramePr>
          <p:cNvPr id="145411" name="Group 3"/>
          <p:cNvGraphicFramePr>
            <a:graphicFrameLocks noGrp="1"/>
          </p:cNvGraphicFramePr>
          <p:nvPr/>
        </p:nvGraphicFramePr>
        <p:xfrm>
          <a:off x="1066800" y="2389188"/>
          <a:ext cx="7239000" cy="3630614"/>
        </p:xfrm>
        <a:graphic>
          <a:graphicData uri="http://schemas.openxmlformats.org/drawingml/2006/table">
            <a:tbl>
              <a:tblPr/>
              <a:tblGrid>
                <a:gridCol w="1595438"/>
                <a:gridCol w="1104900"/>
                <a:gridCol w="1108075"/>
                <a:gridCol w="1101725"/>
                <a:gridCol w="1108075"/>
                <a:gridCol w="1220787"/>
              </a:tblGrid>
              <a:tr h="454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Garden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Tennis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Football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Mobile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Foreman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MV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16.15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22.40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18.06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17.49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24.71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4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AV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18.64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21.98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18.72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19.03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26.22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4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BMA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19.83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23.55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19.41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19.75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28.76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DMVE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19.88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24.04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19.64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20.02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28.77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4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MFI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19.29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22.77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19.29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19.60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27.09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F-B BM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19.21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22.49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19.05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19.59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27.46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4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Proposed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20.71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24.52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20.32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20.66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ea typeface="Gulim" pitchFamily="34" charset="-127"/>
                        </a:rPr>
                        <a:t>29.82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0"/>
            <a:ext cx="77724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latin typeface="Arial" charset="0"/>
              </a:rPr>
              <a:t>Outline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2300" y="97155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C000"/>
                </a:solidFill>
                <a:latin typeface="Arial" charset="0"/>
              </a:rPr>
              <a:t>POCS: What is it?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Convex Sets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Projections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POCS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C000"/>
                </a:solidFill>
                <a:latin typeface="Arial" charset="0"/>
              </a:rPr>
              <a:t>Applications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The Papoulis-</a:t>
            </a:r>
            <a:r>
              <a:rPr lang="en-US" sz="2400" b="1" dirty="0" err="1" smtClean="0">
                <a:solidFill>
                  <a:srgbClr val="FFC000"/>
                </a:solidFill>
                <a:latin typeface="Arial" charset="0"/>
              </a:rPr>
              <a:t>Gerchberg</a:t>
            </a: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 Algorithm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Neural Network Associative Memory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Resolution at sub-pixel levels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Radiation Oncology / Tomography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JPG / MPEG repair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latin typeface="Arial" charset="0"/>
              </a:rPr>
              <a:t>Missing Sensors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C000"/>
                </a:solidFill>
                <a:latin typeface="Arial" charset="0"/>
              </a:rPr>
              <a:t>Generalized Alternating Projections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Ambiguity Function Synthesis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The </a:t>
            </a:r>
            <a:r>
              <a:rPr lang="en-US" sz="2400" b="1" dirty="0" err="1" smtClean="0">
                <a:solidFill>
                  <a:srgbClr val="FFC000"/>
                </a:solidFill>
                <a:latin typeface="Arial" charset="0"/>
              </a:rPr>
              <a:t>Gerchberg</a:t>
            </a: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-Saxton Algorithm</a:t>
            </a:r>
          </a:p>
          <a:p>
            <a:pPr lvl="2" eaLnBrk="1" hangingPunct="1">
              <a:lnSpc>
                <a:spcPct val="90000"/>
              </a:lnSpc>
              <a:buFontTx/>
              <a:buNone/>
            </a:pPr>
            <a:endParaRPr lang="en-US" b="1" dirty="0" smtClean="0">
              <a:solidFill>
                <a:schemeClr val="tx2"/>
              </a:solidFill>
              <a:latin typeface="Arial" charset="0"/>
            </a:endParaRP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46707754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59055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2000" smtClean="0">
                <a:latin typeface="Arial" charset="0"/>
              </a:rPr>
              <a:t>Application</a:t>
            </a:r>
            <a:r>
              <a:rPr lang="en-US" smtClean="0">
                <a:latin typeface="Arial" charset="0"/>
              </a:rPr>
              <a:t/>
            </a:r>
            <a:br>
              <a:rPr lang="en-US" smtClean="0">
                <a:latin typeface="Arial" charset="0"/>
              </a:rPr>
            </a:br>
            <a:r>
              <a:rPr lang="en-US" smtClean="0">
                <a:latin typeface="Arial" charset="0"/>
              </a:rPr>
              <a:t>Missing Sensors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62050"/>
            <a:ext cx="9144000" cy="4114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800" smtClean="0">
                <a:latin typeface="Arial" charset="0"/>
              </a:rPr>
              <a:t>Idea: </a:t>
            </a:r>
          </a:p>
          <a:p>
            <a:pPr algn="ctr" eaLnBrk="1" hangingPunct="1"/>
            <a:r>
              <a:rPr lang="en-US" sz="2800" smtClean="0">
                <a:latin typeface="Arial" charset="0"/>
              </a:rPr>
              <a:t>A collection of spatially distributed point sensors.</a:t>
            </a:r>
          </a:p>
          <a:p>
            <a:pPr algn="ctr" eaLnBrk="1" hangingPunct="1"/>
            <a:r>
              <a:rPr lang="en-US" sz="2800" smtClean="0">
                <a:latin typeface="Arial" charset="0"/>
              </a:rPr>
              <a:t>Their readings are interrelated (e.g. temperature sensors in a room). </a:t>
            </a:r>
          </a:p>
        </p:txBody>
      </p:sp>
      <p:sp>
        <p:nvSpPr>
          <p:cNvPr id="84996" name="AutoShape 4"/>
          <p:cNvSpPr>
            <a:spLocks noChangeArrowheads="1"/>
          </p:cNvSpPr>
          <p:nvPr/>
        </p:nvSpPr>
        <p:spPr bwMode="auto">
          <a:xfrm rot="-998912">
            <a:off x="1123950" y="3733800"/>
            <a:ext cx="514350" cy="514350"/>
          </a:xfrm>
          <a:prstGeom prst="cube">
            <a:avLst>
              <a:gd name="adj" fmla="val 25000"/>
            </a:avLst>
          </a:prstGeom>
          <a:gradFill rotWithShape="0">
            <a:gsLst>
              <a:gs pos="0">
                <a:srgbClr val="FFCC00"/>
              </a:gs>
              <a:gs pos="100000">
                <a:schemeClr val="tx1"/>
              </a:gs>
            </a:gsLst>
            <a:lin ang="5400000" scaled="1"/>
          </a:gra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4997" name="AutoShape 5"/>
          <p:cNvSpPr>
            <a:spLocks noChangeArrowheads="1"/>
          </p:cNvSpPr>
          <p:nvPr/>
        </p:nvSpPr>
        <p:spPr bwMode="auto">
          <a:xfrm>
            <a:off x="6762750" y="6019800"/>
            <a:ext cx="514350" cy="514350"/>
          </a:xfrm>
          <a:prstGeom prst="cube">
            <a:avLst>
              <a:gd name="adj" fmla="val 25000"/>
            </a:avLst>
          </a:prstGeom>
          <a:gradFill rotWithShape="0">
            <a:gsLst>
              <a:gs pos="0">
                <a:srgbClr val="FFCC00"/>
              </a:gs>
              <a:gs pos="100000">
                <a:schemeClr val="tx1"/>
              </a:gs>
            </a:gsLst>
            <a:lin ang="5400000" scaled="1"/>
          </a:gra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4998" name="AutoShape 6"/>
          <p:cNvSpPr>
            <a:spLocks noChangeArrowheads="1"/>
          </p:cNvSpPr>
          <p:nvPr/>
        </p:nvSpPr>
        <p:spPr bwMode="auto">
          <a:xfrm rot="2775048">
            <a:off x="8210550" y="4743450"/>
            <a:ext cx="514350" cy="514350"/>
          </a:xfrm>
          <a:prstGeom prst="cube">
            <a:avLst>
              <a:gd name="adj" fmla="val 25000"/>
            </a:avLst>
          </a:prstGeom>
          <a:gradFill rotWithShape="0">
            <a:gsLst>
              <a:gs pos="0">
                <a:srgbClr val="FFCC00"/>
              </a:gs>
              <a:gs pos="100000">
                <a:schemeClr val="tx1"/>
              </a:gs>
            </a:gsLst>
            <a:lin ang="5400000" scaled="1"/>
          </a:gra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4999" name="AutoShape 7"/>
          <p:cNvSpPr>
            <a:spLocks noChangeArrowheads="1"/>
          </p:cNvSpPr>
          <p:nvPr/>
        </p:nvSpPr>
        <p:spPr bwMode="auto">
          <a:xfrm rot="1541892">
            <a:off x="8286750" y="6019800"/>
            <a:ext cx="514350" cy="514350"/>
          </a:xfrm>
          <a:prstGeom prst="cube">
            <a:avLst>
              <a:gd name="adj" fmla="val 25000"/>
            </a:avLst>
          </a:prstGeom>
          <a:gradFill rotWithShape="0">
            <a:gsLst>
              <a:gs pos="0">
                <a:srgbClr val="FFCC00"/>
              </a:gs>
              <a:gs pos="100000">
                <a:schemeClr val="tx1"/>
              </a:gs>
            </a:gsLst>
            <a:lin ang="5400000" scaled="1"/>
          </a:gra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000" name="AutoShape 8"/>
          <p:cNvSpPr>
            <a:spLocks noChangeArrowheads="1"/>
          </p:cNvSpPr>
          <p:nvPr/>
        </p:nvSpPr>
        <p:spPr bwMode="auto">
          <a:xfrm rot="-3623616">
            <a:off x="1238250" y="5638800"/>
            <a:ext cx="381000" cy="952500"/>
          </a:xfrm>
          <a:prstGeom prst="cube">
            <a:avLst>
              <a:gd name="adj" fmla="val 25000"/>
            </a:avLst>
          </a:prstGeom>
          <a:gradFill rotWithShape="0">
            <a:gsLst>
              <a:gs pos="0">
                <a:srgbClr val="FFCC00"/>
              </a:gs>
              <a:gs pos="100000">
                <a:schemeClr val="tx1"/>
              </a:gs>
            </a:gsLst>
            <a:lin ang="5400000" scaled="1"/>
          </a:gra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001" name="AutoShape 9"/>
          <p:cNvSpPr>
            <a:spLocks noChangeArrowheads="1"/>
          </p:cNvSpPr>
          <p:nvPr/>
        </p:nvSpPr>
        <p:spPr bwMode="auto">
          <a:xfrm>
            <a:off x="2781300" y="4495800"/>
            <a:ext cx="1181100" cy="400050"/>
          </a:xfrm>
          <a:prstGeom prst="cube">
            <a:avLst>
              <a:gd name="adj" fmla="val 25000"/>
            </a:avLst>
          </a:prstGeom>
          <a:gradFill rotWithShape="0">
            <a:gsLst>
              <a:gs pos="0">
                <a:srgbClr val="FFCC00"/>
              </a:gs>
              <a:gs pos="100000">
                <a:schemeClr val="tx1"/>
              </a:gs>
            </a:gsLst>
            <a:lin ang="5400000" scaled="1"/>
          </a:gra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002" name="AutoShape 10"/>
          <p:cNvSpPr>
            <a:spLocks noChangeArrowheads="1"/>
          </p:cNvSpPr>
          <p:nvPr/>
        </p:nvSpPr>
        <p:spPr bwMode="auto">
          <a:xfrm>
            <a:off x="3295650" y="5734050"/>
            <a:ext cx="762000" cy="514350"/>
          </a:xfrm>
          <a:prstGeom prst="cube">
            <a:avLst>
              <a:gd name="adj" fmla="val 25000"/>
            </a:avLst>
          </a:prstGeom>
          <a:gradFill rotWithShape="0">
            <a:gsLst>
              <a:gs pos="0">
                <a:srgbClr val="FFCC00"/>
              </a:gs>
              <a:gs pos="100000">
                <a:schemeClr val="tx1"/>
              </a:gs>
            </a:gsLst>
            <a:lin ang="5400000" scaled="1"/>
          </a:gra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003" name="AutoShape 11"/>
          <p:cNvSpPr>
            <a:spLocks noChangeArrowheads="1"/>
          </p:cNvSpPr>
          <p:nvPr/>
        </p:nvSpPr>
        <p:spPr bwMode="auto">
          <a:xfrm>
            <a:off x="5505450" y="4248150"/>
            <a:ext cx="514350" cy="914400"/>
          </a:xfrm>
          <a:prstGeom prst="cube">
            <a:avLst>
              <a:gd name="adj" fmla="val 25000"/>
            </a:avLst>
          </a:prstGeom>
          <a:gradFill rotWithShape="0">
            <a:gsLst>
              <a:gs pos="0">
                <a:srgbClr val="FFCC00"/>
              </a:gs>
              <a:gs pos="100000">
                <a:schemeClr val="tx1"/>
              </a:gs>
            </a:gsLst>
            <a:lin ang="5400000" scaled="1"/>
          </a:gra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004" name="AutoShape 12"/>
          <p:cNvSpPr>
            <a:spLocks noChangeArrowheads="1"/>
          </p:cNvSpPr>
          <p:nvPr/>
        </p:nvSpPr>
        <p:spPr bwMode="auto">
          <a:xfrm rot="-2624952">
            <a:off x="5734050" y="5715000"/>
            <a:ext cx="514350" cy="514350"/>
          </a:xfrm>
          <a:prstGeom prst="cube">
            <a:avLst>
              <a:gd name="adj" fmla="val 25000"/>
            </a:avLst>
          </a:prstGeom>
          <a:gradFill rotWithShape="0">
            <a:gsLst>
              <a:gs pos="0">
                <a:srgbClr val="FFCC00"/>
              </a:gs>
              <a:gs pos="100000">
                <a:schemeClr val="tx1"/>
              </a:gs>
            </a:gsLst>
            <a:lin ang="5400000" scaled="1"/>
          </a:gra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005" name="AutoShape 13"/>
          <p:cNvSpPr>
            <a:spLocks noChangeArrowheads="1"/>
          </p:cNvSpPr>
          <p:nvPr/>
        </p:nvSpPr>
        <p:spPr bwMode="auto">
          <a:xfrm>
            <a:off x="6438900" y="3505200"/>
            <a:ext cx="514350" cy="514350"/>
          </a:xfrm>
          <a:prstGeom prst="cube">
            <a:avLst>
              <a:gd name="adj" fmla="val 25000"/>
            </a:avLst>
          </a:prstGeom>
          <a:gradFill rotWithShape="0">
            <a:gsLst>
              <a:gs pos="0">
                <a:srgbClr val="FFCC00"/>
              </a:gs>
              <a:gs pos="100000">
                <a:schemeClr val="tx1"/>
              </a:gs>
            </a:gsLst>
            <a:lin ang="5400000" scaled="1"/>
          </a:gra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2046" name="AutoShape 14"/>
          <p:cNvSpPr>
            <a:spLocks noChangeArrowheads="1"/>
          </p:cNvSpPr>
          <p:nvPr/>
        </p:nvSpPr>
        <p:spPr bwMode="auto">
          <a:xfrm>
            <a:off x="2552700" y="5429250"/>
            <a:ext cx="266700" cy="819150"/>
          </a:xfrm>
          <a:prstGeom prst="can">
            <a:avLst>
              <a:gd name="adj" fmla="val 76786"/>
            </a:avLst>
          </a:prstGeom>
          <a:gradFill rotWithShape="0">
            <a:gsLst>
              <a:gs pos="0">
                <a:schemeClr val="folHlink"/>
              </a:gs>
              <a:gs pos="50000">
                <a:srgbClr val="FFFF66"/>
              </a:gs>
              <a:gs pos="100000">
                <a:schemeClr val="folHlink"/>
              </a:gs>
            </a:gsLst>
            <a:lin ang="0" scaled="1"/>
          </a:gra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2047" name="AutoShape 15"/>
          <p:cNvSpPr>
            <a:spLocks noChangeArrowheads="1"/>
          </p:cNvSpPr>
          <p:nvPr/>
        </p:nvSpPr>
        <p:spPr bwMode="auto">
          <a:xfrm rot="3251818">
            <a:off x="8362950" y="3467100"/>
            <a:ext cx="266700" cy="819150"/>
          </a:xfrm>
          <a:prstGeom prst="can">
            <a:avLst>
              <a:gd name="adj" fmla="val 76786"/>
            </a:avLst>
          </a:prstGeom>
          <a:gradFill rotWithShape="0">
            <a:gsLst>
              <a:gs pos="0">
                <a:schemeClr val="folHlink"/>
              </a:gs>
              <a:gs pos="50000">
                <a:srgbClr val="FFFF66"/>
              </a:gs>
              <a:gs pos="100000">
                <a:schemeClr val="folHlink"/>
              </a:gs>
            </a:gsLst>
            <a:lin ang="0" scaled="1"/>
          </a:gra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2048" name="AutoShape 16"/>
          <p:cNvSpPr>
            <a:spLocks noChangeArrowheads="1"/>
          </p:cNvSpPr>
          <p:nvPr/>
        </p:nvSpPr>
        <p:spPr bwMode="auto">
          <a:xfrm rot="3432683">
            <a:off x="628650" y="4476750"/>
            <a:ext cx="266700" cy="819150"/>
          </a:xfrm>
          <a:prstGeom prst="can">
            <a:avLst>
              <a:gd name="adj" fmla="val 76786"/>
            </a:avLst>
          </a:prstGeom>
          <a:gradFill rotWithShape="0">
            <a:gsLst>
              <a:gs pos="0">
                <a:schemeClr val="folHlink"/>
              </a:gs>
              <a:gs pos="50000">
                <a:srgbClr val="FFFF66"/>
              </a:gs>
              <a:gs pos="100000">
                <a:schemeClr val="folHlink"/>
              </a:gs>
            </a:gsLst>
            <a:lin ang="0" scaled="1"/>
          </a:gra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2049" name="AutoShape 17"/>
          <p:cNvSpPr>
            <a:spLocks noChangeArrowheads="1"/>
          </p:cNvSpPr>
          <p:nvPr/>
        </p:nvSpPr>
        <p:spPr bwMode="auto">
          <a:xfrm rot="-2871201">
            <a:off x="7639050" y="4972050"/>
            <a:ext cx="266700" cy="819150"/>
          </a:xfrm>
          <a:prstGeom prst="can">
            <a:avLst>
              <a:gd name="adj" fmla="val 76786"/>
            </a:avLst>
          </a:prstGeom>
          <a:gradFill rotWithShape="0">
            <a:gsLst>
              <a:gs pos="0">
                <a:schemeClr val="folHlink"/>
              </a:gs>
              <a:gs pos="50000">
                <a:srgbClr val="FFFF66"/>
              </a:gs>
              <a:gs pos="100000">
                <a:schemeClr val="folHlink"/>
              </a:gs>
            </a:gsLst>
            <a:lin ang="0" scaled="1"/>
          </a:gra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2050" name="AutoShape 18"/>
          <p:cNvSpPr>
            <a:spLocks noChangeArrowheads="1"/>
          </p:cNvSpPr>
          <p:nvPr/>
        </p:nvSpPr>
        <p:spPr bwMode="auto">
          <a:xfrm>
            <a:off x="4419600" y="4495800"/>
            <a:ext cx="762000" cy="457200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chemeClr val="folHlink"/>
              </a:gs>
              <a:gs pos="50000">
                <a:srgbClr val="FFFF66"/>
              </a:gs>
              <a:gs pos="100000">
                <a:schemeClr val="folHlink"/>
              </a:gs>
            </a:gsLst>
            <a:lin ang="0" scaled="1"/>
          </a:gra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5011" name="Oval 19"/>
          <p:cNvSpPr>
            <a:spLocks noChangeArrowheads="1"/>
          </p:cNvSpPr>
          <p:nvPr/>
        </p:nvSpPr>
        <p:spPr bwMode="auto">
          <a:xfrm rot="-2396417">
            <a:off x="1924050" y="3790950"/>
            <a:ext cx="1428750" cy="304800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</a:gra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012" name="Oval 20"/>
          <p:cNvSpPr>
            <a:spLocks noChangeArrowheads="1"/>
          </p:cNvSpPr>
          <p:nvPr/>
        </p:nvSpPr>
        <p:spPr bwMode="auto">
          <a:xfrm rot="-3483609">
            <a:off x="4572000" y="5200650"/>
            <a:ext cx="323850" cy="723900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</a:gra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013" name="Oval 21"/>
          <p:cNvSpPr>
            <a:spLocks noChangeArrowheads="1"/>
          </p:cNvSpPr>
          <p:nvPr/>
        </p:nvSpPr>
        <p:spPr bwMode="auto">
          <a:xfrm>
            <a:off x="7410450" y="3962400"/>
            <a:ext cx="285750" cy="819150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</a:gra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014" name="Oval 22"/>
          <p:cNvSpPr>
            <a:spLocks noChangeArrowheads="1"/>
          </p:cNvSpPr>
          <p:nvPr/>
        </p:nvSpPr>
        <p:spPr bwMode="auto">
          <a:xfrm>
            <a:off x="1943100" y="4552950"/>
            <a:ext cx="381000" cy="819150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</a:gra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015" name="Oval 23"/>
          <p:cNvSpPr>
            <a:spLocks noChangeArrowheads="1"/>
          </p:cNvSpPr>
          <p:nvPr/>
        </p:nvSpPr>
        <p:spPr bwMode="auto">
          <a:xfrm>
            <a:off x="6267450" y="4438650"/>
            <a:ext cx="552450" cy="552450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</a:gra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016" name="Oval 24"/>
          <p:cNvSpPr>
            <a:spLocks noChangeArrowheads="1"/>
          </p:cNvSpPr>
          <p:nvPr/>
        </p:nvSpPr>
        <p:spPr bwMode="auto">
          <a:xfrm>
            <a:off x="4972050" y="6305550"/>
            <a:ext cx="552450" cy="552450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</a:gra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017" name="Oval 25"/>
          <p:cNvSpPr>
            <a:spLocks noChangeArrowheads="1"/>
          </p:cNvSpPr>
          <p:nvPr/>
        </p:nvSpPr>
        <p:spPr bwMode="auto">
          <a:xfrm>
            <a:off x="4095750" y="3562350"/>
            <a:ext cx="552450" cy="552450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</a:gra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2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2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2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2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2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2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5" grpId="0" build="p" bldLvl="2" autoUpdateAnimBg="0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59055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2000" smtClean="0">
                <a:latin typeface="Arial" charset="0"/>
              </a:rPr>
              <a:t>Application</a:t>
            </a:r>
            <a:r>
              <a:rPr lang="en-US" smtClean="0">
                <a:latin typeface="Arial" charset="0"/>
              </a:rPr>
              <a:t/>
            </a:r>
            <a:br>
              <a:rPr lang="en-US" smtClean="0">
                <a:latin typeface="Arial" charset="0"/>
              </a:rPr>
            </a:br>
            <a:r>
              <a:rPr lang="en-US" smtClean="0">
                <a:latin typeface="Arial" charset="0"/>
              </a:rPr>
              <a:t>Missing Sensors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09650"/>
            <a:ext cx="9144000" cy="1276350"/>
          </a:xfrm>
        </p:spPr>
        <p:txBody>
          <a:bodyPr/>
          <a:lstStyle/>
          <a:p>
            <a:pPr algn="ctr" eaLnBrk="1" hangingPunct="1"/>
            <a:r>
              <a:rPr lang="en-US" sz="2800" smtClean="0">
                <a:latin typeface="Arial" charset="0"/>
              </a:rPr>
              <a:t>A plurality of sensors fail.</a:t>
            </a:r>
          </a:p>
        </p:txBody>
      </p:sp>
      <p:sp>
        <p:nvSpPr>
          <p:cNvPr id="86020" name="AutoShape 4"/>
          <p:cNvSpPr>
            <a:spLocks noChangeArrowheads="1"/>
          </p:cNvSpPr>
          <p:nvPr/>
        </p:nvSpPr>
        <p:spPr bwMode="auto">
          <a:xfrm rot="-998912">
            <a:off x="1123950" y="3733800"/>
            <a:ext cx="514350" cy="514350"/>
          </a:xfrm>
          <a:prstGeom prst="cube">
            <a:avLst>
              <a:gd name="adj" fmla="val 25000"/>
            </a:avLst>
          </a:prstGeom>
          <a:gradFill rotWithShape="0">
            <a:gsLst>
              <a:gs pos="0">
                <a:srgbClr val="FFCC00"/>
              </a:gs>
              <a:gs pos="100000">
                <a:schemeClr val="tx1"/>
              </a:gs>
            </a:gsLst>
            <a:lin ang="5400000" scaled="1"/>
          </a:gra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021" name="AutoShape 5"/>
          <p:cNvSpPr>
            <a:spLocks noChangeArrowheads="1"/>
          </p:cNvSpPr>
          <p:nvPr/>
        </p:nvSpPr>
        <p:spPr bwMode="auto">
          <a:xfrm>
            <a:off x="6762750" y="6019800"/>
            <a:ext cx="514350" cy="514350"/>
          </a:xfrm>
          <a:prstGeom prst="cube">
            <a:avLst>
              <a:gd name="adj" fmla="val 25000"/>
            </a:avLst>
          </a:prstGeom>
          <a:gradFill rotWithShape="0">
            <a:gsLst>
              <a:gs pos="0">
                <a:srgbClr val="FFCC00"/>
              </a:gs>
              <a:gs pos="100000">
                <a:schemeClr val="tx1"/>
              </a:gs>
            </a:gsLst>
            <a:lin ang="5400000" scaled="1"/>
          </a:gra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022" name="AutoShape 6"/>
          <p:cNvSpPr>
            <a:spLocks noChangeArrowheads="1"/>
          </p:cNvSpPr>
          <p:nvPr/>
        </p:nvSpPr>
        <p:spPr bwMode="auto">
          <a:xfrm rot="2775048">
            <a:off x="8210550" y="4743450"/>
            <a:ext cx="514350" cy="514350"/>
          </a:xfrm>
          <a:prstGeom prst="cube">
            <a:avLst>
              <a:gd name="adj" fmla="val 25000"/>
            </a:avLst>
          </a:prstGeom>
          <a:gradFill rotWithShape="0">
            <a:gsLst>
              <a:gs pos="0">
                <a:srgbClr val="FFCC00"/>
              </a:gs>
              <a:gs pos="100000">
                <a:schemeClr val="tx1"/>
              </a:gs>
            </a:gsLst>
            <a:lin ang="5400000" scaled="1"/>
          </a:gra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023" name="AutoShape 7"/>
          <p:cNvSpPr>
            <a:spLocks noChangeArrowheads="1"/>
          </p:cNvSpPr>
          <p:nvPr/>
        </p:nvSpPr>
        <p:spPr bwMode="auto">
          <a:xfrm rot="1541892">
            <a:off x="8286750" y="6019800"/>
            <a:ext cx="514350" cy="514350"/>
          </a:xfrm>
          <a:prstGeom prst="cube">
            <a:avLst>
              <a:gd name="adj" fmla="val 25000"/>
            </a:avLst>
          </a:prstGeom>
          <a:gradFill rotWithShape="0">
            <a:gsLst>
              <a:gs pos="0">
                <a:srgbClr val="FFCC00"/>
              </a:gs>
              <a:gs pos="100000">
                <a:schemeClr val="tx1"/>
              </a:gs>
            </a:gsLst>
            <a:lin ang="5400000" scaled="1"/>
          </a:gra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024" name="AutoShape 8"/>
          <p:cNvSpPr>
            <a:spLocks noChangeArrowheads="1"/>
          </p:cNvSpPr>
          <p:nvPr/>
        </p:nvSpPr>
        <p:spPr bwMode="auto">
          <a:xfrm rot="-3623616">
            <a:off x="1238250" y="5638800"/>
            <a:ext cx="381000" cy="952500"/>
          </a:xfrm>
          <a:prstGeom prst="cube">
            <a:avLst>
              <a:gd name="adj" fmla="val 25000"/>
            </a:avLst>
          </a:prstGeom>
          <a:gradFill rotWithShape="0">
            <a:gsLst>
              <a:gs pos="0">
                <a:srgbClr val="FFCC00"/>
              </a:gs>
              <a:gs pos="100000">
                <a:schemeClr val="tx1"/>
              </a:gs>
            </a:gsLst>
            <a:lin ang="5400000" scaled="1"/>
          </a:gra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025" name="AutoShape 9"/>
          <p:cNvSpPr>
            <a:spLocks noChangeArrowheads="1"/>
          </p:cNvSpPr>
          <p:nvPr/>
        </p:nvSpPr>
        <p:spPr bwMode="auto">
          <a:xfrm>
            <a:off x="2781300" y="4495800"/>
            <a:ext cx="1181100" cy="400050"/>
          </a:xfrm>
          <a:prstGeom prst="cube">
            <a:avLst>
              <a:gd name="adj" fmla="val 25000"/>
            </a:avLst>
          </a:prstGeom>
          <a:gradFill rotWithShape="0">
            <a:gsLst>
              <a:gs pos="0">
                <a:srgbClr val="FFCC00"/>
              </a:gs>
              <a:gs pos="100000">
                <a:schemeClr val="tx1"/>
              </a:gs>
            </a:gsLst>
            <a:lin ang="5400000" scaled="1"/>
          </a:gra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026" name="AutoShape 10"/>
          <p:cNvSpPr>
            <a:spLocks noChangeArrowheads="1"/>
          </p:cNvSpPr>
          <p:nvPr/>
        </p:nvSpPr>
        <p:spPr bwMode="auto">
          <a:xfrm>
            <a:off x="3295650" y="5734050"/>
            <a:ext cx="762000" cy="514350"/>
          </a:xfrm>
          <a:prstGeom prst="cube">
            <a:avLst>
              <a:gd name="adj" fmla="val 25000"/>
            </a:avLst>
          </a:prstGeom>
          <a:gradFill rotWithShape="0">
            <a:gsLst>
              <a:gs pos="0">
                <a:srgbClr val="FFCC00"/>
              </a:gs>
              <a:gs pos="100000">
                <a:schemeClr val="tx1"/>
              </a:gs>
            </a:gsLst>
            <a:lin ang="5400000" scaled="1"/>
          </a:gra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027" name="AutoShape 11"/>
          <p:cNvSpPr>
            <a:spLocks noChangeArrowheads="1"/>
          </p:cNvSpPr>
          <p:nvPr/>
        </p:nvSpPr>
        <p:spPr bwMode="auto">
          <a:xfrm>
            <a:off x="5505450" y="4248150"/>
            <a:ext cx="514350" cy="914400"/>
          </a:xfrm>
          <a:prstGeom prst="cube">
            <a:avLst>
              <a:gd name="adj" fmla="val 25000"/>
            </a:avLst>
          </a:prstGeom>
          <a:gradFill rotWithShape="0">
            <a:gsLst>
              <a:gs pos="0">
                <a:srgbClr val="FFCC00"/>
              </a:gs>
              <a:gs pos="100000">
                <a:schemeClr val="tx1"/>
              </a:gs>
            </a:gsLst>
            <a:lin ang="5400000" scaled="1"/>
          </a:gra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028" name="AutoShape 12"/>
          <p:cNvSpPr>
            <a:spLocks noChangeArrowheads="1"/>
          </p:cNvSpPr>
          <p:nvPr/>
        </p:nvSpPr>
        <p:spPr bwMode="auto">
          <a:xfrm rot="-2624952">
            <a:off x="5734050" y="5715000"/>
            <a:ext cx="514350" cy="514350"/>
          </a:xfrm>
          <a:prstGeom prst="cube">
            <a:avLst>
              <a:gd name="adj" fmla="val 25000"/>
            </a:avLst>
          </a:prstGeom>
          <a:gradFill rotWithShape="0">
            <a:gsLst>
              <a:gs pos="0">
                <a:srgbClr val="FFCC00"/>
              </a:gs>
              <a:gs pos="100000">
                <a:schemeClr val="tx1"/>
              </a:gs>
            </a:gsLst>
            <a:lin ang="5400000" scaled="1"/>
          </a:gra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029" name="AutoShape 13"/>
          <p:cNvSpPr>
            <a:spLocks noChangeArrowheads="1"/>
          </p:cNvSpPr>
          <p:nvPr/>
        </p:nvSpPr>
        <p:spPr bwMode="auto">
          <a:xfrm>
            <a:off x="6438900" y="3505200"/>
            <a:ext cx="514350" cy="514350"/>
          </a:xfrm>
          <a:prstGeom prst="cube">
            <a:avLst>
              <a:gd name="adj" fmla="val 25000"/>
            </a:avLst>
          </a:prstGeom>
          <a:gradFill rotWithShape="0">
            <a:gsLst>
              <a:gs pos="0">
                <a:srgbClr val="FFCC00"/>
              </a:gs>
              <a:gs pos="100000">
                <a:schemeClr val="tx1"/>
              </a:gs>
            </a:gsLst>
            <a:lin ang="5400000" scaled="1"/>
          </a:gra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3070" name="AutoShape 14"/>
          <p:cNvSpPr>
            <a:spLocks noChangeArrowheads="1"/>
          </p:cNvSpPr>
          <p:nvPr/>
        </p:nvSpPr>
        <p:spPr bwMode="auto">
          <a:xfrm>
            <a:off x="2552700" y="5429250"/>
            <a:ext cx="266700" cy="819150"/>
          </a:xfrm>
          <a:prstGeom prst="can">
            <a:avLst>
              <a:gd name="adj" fmla="val 76786"/>
            </a:avLst>
          </a:prstGeom>
          <a:gradFill rotWithShape="0">
            <a:gsLst>
              <a:gs pos="0">
                <a:schemeClr val="folHlink"/>
              </a:gs>
              <a:gs pos="50000">
                <a:srgbClr val="FFFF66"/>
              </a:gs>
              <a:gs pos="100000">
                <a:schemeClr val="folHlink"/>
              </a:gs>
            </a:gsLst>
            <a:lin ang="0" scaled="1"/>
          </a:gra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3071" name="AutoShape 15"/>
          <p:cNvSpPr>
            <a:spLocks noChangeArrowheads="1"/>
          </p:cNvSpPr>
          <p:nvPr/>
        </p:nvSpPr>
        <p:spPr bwMode="auto">
          <a:xfrm rot="3251818">
            <a:off x="8362950" y="3467100"/>
            <a:ext cx="266700" cy="819150"/>
          </a:xfrm>
          <a:prstGeom prst="can">
            <a:avLst>
              <a:gd name="adj" fmla="val 76786"/>
            </a:avLst>
          </a:prstGeom>
          <a:gradFill rotWithShape="0">
            <a:gsLst>
              <a:gs pos="0">
                <a:schemeClr val="folHlink"/>
              </a:gs>
              <a:gs pos="50000">
                <a:srgbClr val="FFFF66"/>
              </a:gs>
              <a:gs pos="100000">
                <a:schemeClr val="folHlink"/>
              </a:gs>
            </a:gsLst>
            <a:lin ang="0" scaled="1"/>
          </a:gra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3072" name="AutoShape 16"/>
          <p:cNvSpPr>
            <a:spLocks noChangeArrowheads="1"/>
          </p:cNvSpPr>
          <p:nvPr/>
        </p:nvSpPr>
        <p:spPr bwMode="auto">
          <a:xfrm rot="3432683">
            <a:off x="628650" y="4476750"/>
            <a:ext cx="266700" cy="819150"/>
          </a:xfrm>
          <a:prstGeom prst="can">
            <a:avLst>
              <a:gd name="adj" fmla="val 76786"/>
            </a:avLst>
          </a:prstGeom>
          <a:gradFill rotWithShape="0">
            <a:gsLst>
              <a:gs pos="0">
                <a:schemeClr val="folHlink"/>
              </a:gs>
              <a:gs pos="50000">
                <a:srgbClr val="FFFF66"/>
              </a:gs>
              <a:gs pos="100000">
                <a:schemeClr val="folHlink"/>
              </a:gs>
            </a:gsLst>
            <a:lin ang="0" scaled="1"/>
          </a:gra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3073" name="AutoShape 17"/>
          <p:cNvSpPr>
            <a:spLocks noChangeArrowheads="1"/>
          </p:cNvSpPr>
          <p:nvPr/>
        </p:nvSpPr>
        <p:spPr bwMode="auto">
          <a:xfrm rot="-2871201">
            <a:off x="7639050" y="4972050"/>
            <a:ext cx="266700" cy="819150"/>
          </a:xfrm>
          <a:prstGeom prst="can">
            <a:avLst>
              <a:gd name="adj" fmla="val 76786"/>
            </a:avLst>
          </a:prstGeom>
          <a:gradFill rotWithShape="0">
            <a:gsLst>
              <a:gs pos="0">
                <a:schemeClr val="folHlink"/>
              </a:gs>
              <a:gs pos="50000">
                <a:srgbClr val="FFFF66"/>
              </a:gs>
              <a:gs pos="100000">
                <a:schemeClr val="folHlink"/>
              </a:gs>
            </a:gsLst>
            <a:lin ang="0" scaled="1"/>
          </a:gra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3074" name="AutoShape 18"/>
          <p:cNvSpPr>
            <a:spLocks noChangeArrowheads="1"/>
          </p:cNvSpPr>
          <p:nvPr/>
        </p:nvSpPr>
        <p:spPr bwMode="auto">
          <a:xfrm>
            <a:off x="4419600" y="4495800"/>
            <a:ext cx="762000" cy="457200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chemeClr val="folHlink"/>
              </a:gs>
              <a:gs pos="50000">
                <a:srgbClr val="FFFF66"/>
              </a:gs>
              <a:gs pos="100000">
                <a:schemeClr val="folHlink"/>
              </a:gs>
            </a:gsLst>
            <a:lin ang="0" scaled="1"/>
          </a:gra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6035" name="Oval 19"/>
          <p:cNvSpPr>
            <a:spLocks noChangeArrowheads="1"/>
          </p:cNvSpPr>
          <p:nvPr/>
        </p:nvSpPr>
        <p:spPr bwMode="auto">
          <a:xfrm rot="-2396417">
            <a:off x="1924050" y="3790950"/>
            <a:ext cx="1428750" cy="304800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</a:gra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036" name="Oval 20"/>
          <p:cNvSpPr>
            <a:spLocks noChangeArrowheads="1"/>
          </p:cNvSpPr>
          <p:nvPr/>
        </p:nvSpPr>
        <p:spPr bwMode="auto">
          <a:xfrm rot="-3483609">
            <a:off x="4572000" y="5200650"/>
            <a:ext cx="323850" cy="723900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</a:gra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037" name="Oval 21"/>
          <p:cNvSpPr>
            <a:spLocks noChangeArrowheads="1"/>
          </p:cNvSpPr>
          <p:nvPr/>
        </p:nvSpPr>
        <p:spPr bwMode="auto">
          <a:xfrm>
            <a:off x="7410450" y="3962400"/>
            <a:ext cx="285750" cy="819150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</a:gra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038" name="Oval 22"/>
          <p:cNvSpPr>
            <a:spLocks noChangeArrowheads="1"/>
          </p:cNvSpPr>
          <p:nvPr/>
        </p:nvSpPr>
        <p:spPr bwMode="auto">
          <a:xfrm>
            <a:off x="1943100" y="4552950"/>
            <a:ext cx="381000" cy="819150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</a:gra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039" name="Oval 23"/>
          <p:cNvSpPr>
            <a:spLocks noChangeArrowheads="1"/>
          </p:cNvSpPr>
          <p:nvPr/>
        </p:nvSpPr>
        <p:spPr bwMode="auto">
          <a:xfrm>
            <a:off x="6267450" y="4438650"/>
            <a:ext cx="552450" cy="552450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</a:gra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040" name="Oval 24"/>
          <p:cNvSpPr>
            <a:spLocks noChangeArrowheads="1"/>
          </p:cNvSpPr>
          <p:nvPr/>
        </p:nvSpPr>
        <p:spPr bwMode="auto">
          <a:xfrm>
            <a:off x="4972050" y="6305550"/>
            <a:ext cx="552450" cy="552450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</a:gra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041" name="Oval 25"/>
          <p:cNvSpPr>
            <a:spLocks noChangeArrowheads="1"/>
          </p:cNvSpPr>
          <p:nvPr/>
        </p:nvSpPr>
        <p:spPr bwMode="auto">
          <a:xfrm>
            <a:off x="4095750" y="3562350"/>
            <a:ext cx="552450" cy="552450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</a:gra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3082" name="Text Box 26"/>
          <p:cNvSpPr txBox="1">
            <a:spLocks noChangeArrowheads="1"/>
          </p:cNvSpPr>
          <p:nvPr/>
        </p:nvSpPr>
        <p:spPr bwMode="auto">
          <a:xfrm>
            <a:off x="2190750" y="3390900"/>
            <a:ext cx="1047750" cy="11890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7200" b="0">
                <a:solidFill>
                  <a:srgbClr val="FF0000"/>
                </a:solidFill>
                <a:latin typeface="Arial" charset="0"/>
              </a:rPr>
              <a:t>X</a:t>
            </a:r>
          </a:p>
        </p:txBody>
      </p:sp>
      <p:sp>
        <p:nvSpPr>
          <p:cNvPr id="173083" name="Text Box 27"/>
          <p:cNvSpPr txBox="1">
            <a:spLocks noChangeArrowheads="1"/>
          </p:cNvSpPr>
          <p:nvPr/>
        </p:nvSpPr>
        <p:spPr bwMode="auto">
          <a:xfrm>
            <a:off x="4400550" y="4114800"/>
            <a:ext cx="1047750" cy="11890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7200" b="0">
                <a:solidFill>
                  <a:srgbClr val="FF0000"/>
                </a:solidFill>
                <a:latin typeface="Arial" charset="0"/>
              </a:rPr>
              <a:t>X</a:t>
            </a:r>
          </a:p>
        </p:txBody>
      </p:sp>
      <p:sp>
        <p:nvSpPr>
          <p:cNvPr id="173084" name="Text Box 28"/>
          <p:cNvSpPr txBox="1">
            <a:spLocks noChangeArrowheads="1"/>
          </p:cNvSpPr>
          <p:nvPr/>
        </p:nvSpPr>
        <p:spPr bwMode="auto">
          <a:xfrm>
            <a:off x="1695450" y="4381500"/>
            <a:ext cx="1047750" cy="11890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7200" b="0">
                <a:solidFill>
                  <a:srgbClr val="FF0000"/>
                </a:solidFill>
                <a:latin typeface="Arial" charset="0"/>
              </a:rPr>
              <a:t>X</a:t>
            </a:r>
          </a:p>
        </p:txBody>
      </p:sp>
      <p:sp>
        <p:nvSpPr>
          <p:cNvPr id="173085" name="Text Box 29"/>
          <p:cNvSpPr txBox="1">
            <a:spLocks noChangeArrowheads="1"/>
          </p:cNvSpPr>
          <p:nvPr/>
        </p:nvSpPr>
        <p:spPr bwMode="auto">
          <a:xfrm>
            <a:off x="990600" y="3371850"/>
            <a:ext cx="1047750" cy="11890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7200" b="0">
                <a:solidFill>
                  <a:srgbClr val="FF0000"/>
                </a:solidFill>
                <a:latin typeface="Arial" charset="0"/>
              </a:rPr>
              <a:t>X</a:t>
            </a:r>
          </a:p>
        </p:txBody>
      </p:sp>
      <p:sp>
        <p:nvSpPr>
          <p:cNvPr id="173086" name="Text Box 30"/>
          <p:cNvSpPr txBox="1">
            <a:spLocks noChangeArrowheads="1"/>
          </p:cNvSpPr>
          <p:nvPr/>
        </p:nvSpPr>
        <p:spPr bwMode="auto">
          <a:xfrm>
            <a:off x="6286500" y="3238500"/>
            <a:ext cx="1047750" cy="11890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7200" b="0">
                <a:solidFill>
                  <a:srgbClr val="FF0000"/>
                </a:solidFill>
                <a:latin typeface="Arial" charset="0"/>
              </a:rPr>
              <a:t>X</a:t>
            </a:r>
          </a:p>
        </p:txBody>
      </p:sp>
      <p:sp>
        <p:nvSpPr>
          <p:cNvPr id="173087" name="Rectangle 31"/>
          <p:cNvSpPr>
            <a:spLocks noChangeArrowheads="1"/>
          </p:cNvSpPr>
          <p:nvPr/>
        </p:nvSpPr>
        <p:spPr bwMode="auto">
          <a:xfrm>
            <a:off x="0" y="1562100"/>
            <a:ext cx="91440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FontTx/>
              <a:buChar char="•"/>
            </a:pPr>
            <a:r>
              <a:rPr lang="en-US" sz="2800" b="0">
                <a:latin typeface="Arial" charset="0"/>
              </a:rPr>
              <a:t>Can the failed sensor readings be regained from those remaining without use of models?</a:t>
            </a:r>
          </a:p>
          <a:p>
            <a:pPr marL="342900" indent="-342900" algn="ctr">
              <a:spcBef>
                <a:spcPct val="20000"/>
              </a:spcBef>
              <a:buFontTx/>
              <a:buChar char="•"/>
            </a:pPr>
            <a:r>
              <a:rPr lang="en-US" sz="2800" b="0">
                <a:latin typeface="Arial" charset="0"/>
              </a:rPr>
              <a:t>Applications: (1) Power Security Assessment (2) Engine Vibration Sensors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45"/>
          <p:cNvSpPr>
            <a:spLocks noChangeArrowheads="1"/>
          </p:cNvSpPr>
          <p:nvPr/>
        </p:nvSpPr>
        <p:spPr bwMode="auto">
          <a:xfrm>
            <a:off x="438150" y="1409700"/>
            <a:ext cx="3790950" cy="5200650"/>
          </a:xfrm>
          <a:prstGeom prst="rect">
            <a:avLst/>
          </a:prstGeom>
          <a:solidFill>
            <a:srgbClr val="FF6600"/>
          </a:solidFill>
          <a:ln w="12700" cap="sq">
            <a:solidFill>
              <a:srgbClr val="FFCC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7043" name="Rectangle 2"/>
          <p:cNvSpPr>
            <a:spLocks noGrp="1" noChangeArrowheads="1"/>
          </p:cNvSpPr>
          <p:nvPr>
            <p:ph type="title"/>
          </p:nvPr>
        </p:nvSpPr>
        <p:spPr>
          <a:xfrm>
            <a:off x="59055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2000" smtClean="0">
                <a:latin typeface="Arial" charset="0"/>
              </a:rPr>
              <a:t>Application</a:t>
            </a:r>
            <a:r>
              <a:rPr lang="en-US" smtClean="0">
                <a:latin typeface="Arial" charset="0"/>
              </a:rPr>
              <a:t/>
            </a:r>
            <a:br>
              <a:rPr lang="en-US" smtClean="0">
                <a:latin typeface="Arial" charset="0"/>
              </a:rPr>
            </a:br>
            <a:r>
              <a:rPr lang="en-US" smtClean="0">
                <a:latin typeface="Arial" charset="0"/>
              </a:rPr>
              <a:t>Missing Sensors</a:t>
            </a:r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29100" y="1543050"/>
            <a:ext cx="4514850" cy="4800600"/>
          </a:xfrm>
        </p:spPr>
        <p:txBody>
          <a:bodyPr/>
          <a:lstStyle/>
          <a:p>
            <a:pPr algn="ctr" eaLnBrk="1" hangingPunct="1"/>
            <a:r>
              <a:rPr lang="en-US" sz="2800" smtClean="0">
                <a:latin typeface="Arial" charset="0"/>
              </a:rPr>
              <a:t>Step 1: Learn the interrelationship among the sensors by training an auto-encoder neural network with historical data.</a:t>
            </a:r>
          </a:p>
          <a:p>
            <a:pPr algn="ctr" eaLnBrk="1" hangingPunct="1"/>
            <a:r>
              <a:rPr lang="en-US" sz="2800" smtClean="0">
                <a:latin typeface="Arial" charset="0"/>
              </a:rPr>
              <a:t>The mapping of a properly trained neural network is a projection.</a:t>
            </a:r>
          </a:p>
          <a:p>
            <a:pPr algn="ctr" eaLnBrk="1" hangingPunct="1">
              <a:buFontTx/>
              <a:buNone/>
            </a:pPr>
            <a:endParaRPr lang="en-US" sz="2800" smtClean="0">
              <a:latin typeface="Arial" charset="0"/>
            </a:endParaRPr>
          </a:p>
        </p:txBody>
      </p:sp>
      <p:grpSp>
        <p:nvGrpSpPr>
          <p:cNvPr id="87045" name="Group 33"/>
          <p:cNvGrpSpPr>
            <a:grpSpLocks/>
          </p:cNvGrpSpPr>
          <p:nvPr/>
        </p:nvGrpSpPr>
        <p:grpSpPr bwMode="auto">
          <a:xfrm>
            <a:off x="638175" y="1622425"/>
            <a:ext cx="3490913" cy="4589463"/>
            <a:chOff x="4419" y="4599"/>
            <a:chExt cx="2489" cy="3669"/>
          </a:xfrm>
        </p:grpSpPr>
        <p:sp>
          <p:nvSpPr>
            <p:cNvPr id="87047" name="Line 34"/>
            <p:cNvSpPr>
              <a:spLocks noChangeShapeType="1"/>
            </p:cNvSpPr>
            <p:nvPr/>
          </p:nvSpPr>
          <p:spPr bwMode="auto">
            <a:xfrm>
              <a:off x="4514" y="5088"/>
              <a:ext cx="513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48" name="Line 35"/>
            <p:cNvSpPr>
              <a:spLocks noChangeShapeType="1"/>
            </p:cNvSpPr>
            <p:nvPr/>
          </p:nvSpPr>
          <p:spPr bwMode="auto">
            <a:xfrm>
              <a:off x="4514" y="5088"/>
              <a:ext cx="855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49" name="Line 36"/>
            <p:cNvSpPr>
              <a:spLocks noChangeShapeType="1"/>
            </p:cNvSpPr>
            <p:nvPr/>
          </p:nvSpPr>
          <p:spPr bwMode="auto">
            <a:xfrm>
              <a:off x="4514" y="5088"/>
              <a:ext cx="1197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50" name="Line 37"/>
            <p:cNvSpPr>
              <a:spLocks noChangeShapeType="1"/>
            </p:cNvSpPr>
            <p:nvPr/>
          </p:nvSpPr>
          <p:spPr bwMode="auto">
            <a:xfrm>
              <a:off x="4514" y="5088"/>
              <a:ext cx="1539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51" name="Line 38"/>
            <p:cNvSpPr>
              <a:spLocks noChangeShapeType="1"/>
            </p:cNvSpPr>
            <p:nvPr/>
          </p:nvSpPr>
          <p:spPr bwMode="auto">
            <a:xfrm>
              <a:off x="4514" y="5088"/>
              <a:ext cx="1881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52" name="Line 39"/>
            <p:cNvSpPr>
              <a:spLocks noChangeShapeType="1"/>
            </p:cNvSpPr>
            <p:nvPr/>
          </p:nvSpPr>
          <p:spPr bwMode="auto">
            <a:xfrm>
              <a:off x="4770" y="5088"/>
              <a:ext cx="257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53" name="Line 40"/>
            <p:cNvSpPr>
              <a:spLocks noChangeShapeType="1"/>
            </p:cNvSpPr>
            <p:nvPr/>
          </p:nvSpPr>
          <p:spPr bwMode="auto">
            <a:xfrm>
              <a:off x="4770" y="5088"/>
              <a:ext cx="599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54" name="Line 41"/>
            <p:cNvSpPr>
              <a:spLocks noChangeShapeType="1"/>
            </p:cNvSpPr>
            <p:nvPr/>
          </p:nvSpPr>
          <p:spPr bwMode="auto">
            <a:xfrm>
              <a:off x="4770" y="5088"/>
              <a:ext cx="941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55" name="Line 42"/>
            <p:cNvSpPr>
              <a:spLocks noChangeShapeType="1"/>
            </p:cNvSpPr>
            <p:nvPr/>
          </p:nvSpPr>
          <p:spPr bwMode="auto">
            <a:xfrm>
              <a:off x="4770" y="5088"/>
              <a:ext cx="1625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56" name="Line 43"/>
            <p:cNvSpPr>
              <a:spLocks noChangeShapeType="1"/>
            </p:cNvSpPr>
            <p:nvPr/>
          </p:nvSpPr>
          <p:spPr bwMode="auto">
            <a:xfrm>
              <a:off x="4770" y="5088"/>
              <a:ext cx="1283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57" name="Line 44"/>
            <p:cNvSpPr>
              <a:spLocks noChangeShapeType="1"/>
            </p:cNvSpPr>
            <p:nvPr/>
          </p:nvSpPr>
          <p:spPr bwMode="auto">
            <a:xfrm>
              <a:off x="5027" y="5088"/>
              <a:ext cx="0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58" name="Line 45"/>
            <p:cNvSpPr>
              <a:spLocks noChangeShapeType="1"/>
            </p:cNvSpPr>
            <p:nvPr/>
          </p:nvSpPr>
          <p:spPr bwMode="auto">
            <a:xfrm>
              <a:off x="5027" y="5088"/>
              <a:ext cx="342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59" name="Line 46"/>
            <p:cNvSpPr>
              <a:spLocks noChangeShapeType="1"/>
            </p:cNvSpPr>
            <p:nvPr/>
          </p:nvSpPr>
          <p:spPr bwMode="auto">
            <a:xfrm>
              <a:off x="5027" y="5088"/>
              <a:ext cx="684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60" name="Line 47"/>
            <p:cNvSpPr>
              <a:spLocks noChangeShapeType="1"/>
            </p:cNvSpPr>
            <p:nvPr/>
          </p:nvSpPr>
          <p:spPr bwMode="auto">
            <a:xfrm>
              <a:off x="5027" y="5088"/>
              <a:ext cx="1026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61" name="Line 48"/>
            <p:cNvSpPr>
              <a:spLocks noChangeShapeType="1"/>
            </p:cNvSpPr>
            <p:nvPr/>
          </p:nvSpPr>
          <p:spPr bwMode="auto">
            <a:xfrm>
              <a:off x="5027" y="5088"/>
              <a:ext cx="1026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62" name="Line 49"/>
            <p:cNvSpPr>
              <a:spLocks noChangeShapeType="1"/>
            </p:cNvSpPr>
            <p:nvPr/>
          </p:nvSpPr>
          <p:spPr bwMode="auto">
            <a:xfrm>
              <a:off x="5027" y="5088"/>
              <a:ext cx="1368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63" name="Line 50"/>
            <p:cNvSpPr>
              <a:spLocks noChangeShapeType="1"/>
            </p:cNvSpPr>
            <p:nvPr/>
          </p:nvSpPr>
          <p:spPr bwMode="auto">
            <a:xfrm flipH="1">
              <a:off x="5027" y="5088"/>
              <a:ext cx="256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64" name="Line 51"/>
            <p:cNvSpPr>
              <a:spLocks noChangeShapeType="1"/>
            </p:cNvSpPr>
            <p:nvPr/>
          </p:nvSpPr>
          <p:spPr bwMode="auto">
            <a:xfrm>
              <a:off x="5283" y="5088"/>
              <a:ext cx="86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65" name="Line 52"/>
            <p:cNvSpPr>
              <a:spLocks noChangeShapeType="1"/>
            </p:cNvSpPr>
            <p:nvPr/>
          </p:nvSpPr>
          <p:spPr bwMode="auto">
            <a:xfrm>
              <a:off x="5283" y="5088"/>
              <a:ext cx="428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66" name="Line 53"/>
            <p:cNvSpPr>
              <a:spLocks noChangeShapeType="1"/>
            </p:cNvSpPr>
            <p:nvPr/>
          </p:nvSpPr>
          <p:spPr bwMode="auto">
            <a:xfrm>
              <a:off x="5283" y="5088"/>
              <a:ext cx="770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67" name="Line 54"/>
            <p:cNvSpPr>
              <a:spLocks noChangeShapeType="1"/>
            </p:cNvSpPr>
            <p:nvPr/>
          </p:nvSpPr>
          <p:spPr bwMode="auto">
            <a:xfrm>
              <a:off x="5283" y="5088"/>
              <a:ext cx="1112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68" name="Line 55"/>
            <p:cNvSpPr>
              <a:spLocks noChangeShapeType="1"/>
            </p:cNvSpPr>
            <p:nvPr/>
          </p:nvSpPr>
          <p:spPr bwMode="auto">
            <a:xfrm flipH="1">
              <a:off x="5027" y="5088"/>
              <a:ext cx="513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69" name="Line 56"/>
            <p:cNvSpPr>
              <a:spLocks noChangeShapeType="1"/>
            </p:cNvSpPr>
            <p:nvPr/>
          </p:nvSpPr>
          <p:spPr bwMode="auto">
            <a:xfrm flipH="1">
              <a:off x="5369" y="5088"/>
              <a:ext cx="171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70" name="Line 57"/>
            <p:cNvSpPr>
              <a:spLocks noChangeShapeType="1"/>
            </p:cNvSpPr>
            <p:nvPr/>
          </p:nvSpPr>
          <p:spPr bwMode="auto">
            <a:xfrm>
              <a:off x="5540" y="5088"/>
              <a:ext cx="171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71" name="Line 58"/>
            <p:cNvSpPr>
              <a:spLocks noChangeShapeType="1"/>
            </p:cNvSpPr>
            <p:nvPr/>
          </p:nvSpPr>
          <p:spPr bwMode="auto">
            <a:xfrm>
              <a:off x="5540" y="5088"/>
              <a:ext cx="513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72" name="Line 59"/>
            <p:cNvSpPr>
              <a:spLocks noChangeShapeType="1"/>
            </p:cNvSpPr>
            <p:nvPr/>
          </p:nvSpPr>
          <p:spPr bwMode="auto">
            <a:xfrm>
              <a:off x="5540" y="5088"/>
              <a:ext cx="855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73" name="Line 60"/>
            <p:cNvSpPr>
              <a:spLocks noChangeShapeType="1"/>
            </p:cNvSpPr>
            <p:nvPr/>
          </p:nvSpPr>
          <p:spPr bwMode="auto">
            <a:xfrm flipH="1">
              <a:off x="5027" y="5088"/>
              <a:ext cx="769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74" name="Line 61"/>
            <p:cNvSpPr>
              <a:spLocks noChangeShapeType="1"/>
            </p:cNvSpPr>
            <p:nvPr/>
          </p:nvSpPr>
          <p:spPr bwMode="auto">
            <a:xfrm flipH="1">
              <a:off x="5369" y="5088"/>
              <a:ext cx="427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75" name="Line 62"/>
            <p:cNvSpPr>
              <a:spLocks noChangeShapeType="1"/>
            </p:cNvSpPr>
            <p:nvPr/>
          </p:nvSpPr>
          <p:spPr bwMode="auto">
            <a:xfrm flipH="1">
              <a:off x="5711" y="5088"/>
              <a:ext cx="85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76" name="Line 63"/>
            <p:cNvSpPr>
              <a:spLocks noChangeShapeType="1"/>
            </p:cNvSpPr>
            <p:nvPr/>
          </p:nvSpPr>
          <p:spPr bwMode="auto">
            <a:xfrm>
              <a:off x="5796" y="5088"/>
              <a:ext cx="257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77" name="Line 64"/>
            <p:cNvSpPr>
              <a:spLocks noChangeShapeType="1"/>
            </p:cNvSpPr>
            <p:nvPr/>
          </p:nvSpPr>
          <p:spPr bwMode="auto">
            <a:xfrm>
              <a:off x="5796" y="5088"/>
              <a:ext cx="599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78" name="Line 65"/>
            <p:cNvSpPr>
              <a:spLocks noChangeShapeType="1"/>
            </p:cNvSpPr>
            <p:nvPr/>
          </p:nvSpPr>
          <p:spPr bwMode="auto">
            <a:xfrm flipH="1">
              <a:off x="5027" y="5088"/>
              <a:ext cx="1026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79" name="Line 66"/>
            <p:cNvSpPr>
              <a:spLocks noChangeShapeType="1"/>
            </p:cNvSpPr>
            <p:nvPr/>
          </p:nvSpPr>
          <p:spPr bwMode="auto">
            <a:xfrm flipH="1">
              <a:off x="5369" y="5088"/>
              <a:ext cx="684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80" name="Line 67"/>
            <p:cNvSpPr>
              <a:spLocks noChangeShapeType="1"/>
            </p:cNvSpPr>
            <p:nvPr/>
          </p:nvSpPr>
          <p:spPr bwMode="auto">
            <a:xfrm flipH="1">
              <a:off x="5711" y="5088"/>
              <a:ext cx="342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81" name="Line 68"/>
            <p:cNvSpPr>
              <a:spLocks noChangeShapeType="1"/>
            </p:cNvSpPr>
            <p:nvPr/>
          </p:nvSpPr>
          <p:spPr bwMode="auto">
            <a:xfrm>
              <a:off x="6053" y="5088"/>
              <a:ext cx="0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82" name="Line 69"/>
            <p:cNvSpPr>
              <a:spLocks noChangeShapeType="1"/>
            </p:cNvSpPr>
            <p:nvPr/>
          </p:nvSpPr>
          <p:spPr bwMode="auto">
            <a:xfrm>
              <a:off x="6053" y="5088"/>
              <a:ext cx="342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83" name="Line 70"/>
            <p:cNvSpPr>
              <a:spLocks noChangeShapeType="1"/>
            </p:cNvSpPr>
            <p:nvPr/>
          </p:nvSpPr>
          <p:spPr bwMode="auto">
            <a:xfrm flipH="1">
              <a:off x="5027" y="5088"/>
              <a:ext cx="1282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84" name="Line 71"/>
            <p:cNvSpPr>
              <a:spLocks noChangeShapeType="1"/>
            </p:cNvSpPr>
            <p:nvPr/>
          </p:nvSpPr>
          <p:spPr bwMode="auto">
            <a:xfrm flipH="1">
              <a:off x="5369" y="5088"/>
              <a:ext cx="940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85" name="Line 72"/>
            <p:cNvSpPr>
              <a:spLocks noChangeShapeType="1"/>
            </p:cNvSpPr>
            <p:nvPr/>
          </p:nvSpPr>
          <p:spPr bwMode="auto">
            <a:xfrm flipH="1">
              <a:off x="5711" y="5088"/>
              <a:ext cx="598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86" name="Line 73"/>
            <p:cNvSpPr>
              <a:spLocks noChangeShapeType="1"/>
            </p:cNvSpPr>
            <p:nvPr/>
          </p:nvSpPr>
          <p:spPr bwMode="auto">
            <a:xfrm flipH="1">
              <a:off x="6053" y="5088"/>
              <a:ext cx="256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87" name="Line 74"/>
            <p:cNvSpPr>
              <a:spLocks noChangeShapeType="1"/>
            </p:cNvSpPr>
            <p:nvPr/>
          </p:nvSpPr>
          <p:spPr bwMode="auto">
            <a:xfrm>
              <a:off x="6309" y="5088"/>
              <a:ext cx="86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88" name="Line 75"/>
            <p:cNvSpPr>
              <a:spLocks noChangeShapeType="1"/>
            </p:cNvSpPr>
            <p:nvPr/>
          </p:nvSpPr>
          <p:spPr bwMode="auto">
            <a:xfrm flipH="1">
              <a:off x="5027" y="5088"/>
              <a:ext cx="1539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89" name="Line 76"/>
            <p:cNvSpPr>
              <a:spLocks noChangeShapeType="1"/>
            </p:cNvSpPr>
            <p:nvPr/>
          </p:nvSpPr>
          <p:spPr bwMode="auto">
            <a:xfrm flipH="1">
              <a:off x="5369" y="5088"/>
              <a:ext cx="1197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90" name="Line 77"/>
            <p:cNvSpPr>
              <a:spLocks noChangeShapeType="1"/>
            </p:cNvSpPr>
            <p:nvPr/>
          </p:nvSpPr>
          <p:spPr bwMode="auto">
            <a:xfrm flipH="1">
              <a:off x="5711" y="5088"/>
              <a:ext cx="855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91" name="Line 78"/>
            <p:cNvSpPr>
              <a:spLocks noChangeShapeType="1"/>
            </p:cNvSpPr>
            <p:nvPr/>
          </p:nvSpPr>
          <p:spPr bwMode="auto">
            <a:xfrm flipH="1">
              <a:off x="6053" y="5088"/>
              <a:ext cx="513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92" name="Line 79"/>
            <p:cNvSpPr>
              <a:spLocks noChangeShapeType="1"/>
            </p:cNvSpPr>
            <p:nvPr/>
          </p:nvSpPr>
          <p:spPr bwMode="auto">
            <a:xfrm flipH="1">
              <a:off x="6395" y="5088"/>
              <a:ext cx="171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93" name="Line 80"/>
            <p:cNvSpPr>
              <a:spLocks noChangeShapeType="1"/>
            </p:cNvSpPr>
            <p:nvPr/>
          </p:nvSpPr>
          <p:spPr bwMode="auto">
            <a:xfrm flipH="1">
              <a:off x="5027" y="5088"/>
              <a:ext cx="1795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94" name="Line 81"/>
            <p:cNvSpPr>
              <a:spLocks noChangeShapeType="1"/>
            </p:cNvSpPr>
            <p:nvPr/>
          </p:nvSpPr>
          <p:spPr bwMode="auto">
            <a:xfrm flipH="1">
              <a:off x="5369" y="5088"/>
              <a:ext cx="1453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95" name="Line 82"/>
            <p:cNvSpPr>
              <a:spLocks noChangeShapeType="1"/>
            </p:cNvSpPr>
            <p:nvPr/>
          </p:nvSpPr>
          <p:spPr bwMode="auto">
            <a:xfrm flipH="1">
              <a:off x="5711" y="5088"/>
              <a:ext cx="1111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96" name="Line 83"/>
            <p:cNvSpPr>
              <a:spLocks noChangeShapeType="1"/>
            </p:cNvSpPr>
            <p:nvPr/>
          </p:nvSpPr>
          <p:spPr bwMode="auto">
            <a:xfrm flipH="1">
              <a:off x="6053" y="5088"/>
              <a:ext cx="769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97" name="Line 84"/>
            <p:cNvSpPr>
              <a:spLocks noChangeShapeType="1"/>
            </p:cNvSpPr>
            <p:nvPr/>
          </p:nvSpPr>
          <p:spPr bwMode="auto">
            <a:xfrm flipH="1">
              <a:off x="6395" y="5088"/>
              <a:ext cx="427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98" name="Oval 85"/>
            <p:cNvSpPr>
              <a:spLocks noChangeArrowheads="1"/>
            </p:cNvSpPr>
            <p:nvPr/>
          </p:nvSpPr>
          <p:spPr bwMode="auto">
            <a:xfrm>
              <a:off x="4941" y="5659"/>
              <a:ext cx="171" cy="163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99" name="Oval 86"/>
            <p:cNvSpPr>
              <a:spLocks noChangeArrowheads="1"/>
            </p:cNvSpPr>
            <p:nvPr/>
          </p:nvSpPr>
          <p:spPr bwMode="auto">
            <a:xfrm>
              <a:off x="5283" y="5659"/>
              <a:ext cx="171" cy="163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00" name="Oval 87"/>
            <p:cNvSpPr>
              <a:spLocks noChangeArrowheads="1"/>
            </p:cNvSpPr>
            <p:nvPr/>
          </p:nvSpPr>
          <p:spPr bwMode="auto">
            <a:xfrm>
              <a:off x="5625" y="5659"/>
              <a:ext cx="171" cy="163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01" name="Oval 88"/>
            <p:cNvSpPr>
              <a:spLocks noChangeArrowheads="1"/>
            </p:cNvSpPr>
            <p:nvPr/>
          </p:nvSpPr>
          <p:spPr bwMode="auto">
            <a:xfrm>
              <a:off x="5967" y="5659"/>
              <a:ext cx="171" cy="163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02" name="Oval 89"/>
            <p:cNvSpPr>
              <a:spLocks noChangeArrowheads="1"/>
            </p:cNvSpPr>
            <p:nvPr/>
          </p:nvSpPr>
          <p:spPr bwMode="auto">
            <a:xfrm>
              <a:off x="6309" y="5659"/>
              <a:ext cx="171" cy="163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03" name="Oval 90"/>
            <p:cNvSpPr>
              <a:spLocks noChangeArrowheads="1"/>
            </p:cNvSpPr>
            <p:nvPr/>
          </p:nvSpPr>
          <p:spPr bwMode="auto">
            <a:xfrm>
              <a:off x="4428" y="5007"/>
              <a:ext cx="171" cy="163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04" name="Oval 91"/>
            <p:cNvSpPr>
              <a:spLocks noChangeArrowheads="1"/>
            </p:cNvSpPr>
            <p:nvPr/>
          </p:nvSpPr>
          <p:spPr bwMode="auto">
            <a:xfrm>
              <a:off x="4941" y="5007"/>
              <a:ext cx="171" cy="163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05" name="Oval 92"/>
            <p:cNvSpPr>
              <a:spLocks noChangeArrowheads="1"/>
            </p:cNvSpPr>
            <p:nvPr/>
          </p:nvSpPr>
          <p:spPr bwMode="auto">
            <a:xfrm>
              <a:off x="5198" y="5007"/>
              <a:ext cx="171" cy="163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06" name="Oval 93"/>
            <p:cNvSpPr>
              <a:spLocks noChangeArrowheads="1"/>
            </p:cNvSpPr>
            <p:nvPr/>
          </p:nvSpPr>
          <p:spPr bwMode="auto">
            <a:xfrm>
              <a:off x="5454" y="5007"/>
              <a:ext cx="171" cy="163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07" name="Oval 94"/>
            <p:cNvSpPr>
              <a:spLocks noChangeArrowheads="1"/>
            </p:cNvSpPr>
            <p:nvPr/>
          </p:nvSpPr>
          <p:spPr bwMode="auto">
            <a:xfrm>
              <a:off x="5711" y="5007"/>
              <a:ext cx="171" cy="163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08" name="Oval 95"/>
            <p:cNvSpPr>
              <a:spLocks noChangeArrowheads="1"/>
            </p:cNvSpPr>
            <p:nvPr/>
          </p:nvSpPr>
          <p:spPr bwMode="auto">
            <a:xfrm>
              <a:off x="5967" y="5007"/>
              <a:ext cx="171" cy="163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09" name="Oval 96"/>
            <p:cNvSpPr>
              <a:spLocks noChangeArrowheads="1"/>
            </p:cNvSpPr>
            <p:nvPr/>
          </p:nvSpPr>
          <p:spPr bwMode="auto">
            <a:xfrm>
              <a:off x="4685" y="5007"/>
              <a:ext cx="171" cy="163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10" name="Oval 97"/>
            <p:cNvSpPr>
              <a:spLocks noChangeArrowheads="1"/>
            </p:cNvSpPr>
            <p:nvPr/>
          </p:nvSpPr>
          <p:spPr bwMode="auto">
            <a:xfrm>
              <a:off x="6224" y="5007"/>
              <a:ext cx="171" cy="163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11" name="Oval 98"/>
            <p:cNvSpPr>
              <a:spLocks noChangeArrowheads="1"/>
            </p:cNvSpPr>
            <p:nvPr/>
          </p:nvSpPr>
          <p:spPr bwMode="auto">
            <a:xfrm>
              <a:off x="6480" y="5007"/>
              <a:ext cx="171" cy="163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12" name="Oval 99"/>
            <p:cNvSpPr>
              <a:spLocks noChangeArrowheads="1"/>
            </p:cNvSpPr>
            <p:nvPr/>
          </p:nvSpPr>
          <p:spPr bwMode="auto">
            <a:xfrm>
              <a:off x="6737" y="5007"/>
              <a:ext cx="171" cy="163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13" name="Line 100"/>
            <p:cNvSpPr>
              <a:spLocks noChangeShapeType="1"/>
            </p:cNvSpPr>
            <p:nvPr/>
          </p:nvSpPr>
          <p:spPr bwMode="auto">
            <a:xfrm flipH="1" flipV="1">
              <a:off x="5027" y="5740"/>
              <a:ext cx="256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14" name="Line 101"/>
            <p:cNvSpPr>
              <a:spLocks noChangeShapeType="1"/>
            </p:cNvSpPr>
            <p:nvPr/>
          </p:nvSpPr>
          <p:spPr bwMode="auto">
            <a:xfrm flipV="1">
              <a:off x="5283" y="5740"/>
              <a:ext cx="86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15" name="Line 102"/>
            <p:cNvSpPr>
              <a:spLocks noChangeShapeType="1"/>
            </p:cNvSpPr>
            <p:nvPr/>
          </p:nvSpPr>
          <p:spPr bwMode="auto">
            <a:xfrm flipV="1">
              <a:off x="5283" y="5740"/>
              <a:ext cx="428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16" name="Line 103"/>
            <p:cNvSpPr>
              <a:spLocks noChangeShapeType="1"/>
            </p:cNvSpPr>
            <p:nvPr/>
          </p:nvSpPr>
          <p:spPr bwMode="auto">
            <a:xfrm flipV="1">
              <a:off x="5283" y="5740"/>
              <a:ext cx="770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17" name="Line 104"/>
            <p:cNvSpPr>
              <a:spLocks noChangeShapeType="1"/>
            </p:cNvSpPr>
            <p:nvPr/>
          </p:nvSpPr>
          <p:spPr bwMode="auto">
            <a:xfrm flipV="1">
              <a:off x="5283" y="5740"/>
              <a:ext cx="1112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18" name="Line 105"/>
            <p:cNvSpPr>
              <a:spLocks noChangeShapeType="1"/>
            </p:cNvSpPr>
            <p:nvPr/>
          </p:nvSpPr>
          <p:spPr bwMode="auto">
            <a:xfrm flipH="1" flipV="1">
              <a:off x="5027" y="5740"/>
              <a:ext cx="513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19" name="Line 106"/>
            <p:cNvSpPr>
              <a:spLocks noChangeShapeType="1"/>
            </p:cNvSpPr>
            <p:nvPr/>
          </p:nvSpPr>
          <p:spPr bwMode="auto">
            <a:xfrm flipH="1" flipV="1">
              <a:off x="5369" y="5740"/>
              <a:ext cx="171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20" name="Line 107"/>
            <p:cNvSpPr>
              <a:spLocks noChangeShapeType="1"/>
            </p:cNvSpPr>
            <p:nvPr/>
          </p:nvSpPr>
          <p:spPr bwMode="auto">
            <a:xfrm flipV="1">
              <a:off x="5540" y="5740"/>
              <a:ext cx="171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21" name="Line 108"/>
            <p:cNvSpPr>
              <a:spLocks noChangeShapeType="1"/>
            </p:cNvSpPr>
            <p:nvPr/>
          </p:nvSpPr>
          <p:spPr bwMode="auto">
            <a:xfrm flipV="1">
              <a:off x="5540" y="5740"/>
              <a:ext cx="513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22" name="Line 109"/>
            <p:cNvSpPr>
              <a:spLocks noChangeShapeType="1"/>
            </p:cNvSpPr>
            <p:nvPr/>
          </p:nvSpPr>
          <p:spPr bwMode="auto">
            <a:xfrm flipV="1">
              <a:off x="5540" y="5740"/>
              <a:ext cx="855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23" name="Line 110"/>
            <p:cNvSpPr>
              <a:spLocks noChangeShapeType="1"/>
            </p:cNvSpPr>
            <p:nvPr/>
          </p:nvSpPr>
          <p:spPr bwMode="auto">
            <a:xfrm flipH="1" flipV="1">
              <a:off x="5027" y="5740"/>
              <a:ext cx="769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24" name="Line 111"/>
            <p:cNvSpPr>
              <a:spLocks noChangeShapeType="1"/>
            </p:cNvSpPr>
            <p:nvPr/>
          </p:nvSpPr>
          <p:spPr bwMode="auto">
            <a:xfrm flipH="1" flipV="1">
              <a:off x="5369" y="5740"/>
              <a:ext cx="427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25" name="Line 112"/>
            <p:cNvSpPr>
              <a:spLocks noChangeShapeType="1"/>
            </p:cNvSpPr>
            <p:nvPr/>
          </p:nvSpPr>
          <p:spPr bwMode="auto">
            <a:xfrm flipH="1" flipV="1">
              <a:off x="5711" y="5740"/>
              <a:ext cx="85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26" name="Line 113"/>
            <p:cNvSpPr>
              <a:spLocks noChangeShapeType="1"/>
            </p:cNvSpPr>
            <p:nvPr/>
          </p:nvSpPr>
          <p:spPr bwMode="auto">
            <a:xfrm flipV="1">
              <a:off x="5796" y="5740"/>
              <a:ext cx="257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27" name="Line 114"/>
            <p:cNvSpPr>
              <a:spLocks noChangeShapeType="1"/>
            </p:cNvSpPr>
            <p:nvPr/>
          </p:nvSpPr>
          <p:spPr bwMode="auto">
            <a:xfrm flipV="1">
              <a:off x="5796" y="5740"/>
              <a:ext cx="599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28" name="Line 115"/>
            <p:cNvSpPr>
              <a:spLocks noChangeShapeType="1"/>
            </p:cNvSpPr>
            <p:nvPr/>
          </p:nvSpPr>
          <p:spPr bwMode="auto">
            <a:xfrm flipH="1" flipV="1">
              <a:off x="5027" y="5740"/>
              <a:ext cx="1026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29" name="Line 116"/>
            <p:cNvSpPr>
              <a:spLocks noChangeShapeType="1"/>
            </p:cNvSpPr>
            <p:nvPr/>
          </p:nvSpPr>
          <p:spPr bwMode="auto">
            <a:xfrm flipH="1" flipV="1">
              <a:off x="5369" y="5740"/>
              <a:ext cx="684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30" name="Line 117"/>
            <p:cNvSpPr>
              <a:spLocks noChangeShapeType="1"/>
            </p:cNvSpPr>
            <p:nvPr/>
          </p:nvSpPr>
          <p:spPr bwMode="auto">
            <a:xfrm flipH="1" flipV="1">
              <a:off x="5722" y="5758"/>
              <a:ext cx="331" cy="6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31" name="Line 118"/>
            <p:cNvSpPr>
              <a:spLocks noChangeShapeType="1"/>
            </p:cNvSpPr>
            <p:nvPr/>
          </p:nvSpPr>
          <p:spPr bwMode="auto">
            <a:xfrm flipV="1">
              <a:off x="6053" y="5740"/>
              <a:ext cx="0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32" name="Line 119"/>
            <p:cNvSpPr>
              <a:spLocks noChangeShapeType="1"/>
            </p:cNvSpPr>
            <p:nvPr/>
          </p:nvSpPr>
          <p:spPr bwMode="auto">
            <a:xfrm flipV="1">
              <a:off x="6053" y="5740"/>
              <a:ext cx="342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33" name="Oval 120"/>
            <p:cNvSpPr>
              <a:spLocks noChangeArrowheads="1"/>
            </p:cNvSpPr>
            <p:nvPr/>
          </p:nvSpPr>
          <p:spPr bwMode="auto">
            <a:xfrm flipV="1">
              <a:off x="4941" y="5659"/>
              <a:ext cx="171" cy="163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34" name="Oval 121"/>
            <p:cNvSpPr>
              <a:spLocks noChangeArrowheads="1"/>
            </p:cNvSpPr>
            <p:nvPr/>
          </p:nvSpPr>
          <p:spPr bwMode="auto">
            <a:xfrm flipV="1">
              <a:off x="5283" y="5659"/>
              <a:ext cx="171" cy="163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35" name="Oval 122"/>
            <p:cNvSpPr>
              <a:spLocks noChangeArrowheads="1"/>
            </p:cNvSpPr>
            <p:nvPr/>
          </p:nvSpPr>
          <p:spPr bwMode="auto">
            <a:xfrm flipV="1">
              <a:off x="5625" y="5659"/>
              <a:ext cx="171" cy="163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36" name="Oval 123"/>
            <p:cNvSpPr>
              <a:spLocks noChangeArrowheads="1"/>
            </p:cNvSpPr>
            <p:nvPr/>
          </p:nvSpPr>
          <p:spPr bwMode="auto">
            <a:xfrm flipV="1">
              <a:off x="5967" y="5659"/>
              <a:ext cx="171" cy="163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37" name="Oval 124"/>
            <p:cNvSpPr>
              <a:spLocks noChangeArrowheads="1"/>
            </p:cNvSpPr>
            <p:nvPr/>
          </p:nvSpPr>
          <p:spPr bwMode="auto">
            <a:xfrm flipV="1">
              <a:off x="6309" y="5659"/>
              <a:ext cx="171" cy="163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38" name="Line 125"/>
            <p:cNvSpPr>
              <a:spLocks noChangeShapeType="1"/>
            </p:cNvSpPr>
            <p:nvPr/>
          </p:nvSpPr>
          <p:spPr bwMode="auto">
            <a:xfrm flipV="1">
              <a:off x="4505" y="7127"/>
              <a:ext cx="513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39" name="Line 126"/>
            <p:cNvSpPr>
              <a:spLocks noChangeShapeType="1"/>
            </p:cNvSpPr>
            <p:nvPr/>
          </p:nvSpPr>
          <p:spPr bwMode="auto">
            <a:xfrm flipV="1">
              <a:off x="4505" y="7127"/>
              <a:ext cx="855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40" name="Line 127"/>
            <p:cNvSpPr>
              <a:spLocks noChangeShapeType="1"/>
            </p:cNvSpPr>
            <p:nvPr/>
          </p:nvSpPr>
          <p:spPr bwMode="auto">
            <a:xfrm flipV="1">
              <a:off x="4505" y="7127"/>
              <a:ext cx="1197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41" name="Line 128"/>
            <p:cNvSpPr>
              <a:spLocks noChangeShapeType="1"/>
            </p:cNvSpPr>
            <p:nvPr/>
          </p:nvSpPr>
          <p:spPr bwMode="auto">
            <a:xfrm flipV="1">
              <a:off x="4505" y="7127"/>
              <a:ext cx="1539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42" name="Line 129"/>
            <p:cNvSpPr>
              <a:spLocks noChangeShapeType="1"/>
            </p:cNvSpPr>
            <p:nvPr/>
          </p:nvSpPr>
          <p:spPr bwMode="auto">
            <a:xfrm flipV="1">
              <a:off x="4505" y="7127"/>
              <a:ext cx="1881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43" name="Line 130"/>
            <p:cNvSpPr>
              <a:spLocks noChangeShapeType="1"/>
            </p:cNvSpPr>
            <p:nvPr/>
          </p:nvSpPr>
          <p:spPr bwMode="auto">
            <a:xfrm flipV="1">
              <a:off x="4761" y="7127"/>
              <a:ext cx="257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44" name="Line 131"/>
            <p:cNvSpPr>
              <a:spLocks noChangeShapeType="1"/>
            </p:cNvSpPr>
            <p:nvPr/>
          </p:nvSpPr>
          <p:spPr bwMode="auto">
            <a:xfrm flipV="1">
              <a:off x="4761" y="7127"/>
              <a:ext cx="599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45" name="Line 132"/>
            <p:cNvSpPr>
              <a:spLocks noChangeShapeType="1"/>
            </p:cNvSpPr>
            <p:nvPr/>
          </p:nvSpPr>
          <p:spPr bwMode="auto">
            <a:xfrm flipV="1">
              <a:off x="4761" y="7127"/>
              <a:ext cx="941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46" name="Line 133"/>
            <p:cNvSpPr>
              <a:spLocks noChangeShapeType="1"/>
            </p:cNvSpPr>
            <p:nvPr/>
          </p:nvSpPr>
          <p:spPr bwMode="auto">
            <a:xfrm flipV="1">
              <a:off x="4761" y="7127"/>
              <a:ext cx="1625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47" name="Line 134"/>
            <p:cNvSpPr>
              <a:spLocks noChangeShapeType="1"/>
            </p:cNvSpPr>
            <p:nvPr/>
          </p:nvSpPr>
          <p:spPr bwMode="auto">
            <a:xfrm flipV="1">
              <a:off x="4761" y="7127"/>
              <a:ext cx="1283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48" name="Line 135"/>
            <p:cNvSpPr>
              <a:spLocks noChangeShapeType="1"/>
            </p:cNvSpPr>
            <p:nvPr/>
          </p:nvSpPr>
          <p:spPr bwMode="auto">
            <a:xfrm flipV="1">
              <a:off x="5018" y="7127"/>
              <a:ext cx="0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49" name="Line 136"/>
            <p:cNvSpPr>
              <a:spLocks noChangeShapeType="1"/>
            </p:cNvSpPr>
            <p:nvPr/>
          </p:nvSpPr>
          <p:spPr bwMode="auto">
            <a:xfrm flipV="1">
              <a:off x="5018" y="7127"/>
              <a:ext cx="342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50" name="Line 137"/>
            <p:cNvSpPr>
              <a:spLocks noChangeShapeType="1"/>
            </p:cNvSpPr>
            <p:nvPr/>
          </p:nvSpPr>
          <p:spPr bwMode="auto">
            <a:xfrm flipV="1">
              <a:off x="5018" y="7127"/>
              <a:ext cx="684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51" name="Line 138"/>
            <p:cNvSpPr>
              <a:spLocks noChangeShapeType="1"/>
            </p:cNvSpPr>
            <p:nvPr/>
          </p:nvSpPr>
          <p:spPr bwMode="auto">
            <a:xfrm flipV="1">
              <a:off x="5018" y="7127"/>
              <a:ext cx="1026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52" name="Line 139"/>
            <p:cNvSpPr>
              <a:spLocks noChangeShapeType="1"/>
            </p:cNvSpPr>
            <p:nvPr/>
          </p:nvSpPr>
          <p:spPr bwMode="auto">
            <a:xfrm flipV="1">
              <a:off x="5018" y="7127"/>
              <a:ext cx="1026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53" name="Line 140"/>
            <p:cNvSpPr>
              <a:spLocks noChangeShapeType="1"/>
            </p:cNvSpPr>
            <p:nvPr/>
          </p:nvSpPr>
          <p:spPr bwMode="auto">
            <a:xfrm flipV="1">
              <a:off x="5018" y="7127"/>
              <a:ext cx="1368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54" name="Line 141"/>
            <p:cNvSpPr>
              <a:spLocks noChangeShapeType="1"/>
            </p:cNvSpPr>
            <p:nvPr/>
          </p:nvSpPr>
          <p:spPr bwMode="auto">
            <a:xfrm flipH="1" flipV="1">
              <a:off x="5018" y="7127"/>
              <a:ext cx="256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55" name="Line 142"/>
            <p:cNvSpPr>
              <a:spLocks noChangeShapeType="1"/>
            </p:cNvSpPr>
            <p:nvPr/>
          </p:nvSpPr>
          <p:spPr bwMode="auto">
            <a:xfrm flipV="1">
              <a:off x="5274" y="7127"/>
              <a:ext cx="86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56" name="Line 143"/>
            <p:cNvSpPr>
              <a:spLocks noChangeShapeType="1"/>
            </p:cNvSpPr>
            <p:nvPr/>
          </p:nvSpPr>
          <p:spPr bwMode="auto">
            <a:xfrm flipV="1">
              <a:off x="5274" y="7127"/>
              <a:ext cx="428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57" name="Line 144"/>
            <p:cNvSpPr>
              <a:spLocks noChangeShapeType="1"/>
            </p:cNvSpPr>
            <p:nvPr/>
          </p:nvSpPr>
          <p:spPr bwMode="auto">
            <a:xfrm flipV="1">
              <a:off x="5274" y="7127"/>
              <a:ext cx="770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58" name="Line 145"/>
            <p:cNvSpPr>
              <a:spLocks noChangeShapeType="1"/>
            </p:cNvSpPr>
            <p:nvPr/>
          </p:nvSpPr>
          <p:spPr bwMode="auto">
            <a:xfrm flipV="1">
              <a:off x="5274" y="7127"/>
              <a:ext cx="1112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59" name="Line 146"/>
            <p:cNvSpPr>
              <a:spLocks noChangeShapeType="1"/>
            </p:cNvSpPr>
            <p:nvPr/>
          </p:nvSpPr>
          <p:spPr bwMode="auto">
            <a:xfrm flipH="1" flipV="1">
              <a:off x="5018" y="7127"/>
              <a:ext cx="513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60" name="Line 147"/>
            <p:cNvSpPr>
              <a:spLocks noChangeShapeType="1"/>
            </p:cNvSpPr>
            <p:nvPr/>
          </p:nvSpPr>
          <p:spPr bwMode="auto">
            <a:xfrm flipH="1" flipV="1">
              <a:off x="5360" y="7127"/>
              <a:ext cx="171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61" name="Line 148"/>
            <p:cNvSpPr>
              <a:spLocks noChangeShapeType="1"/>
            </p:cNvSpPr>
            <p:nvPr/>
          </p:nvSpPr>
          <p:spPr bwMode="auto">
            <a:xfrm flipV="1">
              <a:off x="5531" y="7127"/>
              <a:ext cx="171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62" name="Line 149"/>
            <p:cNvSpPr>
              <a:spLocks noChangeShapeType="1"/>
            </p:cNvSpPr>
            <p:nvPr/>
          </p:nvSpPr>
          <p:spPr bwMode="auto">
            <a:xfrm flipV="1">
              <a:off x="5531" y="7127"/>
              <a:ext cx="513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63" name="Line 150"/>
            <p:cNvSpPr>
              <a:spLocks noChangeShapeType="1"/>
            </p:cNvSpPr>
            <p:nvPr/>
          </p:nvSpPr>
          <p:spPr bwMode="auto">
            <a:xfrm flipV="1">
              <a:off x="5531" y="7127"/>
              <a:ext cx="855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64" name="Line 151"/>
            <p:cNvSpPr>
              <a:spLocks noChangeShapeType="1"/>
            </p:cNvSpPr>
            <p:nvPr/>
          </p:nvSpPr>
          <p:spPr bwMode="auto">
            <a:xfrm flipH="1" flipV="1">
              <a:off x="5018" y="7127"/>
              <a:ext cx="769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65" name="Line 152"/>
            <p:cNvSpPr>
              <a:spLocks noChangeShapeType="1"/>
            </p:cNvSpPr>
            <p:nvPr/>
          </p:nvSpPr>
          <p:spPr bwMode="auto">
            <a:xfrm flipH="1" flipV="1">
              <a:off x="5360" y="7127"/>
              <a:ext cx="427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66" name="Line 153"/>
            <p:cNvSpPr>
              <a:spLocks noChangeShapeType="1"/>
            </p:cNvSpPr>
            <p:nvPr/>
          </p:nvSpPr>
          <p:spPr bwMode="auto">
            <a:xfrm flipH="1" flipV="1">
              <a:off x="5702" y="7127"/>
              <a:ext cx="85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67" name="Line 154"/>
            <p:cNvSpPr>
              <a:spLocks noChangeShapeType="1"/>
            </p:cNvSpPr>
            <p:nvPr/>
          </p:nvSpPr>
          <p:spPr bwMode="auto">
            <a:xfrm flipV="1">
              <a:off x="5787" y="7127"/>
              <a:ext cx="257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68" name="Line 155"/>
            <p:cNvSpPr>
              <a:spLocks noChangeShapeType="1"/>
            </p:cNvSpPr>
            <p:nvPr/>
          </p:nvSpPr>
          <p:spPr bwMode="auto">
            <a:xfrm flipV="1">
              <a:off x="5787" y="7127"/>
              <a:ext cx="599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69" name="Line 156"/>
            <p:cNvSpPr>
              <a:spLocks noChangeShapeType="1"/>
            </p:cNvSpPr>
            <p:nvPr/>
          </p:nvSpPr>
          <p:spPr bwMode="auto">
            <a:xfrm flipH="1" flipV="1">
              <a:off x="5018" y="7127"/>
              <a:ext cx="1026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70" name="Line 157"/>
            <p:cNvSpPr>
              <a:spLocks noChangeShapeType="1"/>
            </p:cNvSpPr>
            <p:nvPr/>
          </p:nvSpPr>
          <p:spPr bwMode="auto">
            <a:xfrm flipH="1" flipV="1">
              <a:off x="5360" y="7127"/>
              <a:ext cx="684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71" name="Line 158"/>
            <p:cNvSpPr>
              <a:spLocks noChangeShapeType="1"/>
            </p:cNvSpPr>
            <p:nvPr/>
          </p:nvSpPr>
          <p:spPr bwMode="auto">
            <a:xfrm flipH="1" flipV="1">
              <a:off x="5702" y="7127"/>
              <a:ext cx="342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72" name="Line 159"/>
            <p:cNvSpPr>
              <a:spLocks noChangeShapeType="1"/>
            </p:cNvSpPr>
            <p:nvPr/>
          </p:nvSpPr>
          <p:spPr bwMode="auto">
            <a:xfrm flipV="1">
              <a:off x="6044" y="7127"/>
              <a:ext cx="0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73" name="Line 160"/>
            <p:cNvSpPr>
              <a:spLocks noChangeShapeType="1"/>
            </p:cNvSpPr>
            <p:nvPr/>
          </p:nvSpPr>
          <p:spPr bwMode="auto">
            <a:xfrm flipV="1">
              <a:off x="6044" y="7127"/>
              <a:ext cx="342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74" name="Line 161"/>
            <p:cNvSpPr>
              <a:spLocks noChangeShapeType="1"/>
            </p:cNvSpPr>
            <p:nvPr/>
          </p:nvSpPr>
          <p:spPr bwMode="auto">
            <a:xfrm flipH="1" flipV="1">
              <a:off x="5018" y="7127"/>
              <a:ext cx="1282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75" name="Line 162"/>
            <p:cNvSpPr>
              <a:spLocks noChangeShapeType="1"/>
            </p:cNvSpPr>
            <p:nvPr/>
          </p:nvSpPr>
          <p:spPr bwMode="auto">
            <a:xfrm flipH="1" flipV="1">
              <a:off x="5360" y="7127"/>
              <a:ext cx="940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76" name="Line 163"/>
            <p:cNvSpPr>
              <a:spLocks noChangeShapeType="1"/>
            </p:cNvSpPr>
            <p:nvPr/>
          </p:nvSpPr>
          <p:spPr bwMode="auto">
            <a:xfrm flipH="1" flipV="1">
              <a:off x="5702" y="7127"/>
              <a:ext cx="598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77" name="Line 164"/>
            <p:cNvSpPr>
              <a:spLocks noChangeShapeType="1"/>
            </p:cNvSpPr>
            <p:nvPr/>
          </p:nvSpPr>
          <p:spPr bwMode="auto">
            <a:xfrm flipH="1" flipV="1">
              <a:off x="6044" y="7127"/>
              <a:ext cx="256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78" name="Line 165"/>
            <p:cNvSpPr>
              <a:spLocks noChangeShapeType="1"/>
            </p:cNvSpPr>
            <p:nvPr/>
          </p:nvSpPr>
          <p:spPr bwMode="auto">
            <a:xfrm flipV="1">
              <a:off x="6300" y="7127"/>
              <a:ext cx="86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79" name="Line 166"/>
            <p:cNvSpPr>
              <a:spLocks noChangeShapeType="1"/>
            </p:cNvSpPr>
            <p:nvPr/>
          </p:nvSpPr>
          <p:spPr bwMode="auto">
            <a:xfrm flipH="1" flipV="1">
              <a:off x="5018" y="7127"/>
              <a:ext cx="1539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80" name="Line 167"/>
            <p:cNvSpPr>
              <a:spLocks noChangeShapeType="1"/>
            </p:cNvSpPr>
            <p:nvPr/>
          </p:nvSpPr>
          <p:spPr bwMode="auto">
            <a:xfrm flipH="1" flipV="1">
              <a:off x="5360" y="7127"/>
              <a:ext cx="1197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81" name="Line 168"/>
            <p:cNvSpPr>
              <a:spLocks noChangeShapeType="1"/>
            </p:cNvSpPr>
            <p:nvPr/>
          </p:nvSpPr>
          <p:spPr bwMode="auto">
            <a:xfrm flipH="1" flipV="1">
              <a:off x="5702" y="7127"/>
              <a:ext cx="855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82" name="Line 169"/>
            <p:cNvSpPr>
              <a:spLocks noChangeShapeType="1"/>
            </p:cNvSpPr>
            <p:nvPr/>
          </p:nvSpPr>
          <p:spPr bwMode="auto">
            <a:xfrm flipH="1" flipV="1">
              <a:off x="6044" y="7127"/>
              <a:ext cx="513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83" name="Line 170"/>
            <p:cNvSpPr>
              <a:spLocks noChangeShapeType="1"/>
            </p:cNvSpPr>
            <p:nvPr/>
          </p:nvSpPr>
          <p:spPr bwMode="auto">
            <a:xfrm flipH="1" flipV="1">
              <a:off x="6386" y="7127"/>
              <a:ext cx="171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84" name="Line 171"/>
            <p:cNvSpPr>
              <a:spLocks noChangeShapeType="1"/>
            </p:cNvSpPr>
            <p:nvPr/>
          </p:nvSpPr>
          <p:spPr bwMode="auto">
            <a:xfrm flipH="1" flipV="1">
              <a:off x="5018" y="7127"/>
              <a:ext cx="1795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85" name="Line 172"/>
            <p:cNvSpPr>
              <a:spLocks noChangeShapeType="1"/>
            </p:cNvSpPr>
            <p:nvPr/>
          </p:nvSpPr>
          <p:spPr bwMode="auto">
            <a:xfrm flipH="1" flipV="1">
              <a:off x="5360" y="7127"/>
              <a:ext cx="1453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86" name="Line 173"/>
            <p:cNvSpPr>
              <a:spLocks noChangeShapeType="1"/>
            </p:cNvSpPr>
            <p:nvPr/>
          </p:nvSpPr>
          <p:spPr bwMode="auto">
            <a:xfrm flipH="1" flipV="1">
              <a:off x="5702" y="7127"/>
              <a:ext cx="1111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87" name="Line 174"/>
            <p:cNvSpPr>
              <a:spLocks noChangeShapeType="1"/>
            </p:cNvSpPr>
            <p:nvPr/>
          </p:nvSpPr>
          <p:spPr bwMode="auto">
            <a:xfrm flipH="1" flipV="1">
              <a:off x="6044" y="7127"/>
              <a:ext cx="769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88" name="Line 175"/>
            <p:cNvSpPr>
              <a:spLocks noChangeShapeType="1"/>
            </p:cNvSpPr>
            <p:nvPr/>
          </p:nvSpPr>
          <p:spPr bwMode="auto">
            <a:xfrm flipH="1" flipV="1">
              <a:off x="6386" y="7127"/>
              <a:ext cx="427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89" name="Oval 176"/>
            <p:cNvSpPr>
              <a:spLocks noChangeArrowheads="1"/>
            </p:cNvSpPr>
            <p:nvPr/>
          </p:nvSpPr>
          <p:spPr bwMode="auto">
            <a:xfrm flipV="1">
              <a:off x="4932" y="7045"/>
              <a:ext cx="171" cy="163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90" name="Oval 177"/>
            <p:cNvSpPr>
              <a:spLocks noChangeArrowheads="1"/>
            </p:cNvSpPr>
            <p:nvPr/>
          </p:nvSpPr>
          <p:spPr bwMode="auto">
            <a:xfrm flipV="1">
              <a:off x="5274" y="7045"/>
              <a:ext cx="171" cy="163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91" name="Oval 178"/>
            <p:cNvSpPr>
              <a:spLocks noChangeArrowheads="1"/>
            </p:cNvSpPr>
            <p:nvPr/>
          </p:nvSpPr>
          <p:spPr bwMode="auto">
            <a:xfrm flipV="1">
              <a:off x="5616" y="7045"/>
              <a:ext cx="171" cy="163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92" name="Oval 179"/>
            <p:cNvSpPr>
              <a:spLocks noChangeArrowheads="1"/>
            </p:cNvSpPr>
            <p:nvPr/>
          </p:nvSpPr>
          <p:spPr bwMode="auto">
            <a:xfrm flipV="1">
              <a:off x="5958" y="7045"/>
              <a:ext cx="171" cy="163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93" name="Oval 180"/>
            <p:cNvSpPr>
              <a:spLocks noChangeArrowheads="1"/>
            </p:cNvSpPr>
            <p:nvPr/>
          </p:nvSpPr>
          <p:spPr bwMode="auto">
            <a:xfrm flipV="1">
              <a:off x="6300" y="7045"/>
              <a:ext cx="171" cy="163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94" name="Oval 181"/>
            <p:cNvSpPr>
              <a:spLocks noChangeArrowheads="1"/>
            </p:cNvSpPr>
            <p:nvPr/>
          </p:nvSpPr>
          <p:spPr bwMode="auto">
            <a:xfrm flipV="1">
              <a:off x="4419" y="7697"/>
              <a:ext cx="171" cy="163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95" name="Oval 182"/>
            <p:cNvSpPr>
              <a:spLocks noChangeArrowheads="1"/>
            </p:cNvSpPr>
            <p:nvPr/>
          </p:nvSpPr>
          <p:spPr bwMode="auto">
            <a:xfrm flipV="1">
              <a:off x="4932" y="7697"/>
              <a:ext cx="171" cy="163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96" name="Oval 183"/>
            <p:cNvSpPr>
              <a:spLocks noChangeArrowheads="1"/>
            </p:cNvSpPr>
            <p:nvPr/>
          </p:nvSpPr>
          <p:spPr bwMode="auto">
            <a:xfrm flipV="1">
              <a:off x="5189" y="7697"/>
              <a:ext cx="171" cy="163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97" name="Oval 184"/>
            <p:cNvSpPr>
              <a:spLocks noChangeArrowheads="1"/>
            </p:cNvSpPr>
            <p:nvPr/>
          </p:nvSpPr>
          <p:spPr bwMode="auto">
            <a:xfrm flipV="1">
              <a:off x="5445" y="7697"/>
              <a:ext cx="171" cy="163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98" name="Oval 185"/>
            <p:cNvSpPr>
              <a:spLocks noChangeArrowheads="1"/>
            </p:cNvSpPr>
            <p:nvPr/>
          </p:nvSpPr>
          <p:spPr bwMode="auto">
            <a:xfrm flipV="1">
              <a:off x="5702" y="7697"/>
              <a:ext cx="171" cy="163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99" name="Oval 186"/>
            <p:cNvSpPr>
              <a:spLocks noChangeArrowheads="1"/>
            </p:cNvSpPr>
            <p:nvPr/>
          </p:nvSpPr>
          <p:spPr bwMode="auto">
            <a:xfrm flipV="1">
              <a:off x="5958" y="7697"/>
              <a:ext cx="171" cy="163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00" name="Oval 187"/>
            <p:cNvSpPr>
              <a:spLocks noChangeArrowheads="1"/>
            </p:cNvSpPr>
            <p:nvPr/>
          </p:nvSpPr>
          <p:spPr bwMode="auto">
            <a:xfrm flipV="1">
              <a:off x="4676" y="7697"/>
              <a:ext cx="171" cy="163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01" name="Oval 188"/>
            <p:cNvSpPr>
              <a:spLocks noChangeArrowheads="1"/>
            </p:cNvSpPr>
            <p:nvPr/>
          </p:nvSpPr>
          <p:spPr bwMode="auto">
            <a:xfrm flipV="1">
              <a:off x="6215" y="7697"/>
              <a:ext cx="171" cy="163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02" name="Oval 189"/>
            <p:cNvSpPr>
              <a:spLocks noChangeArrowheads="1"/>
            </p:cNvSpPr>
            <p:nvPr/>
          </p:nvSpPr>
          <p:spPr bwMode="auto">
            <a:xfrm flipV="1">
              <a:off x="6471" y="7697"/>
              <a:ext cx="171" cy="163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03" name="Oval 190"/>
            <p:cNvSpPr>
              <a:spLocks noChangeArrowheads="1"/>
            </p:cNvSpPr>
            <p:nvPr/>
          </p:nvSpPr>
          <p:spPr bwMode="auto">
            <a:xfrm flipV="1">
              <a:off x="6728" y="7697"/>
              <a:ext cx="171" cy="163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04" name="Line 191"/>
            <p:cNvSpPr>
              <a:spLocks noChangeShapeType="1"/>
            </p:cNvSpPr>
            <p:nvPr/>
          </p:nvSpPr>
          <p:spPr bwMode="auto">
            <a:xfrm flipH="1">
              <a:off x="5018" y="6475"/>
              <a:ext cx="256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05" name="Line 192"/>
            <p:cNvSpPr>
              <a:spLocks noChangeShapeType="1"/>
            </p:cNvSpPr>
            <p:nvPr/>
          </p:nvSpPr>
          <p:spPr bwMode="auto">
            <a:xfrm>
              <a:off x="5274" y="6475"/>
              <a:ext cx="86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06" name="Line 193"/>
            <p:cNvSpPr>
              <a:spLocks noChangeShapeType="1"/>
            </p:cNvSpPr>
            <p:nvPr/>
          </p:nvSpPr>
          <p:spPr bwMode="auto">
            <a:xfrm>
              <a:off x="5274" y="6475"/>
              <a:ext cx="428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07" name="Line 194"/>
            <p:cNvSpPr>
              <a:spLocks noChangeShapeType="1"/>
            </p:cNvSpPr>
            <p:nvPr/>
          </p:nvSpPr>
          <p:spPr bwMode="auto">
            <a:xfrm>
              <a:off x="5274" y="6475"/>
              <a:ext cx="770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08" name="Line 195"/>
            <p:cNvSpPr>
              <a:spLocks noChangeShapeType="1"/>
            </p:cNvSpPr>
            <p:nvPr/>
          </p:nvSpPr>
          <p:spPr bwMode="auto">
            <a:xfrm>
              <a:off x="5274" y="6475"/>
              <a:ext cx="1112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09" name="Line 196"/>
            <p:cNvSpPr>
              <a:spLocks noChangeShapeType="1"/>
            </p:cNvSpPr>
            <p:nvPr/>
          </p:nvSpPr>
          <p:spPr bwMode="auto">
            <a:xfrm flipH="1">
              <a:off x="5018" y="6475"/>
              <a:ext cx="513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10" name="Line 197"/>
            <p:cNvSpPr>
              <a:spLocks noChangeShapeType="1"/>
            </p:cNvSpPr>
            <p:nvPr/>
          </p:nvSpPr>
          <p:spPr bwMode="auto">
            <a:xfrm flipH="1">
              <a:off x="5360" y="6475"/>
              <a:ext cx="171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11" name="Line 198"/>
            <p:cNvSpPr>
              <a:spLocks noChangeShapeType="1"/>
            </p:cNvSpPr>
            <p:nvPr/>
          </p:nvSpPr>
          <p:spPr bwMode="auto">
            <a:xfrm>
              <a:off x="5531" y="6475"/>
              <a:ext cx="171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12" name="Line 199"/>
            <p:cNvSpPr>
              <a:spLocks noChangeShapeType="1"/>
            </p:cNvSpPr>
            <p:nvPr/>
          </p:nvSpPr>
          <p:spPr bwMode="auto">
            <a:xfrm>
              <a:off x="5531" y="6475"/>
              <a:ext cx="513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13" name="Line 200"/>
            <p:cNvSpPr>
              <a:spLocks noChangeShapeType="1"/>
            </p:cNvSpPr>
            <p:nvPr/>
          </p:nvSpPr>
          <p:spPr bwMode="auto">
            <a:xfrm>
              <a:off x="5531" y="6475"/>
              <a:ext cx="855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14" name="Line 201"/>
            <p:cNvSpPr>
              <a:spLocks noChangeShapeType="1"/>
            </p:cNvSpPr>
            <p:nvPr/>
          </p:nvSpPr>
          <p:spPr bwMode="auto">
            <a:xfrm flipH="1">
              <a:off x="5018" y="6475"/>
              <a:ext cx="769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15" name="Line 202"/>
            <p:cNvSpPr>
              <a:spLocks noChangeShapeType="1"/>
            </p:cNvSpPr>
            <p:nvPr/>
          </p:nvSpPr>
          <p:spPr bwMode="auto">
            <a:xfrm flipH="1">
              <a:off x="5360" y="6475"/>
              <a:ext cx="427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16" name="Line 203"/>
            <p:cNvSpPr>
              <a:spLocks noChangeShapeType="1"/>
            </p:cNvSpPr>
            <p:nvPr/>
          </p:nvSpPr>
          <p:spPr bwMode="auto">
            <a:xfrm flipH="1">
              <a:off x="5702" y="6475"/>
              <a:ext cx="85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17" name="Line 204"/>
            <p:cNvSpPr>
              <a:spLocks noChangeShapeType="1"/>
            </p:cNvSpPr>
            <p:nvPr/>
          </p:nvSpPr>
          <p:spPr bwMode="auto">
            <a:xfrm>
              <a:off x="5787" y="6475"/>
              <a:ext cx="257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18" name="Line 205"/>
            <p:cNvSpPr>
              <a:spLocks noChangeShapeType="1"/>
            </p:cNvSpPr>
            <p:nvPr/>
          </p:nvSpPr>
          <p:spPr bwMode="auto">
            <a:xfrm>
              <a:off x="5787" y="6475"/>
              <a:ext cx="599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19" name="Line 206"/>
            <p:cNvSpPr>
              <a:spLocks noChangeShapeType="1"/>
            </p:cNvSpPr>
            <p:nvPr/>
          </p:nvSpPr>
          <p:spPr bwMode="auto">
            <a:xfrm flipH="1">
              <a:off x="5018" y="6475"/>
              <a:ext cx="1026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20" name="Line 207"/>
            <p:cNvSpPr>
              <a:spLocks noChangeShapeType="1"/>
            </p:cNvSpPr>
            <p:nvPr/>
          </p:nvSpPr>
          <p:spPr bwMode="auto">
            <a:xfrm flipH="1">
              <a:off x="5360" y="6475"/>
              <a:ext cx="684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21" name="Line 208"/>
            <p:cNvSpPr>
              <a:spLocks noChangeShapeType="1"/>
            </p:cNvSpPr>
            <p:nvPr/>
          </p:nvSpPr>
          <p:spPr bwMode="auto">
            <a:xfrm flipH="1">
              <a:off x="5702" y="6475"/>
              <a:ext cx="342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22" name="Line 209"/>
            <p:cNvSpPr>
              <a:spLocks noChangeShapeType="1"/>
            </p:cNvSpPr>
            <p:nvPr/>
          </p:nvSpPr>
          <p:spPr bwMode="auto">
            <a:xfrm>
              <a:off x="6044" y="6475"/>
              <a:ext cx="0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23" name="Line 210"/>
            <p:cNvSpPr>
              <a:spLocks noChangeShapeType="1"/>
            </p:cNvSpPr>
            <p:nvPr/>
          </p:nvSpPr>
          <p:spPr bwMode="auto">
            <a:xfrm>
              <a:off x="6044" y="6475"/>
              <a:ext cx="342" cy="6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24" name="Oval 211"/>
            <p:cNvSpPr>
              <a:spLocks noChangeArrowheads="1"/>
            </p:cNvSpPr>
            <p:nvPr/>
          </p:nvSpPr>
          <p:spPr bwMode="auto">
            <a:xfrm>
              <a:off x="4932" y="7045"/>
              <a:ext cx="171" cy="163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25" name="Oval 212"/>
            <p:cNvSpPr>
              <a:spLocks noChangeArrowheads="1"/>
            </p:cNvSpPr>
            <p:nvPr/>
          </p:nvSpPr>
          <p:spPr bwMode="auto">
            <a:xfrm>
              <a:off x="5274" y="7045"/>
              <a:ext cx="171" cy="163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26" name="Oval 213"/>
            <p:cNvSpPr>
              <a:spLocks noChangeArrowheads="1"/>
            </p:cNvSpPr>
            <p:nvPr/>
          </p:nvSpPr>
          <p:spPr bwMode="auto">
            <a:xfrm>
              <a:off x="5616" y="7045"/>
              <a:ext cx="171" cy="163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27" name="Oval 214"/>
            <p:cNvSpPr>
              <a:spLocks noChangeArrowheads="1"/>
            </p:cNvSpPr>
            <p:nvPr/>
          </p:nvSpPr>
          <p:spPr bwMode="auto">
            <a:xfrm>
              <a:off x="5958" y="7045"/>
              <a:ext cx="171" cy="163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28" name="Oval 215"/>
            <p:cNvSpPr>
              <a:spLocks noChangeArrowheads="1"/>
            </p:cNvSpPr>
            <p:nvPr/>
          </p:nvSpPr>
          <p:spPr bwMode="auto">
            <a:xfrm>
              <a:off x="6300" y="7045"/>
              <a:ext cx="171" cy="163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29" name="Oval 216"/>
            <p:cNvSpPr>
              <a:spLocks noChangeArrowheads="1"/>
            </p:cNvSpPr>
            <p:nvPr/>
          </p:nvSpPr>
          <p:spPr bwMode="auto">
            <a:xfrm>
              <a:off x="5189" y="6393"/>
              <a:ext cx="171" cy="163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30" name="Oval 217"/>
            <p:cNvSpPr>
              <a:spLocks noChangeArrowheads="1"/>
            </p:cNvSpPr>
            <p:nvPr/>
          </p:nvSpPr>
          <p:spPr bwMode="auto">
            <a:xfrm>
              <a:off x="5445" y="6393"/>
              <a:ext cx="171" cy="163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31" name="Oval 218"/>
            <p:cNvSpPr>
              <a:spLocks noChangeArrowheads="1"/>
            </p:cNvSpPr>
            <p:nvPr/>
          </p:nvSpPr>
          <p:spPr bwMode="auto">
            <a:xfrm>
              <a:off x="5702" y="6393"/>
              <a:ext cx="171" cy="163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32" name="Oval 219"/>
            <p:cNvSpPr>
              <a:spLocks noChangeArrowheads="1"/>
            </p:cNvSpPr>
            <p:nvPr/>
          </p:nvSpPr>
          <p:spPr bwMode="auto">
            <a:xfrm>
              <a:off x="5958" y="6393"/>
              <a:ext cx="171" cy="163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33" name="Oval 220"/>
            <p:cNvSpPr>
              <a:spLocks noChangeArrowheads="1"/>
            </p:cNvSpPr>
            <p:nvPr/>
          </p:nvSpPr>
          <p:spPr bwMode="auto">
            <a:xfrm flipV="1">
              <a:off x="5189" y="6393"/>
              <a:ext cx="171" cy="163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34" name="Oval 221"/>
            <p:cNvSpPr>
              <a:spLocks noChangeArrowheads="1"/>
            </p:cNvSpPr>
            <p:nvPr/>
          </p:nvSpPr>
          <p:spPr bwMode="auto">
            <a:xfrm flipV="1">
              <a:off x="5445" y="6393"/>
              <a:ext cx="171" cy="163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35" name="Oval 222"/>
            <p:cNvSpPr>
              <a:spLocks noChangeArrowheads="1"/>
            </p:cNvSpPr>
            <p:nvPr/>
          </p:nvSpPr>
          <p:spPr bwMode="auto">
            <a:xfrm flipV="1">
              <a:off x="5702" y="6393"/>
              <a:ext cx="171" cy="163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36" name="Oval 223"/>
            <p:cNvSpPr>
              <a:spLocks noChangeArrowheads="1"/>
            </p:cNvSpPr>
            <p:nvPr/>
          </p:nvSpPr>
          <p:spPr bwMode="auto">
            <a:xfrm flipV="1">
              <a:off x="5958" y="6393"/>
              <a:ext cx="171" cy="163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37" name="Line 224"/>
            <p:cNvSpPr>
              <a:spLocks noChangeShapeType="1"/>
            </p:cNvSpPr>
            <p:nvPr/>
          </p:nvSpPr>
          <p:spPr bwMode="auto">
            <a:xfrm flipV="1">
              <a:off x="4505" y="7860"/>
              <a:ext cx="0" cy="4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38" name="Line 225"/>
            <p:cNvSpPr>
              <a:spLocks noChangeShapeType="1"/>
            </p:cNvSpPr>
            <p:nvPr/>
          </p:nvSpPr>
          <p:spPr bwMode="auto">
            <a:xfrm flipV="1">
              <a:off x="4761" y="7860"/>
              <a:ext cx="0" cy="4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39" name="Line 226"/>
            <p:cNvSpPr>
              <a:spLocks noChangeShapeType="1"/>
            </p:cNvSpPr>
            <p:nvPr/>
          </p:nvSpPr>
          <p:spPr bwMode="auto">
            <a:xfrm flipV="1">
              <a:off x="5018" y="7860"/>
              <a:ext cx="0" cy="4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40" name="Line 227"/>
            <p:cNvSpPr>
              <a:spLocks noChangeShapeType="1"/>
            </p:cNvSpPr>
            <p:nvPr/>
          </p:nvSpPr>
          <p:spPr bwMode="auto">
            <a:xfrm flipV="1">
              <a:off x="5274" y="7860"/>
              <a:ext cx="0" cy="4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41" name="Line 228"/>
            <p:cNvSpPr>
              <a:spLocks noChangeShapeType="1"/>
            </p:cNvSpPr>
            <p:nvPr/>
          </p:nvSpPr>
          <p:spPr bwMode="auto">
            <a:xfrm flipV="1">
              <a:off x="5531" y="7860"/>
              <a:ext cx="0" cy="4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42" name="Line 229"/>
            <p:cNvSpPr>
              <a:spLocks noChangeShapeType="1"/>
            </p:cNvSpPr>
            <p:nvPr/>
          </p:nvSpPr>
          <p:spPr bwMode="auto">
            <a:xfrm flipV="1">
              <a:off x="5787" y="7860"/>
              <a:ext cx="0" cy="4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43" name="Line 230"/>
            <p:cNvSpPr>
              <a:spLocks noChangeShapeType="1"/>
            </p:cNvSpPr>
            <p:nvPr/>
          </p:nvSpPr>
          <p:spPr bwMode="auto">
            <a:xfrm flipV="1">
              <a:off x="6044" y="7860"/>
              <a:ext cx="0" cy="4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44" name="Line 231"/>
            <p:cNvSpPr>
              <a:spLocks noChangeShapeType="1"/>
            </p:cNvSpPr>
            <p:nvPr/>
          </p:nvSpPr>
          <p:spPr bwMode="auto">
            <a:xfrm flipV="1">
              <a:off x="6300" y="7860"/>
              <a:ext cx="0" cy="4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45" name="Line 232"/>
            <p:cNvSpPr>
              <a:spLocks noChangeShapeType="1"/>
            </p:cNvSpPr>
            <p:nvPr/>
          </p:nvSpPr>
          <p:spPr bwMode="auto">
            <a:xfrm flipV="1">
              <a:off x="6557" y="7860"/>
              <a:ext cx="0" cy="4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46" name="Line 233"/>
            <p:cNvSpPr>
              <a:spLocks noChangeShapeType="1"/>
            </p:cNvSpPr>
            <p:nvPr/>
          </p:nvSpPr>
          <p:spPr bwMode="auto">
            <a:xfrm flipV="1">
              <a:off x="6813" y="7860"/>
              <a:ext cx="0" cy="4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47" name="Line 234"/>
            <p:cNvSpPr>
              <a:spLocks noChangeShapeType="1"/>
            </p:cNvSpPr>
            <p:nvPr/>
          </p:nvSpPr>
          <p:spPr bwMode="auto">
            <a:xfrm flipV="1">
              <a:off x="4514" y="4599"/>
              <a:ext cx="0" cy="4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48" name="Line 235"/>
            <p:cNvSpPr>
              <a:spLocks noChangeShapeType="1"/>
            </p:cNvSpPr>
            <p:nvPr/>
          </p:nvSpPr>
          <p:spPr bwMode="auto">
            <a:xfrm flipV="1">
              <a:off x="4770" y="4599"/>
              <a:ext cx="0" cy="4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49" name="Line 236"/>
            <p:cNvSpPr>
              <a:spLocks noChangeShapeType="1"/>
            </p:cNvSpPr>
            <p:nvPr/>
          </p:nvSpPr>
          <p:spPr bwMode="auto">
            <a:xfrm flipV="1">
              <a:off x="5027" y="4599"/>
              <a:ext cx="0" cy="4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50" name="Line 237"/>
            <p:cNvSpPr>
              <a:spLocks noChangeShapeType="1"/>
            </p:cNvSpPr>
            <p:nvPr/>
          </p:nvSpPr>
          <p:spPr bwMode="auto">
            <a:xfrm flipV="1">
              <a:off x="5283" y="4599"/>
              <a:ext cx="0" cy="4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51" name="Line 238"/>
            <p:cNvSpPr>
              <a:spLocks noChangeShapeType="1"/>
            </p:cNvSpPr>
            <p:nvPr/>
          </p:nvSpPr>
          <p:spPr bwMode="auto">
            <a:xfrm flipV="1">
              <a:off x="5540" y="4599"/>
              <a:ext cx="0" cy="4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52" name="Line 239"/>
            <p:cNvSpPr>
              <a:spLocks noChangeShapeType="1"/>
            </p:cNvSpPr>
            <p:nvPr/>
          </p:nvSpPr>
          <p:spPr bwMode="auto">
            <a:xfrm flipV="1">
              <a:off x="5796" y="4599"/>
              <a:ext cx="0" cy="4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53" name="Line 240"/>
            <p:cNvSpPr>
              <a:spLocks noChangeShapeType="1"/>
            </p:cNvSpPr>
            <p:nvPr/>
          </p:nvSpPr>
          <p:spPr bwMode="auto">
            <a:xfrm flipV="1">
              <a:off x="6053" y="4599"/>
              <a:ext cx="0" cy="4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54" name="Line 241"/>
            <p:cNvSpPr>
              <a:spLocks noChangeShapeType="1"/>
            </p:cNvSpPr>
            <p:nvPr/>
          </p:nvSpPr>
          <p:spPr bwMode="auto">
            <a:xfrm flipV="1">
              <a:off x="6309" y="4599"/>
              <a:ext cx="0" cy="4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55" name="Line 242"/>
            <p:cNvSpPr>
              <a:spLocks noChangeShapeType="1"/>
            </p:cNvSpPr>
            <p:nvPr/>
          </p:nvSpPr>
          <p:spPr bwMode="auto">
            <a:xfrm flipV="1">
              <a:off x="6566" y="4599"/>
              <a:ext cx="0" cy="4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56" name="Line 243"/>
            <p:cNvSpPr>
              <a:spLocks noChangeShapeType="1"/>
            </p:cNvSpPr>
            <p:nvPr/>
          </p:nvSpPr>
          <p:spPr bwMode="auto">
            <a:xfrm flipV="1">
              <a:off x="6822" y="4599"/>
              <a:ext cx="0" cy="4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3"/>
          <p:cNvSpPr>
            <a:spLocks noGrp="1" noChangeArrowheads="1"/>
          </p:cNvSpPr>
          <p:nvPr>
            <p:ph type="title"/>
          </p:nvPr>
        </p:nvSpPr>
        <p:spPr>
          <a:xfrm>
            <a:off x="723900" y="438150"/>
            <a:ext cx="7772400" cy="1143000"/>
          </a:xfrm>
        </p:spPr>
        <p:txBody>
          <a:bodyPr/>
          <a:lstStyle/>
          <a:p>
            <a:pPr eaLnBrk="1" hangingPunct="1"/>
            <a:r>
              <a:rPr lang="en-US" sz="2000" smtClean="0">
                <a:latin typeface="Arial" charset="0"/>
              </a:rPr>
              <a:t>Application</a:t>
            </a:r>
            <a:r>
              <a:rPr lang="en-US" smtClean="0">
                <a:latin typeface="Arial" charset="0"/>
              </a:rPr>
              <a:t/>
            </a:r>
            <a:br>
              <a:rPr lang="en-US" smtClean="0">
                <a:latin typeface="Arial" charset="0"/>
              </a:rPr>
            </a:br>
            <a:r>
              <a:rPr lang="en-US" smtClean="0">
                <a:latin typeface="Arial" charset="0"/>
              </a:rPr>
              <a:t>Missing Sensors</a:t>
            </a:r>
          </a:p>
        </p:txBody>
      </p:sp>
      <p:sp>
        <p:nvSpPr>
          <p:cNvPr id="8806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467350" y="2057400"/>
            <a:ext cx="3200400" cy="4800600"/>
          </a:xfrm>
        </p:spPr>
        <p:txBody>
          <a:bodyPr/>
          <a:lstStyle/>
          <a:p>
            <a:pPr algn="ctr" eaLnBrk="1" hangingPunct="1"/>
            <a:r>
              <a:rPr lang="en-US" sz="2800" smtClean="0">
                <a:latin typeface="Arial" charset="0"/>
              </a:rPr>
              <a:t>Step 2: Impose the second convex constraint of known sensor values.  If POCS, convergence is assured</a:t>
            </a:r>
          </a:p>
          <a:p>
            <a:pPr algn="ctr" eaLnBrk="1" hangingPunct="1">
              <a:buFontTx/>
              <a:buNone/>
            </a:pPr>
            <a:endParaRPr lang="en-US" sz="2800" smtClean="0">
              <a:latin typeface="Arial" charset="0"/>
            </a:endParaRPr>
          </a:p>
        </p:txBody>
      </p:sp>
      <p:grpSp>
        <p:nvGrpSpPr>
          <p:cNvPr id="2" name="Group 337"/>
          <p:cNvGrpSpPr>
            <a:grpSpLocks/>
          </p:cNvGrpSpPr>
          <p:nvPr/>
        </p:nvGrpSpPr>
        <p:grpSpPr bwMode="auto">
          <a:xfrm>
            <a:off x="609600" y="1962150"/>
            <a:ext cx="4953000" cy="4076700"/>
            <a:chOff x="276" y="1032"/>
            <a:chExt cx="3120" cy="2568"/>
          </a:xfrm>
        </p:grpSpPr>
        <p:sp>
          <p:nvSpPr>
            <p:cNvPr id="88071" name="Rectangle 2"/>
            <p:cNvSpPr>
              <a:spLocks noChangeArrowheads="1"/>
            </p:cNvSpPr>
            <p:nvPr/>
          </p:nvSpPr>
          <p:spPr bwMode="auto">
            <a:xfrm>
              <a:off x="276" y="1032"/>
              <a:ext cx="3120" cy="2388"/>
            </a:xfrm>
            <a:prstGeom prst="rect">
              <a:avLst/>
            </a:prstGeom>
            <a:solidFill>
              <a:schemeClr val="tx2"/>
            </a:solidFill>
            <a:ln w="12700" cap="sq">
              <a:solidFill>
                <a:srgbClr val="FFCC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8072" name="Group 331"/>
            <p:cNvGrpSpPr>
              <a:grpSpLocks/>
            </p:cNvGrpSpPr>
            <p:nvPr/>
          </p:nvGrpSpPr>
          <p:grpSpPr bwMode="auto">
            <a:xfrm>
              <a:off x="508" y="1191"/>
              <a:ext cx="2749" cy="2041"/>
              <a:chOff x="544" y="975"/>
              <a:chExt cx="1465" cy="1081"/>
            </a:xfrm>
          </p:grpSpPr>
          <p:sp>
            <p:nvSpPr>
              <p:cNvPr id="88077" name="Oval 217"/>
              <p:cNvSpPr>
                <a:spLocks noChangeArrowheads="1"/>
              </p:cNvSpPr>
              <p:nvPr/>
            </p:nvSpPr>
            <p:spPr bwMode="auto">
              <a:xfrm>
                <a:off x="1228" y="1471"/>
                <a:ext cx="51" cy="62"/>
              </a:xfrm>
              <a:prstGeom prst="ellipse">
                <a:avLst/>
              </a:prstGeom>
              <a:solidFill>
                <a:srgbClr val="0000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78" name="Oval 218"/>
              <p:cNvSpPr>
                <a:spLocks noChangeArrowheads="1"/>
              </p:cNvSpPr>
              <p:nvPr/>
            </p:nvSpPr>
            <p:spPr bwMode="auto">
              <a:xfrm>
                <a:off x="1228" y="1594"/>
                <a:ext cx="51" cy="62"/>
              </a:xfrm>
              <a:prstGeom prst="ellipse">
                <a:avLst/>
              </a:prstGeom>
              <a:solidFill>
                <a:srgbClr val="0000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79" name="Oval 219"/>
              <p:cNvSpPr>
                <a:spLocks noChangeArrowheads="1"/>
              </p:cNvSpPr>
              <p:nvPr/>
            </p:nvSpPr>
            <p:spPr bwMode="auto">
              <a:xfrm>
                <a:off x="1228" y="1720"/>
                <a:ext cx="51" cy="62"/>
              </a:xfrm>
              <a:prstGeom prst="ellipse">
                <a:avLst/>
              </a:prstGeom>
              <a:solidFill>
                <a:srgbClr val="0000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80" name="Line 220"/>
              <p:cNvSpPr>
                <a:spLocks noChangeShapeType="1"/>
              </p:cNvSpPr>
              <p:nvPr/>
            </p:nvSpPr>
            <p:spPr bwMode="auto">
              <a:xfrm flipV="1">
                <a:off x="1255" y="1258"/>
                <a:ext cx="292" cy="235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81" name="Line 221"/>
              <p:cNvSpPr>
                <a:spLocks noChangeShapeType="1"/>
              </p:cNvSpPr>
              <p:nvPr/>
            </p:nvSpPr>
            <p:spPr bwMode="auto">
              <a:xfrm flipV="1">
                <a:off x="1255" y="1378"/>
                <a:ext cx="292" cy="115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82" name="Line 222"/>
              <p:cNvSpPr>
                <a:spLocks noChangeShapeType="1"/>
              </p:cNvSpPr>
              <p:nvPr/>
            </p:nvSpPr>
            <p:spPr bwMode="auto">
              <a:xfrm>
                <a:off x="1264" y="1493"/>
                <a:ext cx="254" cy="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83" name="Line 223"/>
              <p:cNvSpPr>
                <a:spLocks noChangeShapeType="1"/>
              </p:cNvSpPr>
              <p:nvPr/>
            </p:nvSpPr>
            <p:spPr bwMode="auto">
              <a:xfrm>
                <a:off x="1260" y="1493"/>
                <a:ext cx="287" cy="13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84" name="Line 224"/>
              <p:cNvSpPr>
                <a:spLocks noChangeShapeType="1"/>
              </p:cNvSpPr>
              <p:nvPr/>
            </p:nvSpPr>
            <p:spPr bwMode="auto">
              <a:xfrm>
                <a:off x="1264" y="1502"/>
                <a:ext cx="283" cy="2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85" name="Line 225"/>
              <p:cNvSpPr>
                <a:spLocks noChangeShapeType="1"/>
              </p:cNvSpPr>
              <p:nvPr/>
            </p:nvSpPr>
            <p:spPr bwMode="auto">
              <a:xfrm>
                <a:off x="1260" y="1502"/>
                <a:ext cx="287" cy="368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86" name="Line 226"/>
              <p:cNvSpPr>
                <a:spLocks noChangeShapeType="1"/>
              </p:cNvSpPr>
              <p:nvPr/>
            </p:nvSpPr>
            <p:spPr bwMode="auto">
              <a:xfrm>
                <a:off x="1255" y="1493"/>
                <a:ext cx="292" cy="506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87" name="Oval 227"/>
              <p:cNvSpPr>
                <a:spLocks noChangeArrowheads="1"/>
              </p:cNvSpPr>
              <p:nvPr/>
            </p:nvSpPr>
            <p:spPr bwMode="auto">
              <a:xfrm>
                <a:off x="1228" y="1718"/>
                <a:ext cx="51" cy="61"/>
              </a:xfrm>
              <a:prstGeom prst="ellipse">
                <a:avLst/>
              </a:prstGeom>
              <a:solidFill>
                <a:srgbClr val="0000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88" name="Line 228"/>
              <p:cNvSpPr>
                <a:spLocks noChangeShapeType="1"/>
              </p:cNvSpPr>
              <p:nvPr/>
            </p:nvSpPr>
            <p:spPr bwMode="auto">
              <a:xfrm flipV="1">
                <a:off x="1255" y="1378"/>
                <a:ext cx="292" cy="238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89" name="Line 229"/>
              <p:cNvSpPr>
                <a:spLocks noChangeShapeType="1"/>
              </p:cNvSpPr>
              <p:nvPr/>
            </p:nvSpPr>
            <p:spPr bwMode="auto">
              <a:xfrm flipV="1">
                <a:off x="1255" y="1502"/>
                <a:ext cx="292" cy="11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90" name="Line 230"/>
              <p:cNvSpPr>
                <a:spLocks noChangeShapeType="1"/>
              </p:cNvSpPr>
              <p:nvPr/>
            </p:nvSpPr>
            <p:spPr bwMode="auto">
              <a:xfrm>
                <a:off x="1264" y="1616"/>
                <a:ext cx="254" cy="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91" name="Line 231"/>
              <p:cNvSpPr>
                <a:spLocks noChangeShapeType="1"/>
              </p:cNvSpPr>
              <p:nvPr/>
            </p:nvSpPr>
            <p:spPr bwMode="auto">
              <a:xfrm>
                <a:off x="1260" y="1616"/>
                <a:ext cx="287" cy="13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92" name="Line 232"/>
              <p:cNvSpPr>
                <a:spLocks noChangeShapeType="1"/>
              </p:cNvSpPr>
              <p:nvPr/>
            </p:nvSpPr>
            <p:spPr bwMode="auto">
              <a:xfrm>
                <a:off x="1264" y="1625"/>
                <a:ext cx="283" cy="2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93" name="Line 233"/>
              <p:cNvSpPr>
                <a:spLocks noChangeShapeType="1"/>
              </p:cNvSpPr>
              <p:nvPr/>
            </p:nvSpPr>
            <p:spPr bwMode="auto">
              <a:xfrm>
                <a:off x="1260" y="1625"/>
                <a:ext cx="287" cy="36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94" name="Line 234"/>
              <p:cNvSpPr>
                <a:spLocks noChangeShapeType="1"/>
              </p:cNvSpPr>
              <p:nvPr/>
            </p:nvSpPr>
            <p:spPr bwMode="auto">
              <a:xfrm flipV="1">
                <a:off x="1260" y="1258"/>
                <a:ext cx="287" cy="48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95" name="Line 235"/>
              <p:cNvSpPr>
                <a:spLocks noChangeShapeType="1"/>
              </p:cNvSpPr>
              <p:nvPr/>
            </p:nvSpPr>
            <p:spPr bwMode="auto">
              <a:xfrm flipV="1">
                <a:off x="1255" y="1378"/>
                <a:ext cx="292" cy="36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96" name="Line 236"/>
              <p:cNvSpPr>
                <a:spLocks noChangeShapeType="1"/>
              </p:cNvSpPr>
              <p:nvPr/>
            </p:nvSpPr>
            <p:spPr bwMode="auto">
              <a:xfrm flipV="1">
                <a:off x="1255" y="1502"/>
                <a:ext cx="292" cy="2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97" name="Line 237"/>
              <p:cNvSpPr>
                <a:spLocks noChangeShapeType="1"/>
              </p:cNvSpPr>
              <p:nvPr/>
            </p:nvSpPr>
            <p:spPr bwMode="auto">
              <a:xfrm flipV="1">
                <a:off x="1260" y="1627"/>
                <a:ext cx="287" cy="11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98" name="Line 238"/>
              <p:cNvSpPr>
                <a:spLocks noChangeShapeType="1"/>
              </p:cNvSpPr>
              <p:nvPr/>
            </p:nvSpPr>
            <p:spPr bwMode="auto">
              <a:xfrm>
                <a:off x="1260" y="1740"/>
                <a:ext cx="287" cy="1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99" name="Line 239"/>
              <p:cNvSpPr>
                <a:spLocks noChangeShapeType="1"/>
              </p:cNvSpPr>
              <p:nvPr/>
            </p:nvSpPr>
            <p:spPr bwMode="auto">
              <a:xfrm>
                <a:off x="1260" y="1740"/>
                <a:ext cx="287" cy="13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00" name="Line 240"/>
              <p:cNvSpPr>
                <a:spLocks noChangeShapeType="1"/>
              </p:cNvSpPr>
              <p:nvPr/>
            </p:nvSpPr>
            <p:spPr bwMode="auto">
              <a:xfrm>
                <a:off x="1260" y="1740"/>
                <a:ext cx="287" cy="25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01" name="Line 241"/>
              <p:cNvSpPr>
                <a:spLocks noChangeShapeType="1"/>
              </p:cNvSpPr>
              <p:nvPr/>
            </p:nvSpPr>
            <p:spPr bwMode="auto">
              <a:xfrm flipV="1">
                <a:off x="1220" y="1268"/>
                <a:ext cx="325" cy="35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02" name="Oval 242"/>
              <p:cNvSpPr>
                <a:spLocks noChangeArrowheads="1"/>
              </p:cNvSpPr>
              <p:nvPr/>
            </p:nvSpPr>
            <p:spPr bwMode="auto">
              <a:xfrm flipH="1">
                <a:off x="1228" y="1471"/>
                <a:ext cx="51" cy="62"/>
              </a:xfrm>
              <a:prstGeom prst="ellipse">
                <a:avLst/>
              </a:prstGeom>
              <a:solidFill>
                <a:srgbClr val="0000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03" name="Oval 243"/>
              <p:cNvSpPr>
                <a:spLocks noChangeArrowheads="1"/>
              </p:cNvSpPr>
              <p:nvPr/>
            </p:nvSpPr>
            <p:spPr bwMode="auto">
              <a:xfrm flipH="1">
                <a:off x="1228" y="1594"/>
                <a:ext cx="51" cy="62"/>
              </a:xfrm>
              <a:prstGeom prst="ellipse">
                <a:avLst/>
              </a:prstGeom>
              <a:solidFill>
                <a:srgbClr val="0000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04" name="Oval 244"/>
              <p:cNvSpPr>
                <a:spLocks noChangeArrowheads="1"/>
              </p:cNvSpPr>
              <p:nvPr/>
            </p:nvSpPr>
            <p:spPr bwMode="auto">
              <a:xfrm flipH="1">
                <a:off x="1228" y="1720"/>
                <a:ext cx="51" cy="62"/>
              </a:xfrm>
              <a:prstGeom prst="ellipse">
                <a:avLst/>
              </a:prstGeom>
              <a:solidFill>
                <a:srgbClr val="0000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05" name="Line 245"/>
              <p:cNvSpPr>
                <a:spLocks noChangeShapeType="1"/>
              </p:cNvSpPr>
              <p:nvPr/>
            </p:nvSpPr>
            <p:spPr bwMode="auto">
              <a:xfrm flipH="1" flipV="1">
                <a:off x="959" y="1258"/>
                <a:ext cx="293" cy="235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06" name="Line 246"/>
              <p:cNvSpPr>
                <a:spLocks noChangeShapeType="1"/>
              </p:cNvSpPr>
              <p:nvPr/>
            </p:nvSpPr>
            <p:spPr bwMode="auto">
              <a:xfrm flipH="1" flipV="1">
                <a:off x="959" y="1378"/>
                <a:ext cx="293" cy="115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07" name="Line 247"/>
              <p:cNvSpPr>
                <a:spLocks noChangeShapeType="1"/>
              </p:cNvSpPr>
              <p:nvPr/>
            </p:nvSpPr>
            <p:spPr bwMode="auto">
              <a:xfrm flipH="1">
                <a:off x="988" y="1493"/>
                <a:ext cx="254" cy="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08" name="Line 248"/>
              <p:cNvSpPr>
                <a:spLocks noChangeShapeType="1"/>
              </p:cNvSpPr>
              <p:nvPr/>
            </p:nvSpPr>
            <p:spPr bwMode="auto">
              <a:xfrm flipH="1">
                <a:off x="959" y="1493"/>
                <a:ext cx="287" cy="13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09" name="Line 249"/>
              <p:cNvSpPr>
                <a:spLocks noChangeShapeType="1"/>
              </p:cNvSpPr>
              <p:nvPr/>
            </p:nvSpPr>
            <p:spPr bwMode="auto">
              <a:xfrm flipH="1">
                <a:off x="959" y="1502"/>
                <a:ext cx="283" cy="2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10" name="Line 250"/>
              <p:cNvSpPr>
                <a:spLocks noChangeShapeType="1"/>
              </p:cNvSpPr>
              <p:nvPr/>
            </p:nvSpPr>
            <p:spPr bwMode="auto">
              <a:xfrm flipH="1">
                <a:off x="959" y="1502"/>
                <a:ext cx="287" cy="368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11" name="Line 251"/>
              <p:cNvSpPr>
                <a:spLocks noChangeShapeType="1"/>
              </p:cNvSpPr>
              <p:nvPr/>
            </p:nvSpPr>
            <p:spPr bwMode="auto">
              <a:xfrm flipH="1">
                <a:off x="959" y="1493"/>
                <a:ext cx="293" cy="506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12" name="Oval 252"/>
              <p:cNvSpPr>
                <a:spLocks noChangeArrowheads="1"/>
              </p:cNvSpPr>
              <p:nvPr/>
            </p:nvSpPr>
            <p:spPr bwMode="auto">
              <a:xfrm flipH="1">
                <a:off x="1228" y="1718"/>
                <a:ext cx="51" cy="61"/>
              </a:xfrm>
              <a:prstGeom prst="ellipse">
                <a:avLst/>
              </a:prstGeom>
              <a:solidFill>
                <a:srgbClr val="0000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13" name="Line 253"/>
              <p:cNvSpPr>
                <a:spLocks noChangeShapeType="1"/>
              </p:cNvSpPr>
              <p:nvPr/>
            </p:nvSpPr>
            <p:spPr bwMode="auto">
              <a:xfrm flipH="1" flipV="1">
                <a:off x="959" y="1378"/>
                <a:ext cx="293" cy="238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14" name="Line 254"/>
              <p:cNvSpPr>
                <a:spLocks noChangeShapeType="1"/>
              </p:cNvSpPr>
              <p:nvPr/>
            </p:nvSpPr>
            <p:spPr bwMode="auto">
              <a:xfrm flipH="1" flipV="1">
                <a:off x="959" y="1502"/>
                <a:ext cx="293" cy="11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15" name="Line 255"/>
              <p:cNvSpPr>
                <a:spLocks noChangeShapeType="1"/>
              </p:cNvSpPr>
              <p:nvPr/>
            </p:nvSpPr>
            <p:spPr bwMode="auto">
              <a:xfrm flipH="1">
                <a:off x="988" y="1616"/>
                <a:ext cx="254" cy="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16" name="Line 256"/>
              <p:cNvSpPr>
                <a:spLocks noChangeShapeType="1"/>
              </p:cNvSpPr>
              <p:nvPr/>
            </p:nvSpPr>
            <p:spPr bwMode="auto">
              <a:xfrm flipH="1">
                <a:off x="959" y="1616"/>
                <a:ext cx="287" cy="13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17" name="Line 257"/>
              <p:cNvSpPr>
                <a:spLocks noChangeShapeType="1"/>
              </p:cNvSpPr>
              <p:nvPr/>
            </p:nvSpPr>
            <p:spPr bwMode="auto">
              <a:xfrm flipH="1">
                <a:off x="959" y="1625"/>
                <a:ext cx="283" cy="2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18" name="Line 258"/>
              <p:cNvSpPr>
                <a:spLocks noChangeShapeType="1"/>
              </p:cNvSpPr>
              <p:nvPr/>
            </p:nvSpPr>
            <p:spPr bwMode="auto">
              <a:xfrm flipH="1">
                <a:off x="959" y="1625"/>
                <a:ext cx="287" cy="36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19" name="Line 259"/>
              <p:cNvSpPr>
                <a:spLocks noChangeShapeType="1"/>
              </p:cNvSpPr>
              <p:nvPr/>
            </p:nvSpPr>
            <p:spPr bwMode="auto">
              <a:xfrm flipH="1" flipV="1">
                <a:off x="959" y="1258"/>
                <a:ext cx="287" cy="48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20" name="Line 260"/>
              <p:cNvSpPr>
                <a:spLocks noChangeShapeType="1"/>
              </p:cNvSpPr>
              <p:nvPr/>
            </p:nvSpPr>
            <p:spPr bwMode="auto">
              <a:xfrm flipH="1" flipV="1">
                <a:off x="959" y="1378"/>
                <a:ext cx="293" cy="36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21" name="Line 261"/>
              <p:cNvSpPr>
                <a:spLocks noChangeShapeType="1"/>
              </p:cNvSpPr>
              <p:nvPr/>
            </p:nvSpPr>
            <p:spPr bwMode="auto">
              <a:xfrm flipH="1" flipV="1">
                <a:off x="959" y="1502"/>
                <a:ext cx="293" cy="2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22" name="Line 262"/>
              <p:cNvSpPr>
                <a:spLocks noChangeShapeType="1"/>
              </p:cNvSpPr>
              <p:nvPr/>
            </p:nvSpPr>
            <p:spPr bwMode="auto">
              <a:xfrm flipH="1" flipV="1">
                <a:off x="959" y="1627"/>
                <a:ext cx="287" cy="11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23" name="Line 263"/>
              <p:cNvSpPr>
                <a:spLocks noChangeShapeType="1"/>
              </p:cNvSpPr>
              <p:nvPr/>
            </p:nvSpPr>
            <p:spPr bwMode="auto">
              <a:xfrm flipH="1">
                <a:off x="959" y="1740"/>
                <a:ext cx="287" cy="1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24" name="Line 264"/>
              <p:cNvSpPr>
                <a:spLocks noChangeShapeType="1"/>
              </p:cNvSpPr>
              <p:nvPr/>
            </p:nvSpPr>
            <p:spPr bwMode="auto">
              <a:xfrm flipH="1">
                <a:off x="959" y="1740"/>
                <a:ext cx="287" cy="13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25" name="Line 265"/>
              <p:cNvSpPr>
                <a:spLocks noChangeShapeType="1"/>
              </p:cNvSpPr>
              <p:nvPr/>
            </p:nvSpPr>
            <p:spPr bwMode="auto">
              <a:xfrm flipH="1">
                <a:off x="959" y="1740"/>
                <a:ext cx="287" cy="25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26" name="Line 266"/>
              <p:cNvSpPr>
                <a:spLocks noChangeShapeType="1"/>
              </p:cNvSpPr>
              <p:nvPr/>
            </p:nvSpPr>
            <p:spPr bwMode="auto">
              <a:xfrm flipH="1" flipV="1">
                <a:off x="959" y="1258"/>
                <a:ext cx="293" cy="358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27" name="Oval 267"/>
              <p:cNvSpPr>
                <a:spLocks noChangeArrowheads="1"/>
              </p:cNvSpPr>
              <p:nvPr/>
            </p:nvSpPr>
            <p:spPr bwMode="auto">
              <a:xfrm>
                <a:off x="1228" y="1471"/>
                <a:ext cx="51" cy="62"/>
              </a:xfrm>
              <a:prstGeom prst="ellipse">
                <a:avLst/>
              </a:prstGeom>
              <a:solidFill>
                <a:srgbClr val="0000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28" name="Oval 268"/>
              <p:cNvSpPr>
                <a:spLocks noChangeArrowheads="1"/>
              </p:cNvSpPr>
              <p:nvPr/>
            </p:nvSpPr>
            <p:spPr bwMode="auto">
              <a:xfrm>
                <a:off x="1228" y="1594"/>
                <a:ext cx="51" cy="62"/>
              </a:xfrm>
              <a:prstGeom prst="ellipse">
                <a:avLst/>
              </a:prstGeom>
              <a:solidFill>
                <a:srgbClr val="0000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29" name="Oval 269"/>
              <p:cNvSpPr>
                <a:spLocks noChangeArrowheads="1"/>
              </p:cNvSpPr>
              <p:nvPr/>
            </p:nvSpPr>
            <p:spPr bwMode="auto">
              <a:xfrm>
                <a:off x="1228" y="1720"/>
                <a:ext cx="51" cy="62"/>
              </a:xfrm>
              <a:prstGeom prst="ellipse">
                <a:avLst/>
              </a:prstGeom>
              <a:solidFill>
                <a:srgbClr val="0000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30" name="Oval 270"/>
              <p:cNvSpPr>
                <a:spLocks noChangeArrowheads="1"/>
              </p:cNvSpPr>
              <p:nvPr/>
            </p:nvSpPr>
            <p:spPr bwMode="auto">
              <a:xfrm>
                <a:off x="1228" y="1718"/>
                <a:ext cx="51" cy="61"/>
              </a:xfrm>
              <a:prstGeom prst="ellipse">
                <a:avLst/>
              </a:prstGeom>
              <a:solidFill>
                <a:srgbClr val="0000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31" name="Rectangle 271"/>
              <p:cNvSpPr>
                <a:spLocks noChangeArrowheads="1"/>
              </p:cNvSpPr>
              <p:nvPr/>
            </p:nvSpPr>
            <p:spPr bwMode="auto">
              <a:xfrm>
                <a:off x="551" y="1450"/>
                <a:ext cx="198" cy="594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32" name="Line 273"/>
              <p:cNvSpPr>
                <a:spLocks noChangeShapeType="1"/>
              </p:cNvSpPr>
              <p:nvPr/>
            </p:nvSpPr>
            <p:spPr bwMode="auto">
              <a:xfrm>
                <a:off x="748" y="1258"/>
                <a:ext cx="18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33" name="Line 274"/>
              <p:cNvSpPr>
                <a:spLocks noChangeShapeType="1"/>
              </p:cNvSpPr>
              <p:nvPr/>
            </p:nvSpPr>
            <p:spPr bwMode="auto">
              <a:xfrm>
                <a:off x="712" y="1378"/>
                <a:ext cx="22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34" name="Line 275"/>
              <p:cNvSpPr>
                <a:spLocks noChangeShapeType="1"/>
              </p:cNvSpPr>
              <p:nvPr/>
            </p:nvSpPr>
            <p:spPr bwMode="auto">
              <a:xfrm>
                <a:off x="748" y="1502"/>
                <a:ext cx="18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35" name="Line 276"/>
              <p:cNvSpPr>
                <a:spLocks noChangeShapeType="1"/>
              </p:cNvSpPr>
              <p:nvPr/>
            </p:nvSpPr>
            <p:spPr bwMode="auto">
              <a:xfrm>
                <a:off x="748" y="1627"/>
                <a:ext cx="18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36" name="Line 277"/>
              <p:cNvSpPr>
                <a:spLocks noChangeShapeType="1"/>
              </p:cNvSpPr>
              <p:nvPr/>
            </p:nvSpPr>
            <p:spPr bwMode="auto">
              <a:xfrm>
                <a:off x="748" y="1740"/>
                <a:ext cx="18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37" name="Line 278"/>
              <p:cNvSpPr>
                <a:spLocks noChangeShapeType="1"/>
              </p:cNvSpPr>
              <p:nvPr/>
            </p:nvSpPr>
            <p:spPr bwMode="auto">
              <a:xfrm>
                <a:off x="748" y="1874"/>
                <a:ext cx="18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38" name="Line 279"/>
              <p:cNvSpPr>
                <a:spLocks noChangeShapeType="1"/>
              </p:cNvSpPr>
              <p:nvPr/>
            </p:nvSpPr>
            <p:spPr bwMode="auto">
              <a:xfrm>
                <a:off x="748" y="1999"/>
                <a:ext cx="188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39" name="Line 280"/>
              <p:cNvSpPr>
                <a:spLocks noChangeShapeType="1"/>
              </p:cNvSpPr>
              <p:nvPr/>
            </p:nvSpPr>
            <p:spPr bwMode="auto">
              <a:xfrm flipH="1">
                <a:off x="1583" y="1258"/>
                <a:ext cx="18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40" name="Line 281"/>
              <p:cNvSpPr>
                <a:spLocks noChangeShapeType="1"/>
              </p:cNvSpPr>
              <p:nvPr/>
            </p:nvSpPr>
            <p:spPr bwMode="auto">
              <a:xfrm flipH="1">
                <a:off x="1583" y="1378"/>
                <a:ext cx="221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41" name="Line 282"/>
              <p:cNvSpPr>
                <a:spLocks noChangeShapeType="1"/>
              </p:cNvSpPr>
              <p:nvPr/>
            </p:nvSpPr>
            <p:spPr bwMode="auto">
              <a:xfrm flipH="1">
                <a:off x="1583" y="1502"/>
                <a:ext cx="18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42" name="Line 283"/>
              <p:cNvSpPr>
                <a:spLocks noChangeShapeType="1"/>
              </p:cNvSpPr>
              <p:nvPr/>
            </p:nvSpPr>
            <p:spPr bwMode="auto">
              <a:xfrm flipH="1">
                <a:off x="1583" y="1627"/>
                <a:ext cx="18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43" name="Line 284"/>
              <p:cNvSpPr>
                <a:spLocks noChangeShapeType="1"/>
              </p:cNvSpPr>
              <p:nvPr/>
            </p:nvSpPr>
            <p:spPr bwMode="auto">
              <a:xfrm flipH="1">
                <a:off x="1583" y="1740"/>
                <a:ext cx="18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44" name="Line 285"/>
              <p:cNvSpPr>
                <a:spLocks noChangeShapeType="1"/>
              </p:cNvSpPr>
              <p:nvPr/>
            </p:nvSpPr>
            <p:spPr bwMode="auto">
              <a:xfrm flipH="1">
                <a:off x="1583" y="1874"/>
                <a:ext cx="18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45" name="Line 286"/>
              <p:cNvSpPr>
                <a:spLocks noChangeShapeType="1"/>
              </p:cNvSpPr>
              <p:nvPr/>
            </p:nvSpPr>
            <p:spPr bwMode="auto">
              <a:xfrm flipH="1">
                <a:off x="1583" y="1999"/>
                <a:ext cx="18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46" name="Oval 287"/>
              <p:cNvSpPr>
                <a:spLocks noChangeArrowheads="1"/>
              </p:cNvSpPr>
              <p:nvPr/>
            </p:nvSpPr>
            <p:spPr bwMode="auto">
              <a:xfrm>
                <a:off x="936" y="1220"/>
                <a:ext cx="52" cy="61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47" name="Oval 288"/>
              <p:cNvSpPr>
                <a:spLocks noChangeArrowheads="1"/>
              </p:cNvSpPr>
              <p:nvPr/>
            </p:nvSpPr>
            <p:spPr bwMode="auto">
              <a:xfrm>
                <a:off x="936" y="1348"/>
                <a:ext cx="52" cy="62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48" name="Oval 289"/>
              <p:cNvSpPr>
                <a:spLocks noChangeArrowheads="1"/>
              </p:cNvSpPr>
              <p:nvPr/>
            </p:nvSpPr>
            <p:spPr bwMode="auto">
              <a:xfrm>
                <a:off x="936" y="1471"/>
                <a:ext cx="52" cy="62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49" name="Oval 290"/>
              <p:cNvSpPr>
                <a:spLocks noChangeArrowheads="1"/>
              </p:cNvSpPr>
              <p:nvPr/>
            </p:nvSpPr>
            <p:spPr bwMode="auto">
              <a:xfrm>
                <a:off x="936" y="1596"/>
                <a:ext cx="52" cy="62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50" name="Oval 291"/>
              <p:cNvSpPr>
                <a:spLocks noChangeArrowheads="1"/>
              </p:cNvSpPr>
              <p:nvPr/>
            </p:nvSpPr>
            <p:spPr bwMode="auto">
              <a:xfrm>
                <a:off x="936" y="1724"/>
                <a:ext cx="52" cy="62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51" name="Oval 292"/>
              <p:cNvSpPr>
                <a:spLocks noChangeArrowheads="1"/>
              </p:cNvSpPr>
              <p:nvPr/>
            </p:nvSpPr>
            <p:spPr bwMode="auto">
              <a:xfrm>
                <a:off x="936" y="1847"/>
                <a:ext cx="52" cy="62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52" name="Oval 293"/>
              <p:cNvSpPr>
                <a:spLocks noChangeArrowheads="1"/>
              </p:cNvSpPr>
              <p:nvPr/>
            </p:nvSpPr>
            <p:spPr bwMode="auto">
              <a:xfrm>
                <a:off x="936" y="1973"/>
                <a:ext cx="52" cy="61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53" name="Oval 294"/>
              <p:cNvSpPr>
                <a:spLocks noChangeArrowheads="1"/>
              </p:cNvSpPr>
              <p:nvPr/>
            </p:nvSpPr>
            <p:spPr bwMode="auto">
              <a:xfrm>
                <a:off x="936" y="1471"/>
                <a:ext cx="52" cy="62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54" name="Oval 295"/>
              <p:cNvSpPr>
                <a:spLocks noChangeArrowheads="1"/>
              </p:cNvSpPr>
              <p:nvPr/>
            </p:nvSpPr>
            <p:spPr bwMode="auto">
              <a:xfrm>
                <a:off x="936" y="1594"/>
                <a:ext cx="52" cy="62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55" name="Oval 296"/>
              <p:cNvSpPr>
                <a:spLocks noChangeArrowheads="1"/>
              </p:cNvSpPr>
              <p:nvPr/>
            </p:nvSpPr>
            <p:spPr bwMode="auto">
              <a:xfrm flipH="1">
                <a:off x="936" y="1220"/>
                <a:ext cx="52" cy="61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56" name="Oval 297"/>
              <p:cNvSpPr>
                <a:spLocks noChangeArrowheads="1"/>
              </p:cNvSpPr>
              <p:nvPr/>
            </p:nvSpPr>
            <p:spPr bwMode="auto">
              <a:xfrm flipH="1">
                <a:off x="936" y="1348"/>
                <a:ext cx="52" cy="62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57" name="Oval 298"/>
              <p:cNvSpPr>
                <a:spLocks noChangeArrowheads="1"/>
              </p:cNvSpPr>
              <p:nvPr/>
            </p:nvSpPr>
            <p:spPr bwMode="auto">
              <a:xfrm flipH="1">
                <a:off x="936" y="1471"/>
                <a:ext cx="52" cy="62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58" name="Oval 299"/>
              <p:cNvSpPr>
                <a:spLocks noChangeArrowheads="1"/>
              </p:cNvSpPr>
              <p:nvPr/>
            </p:nvSpPr>
            <p:spPr bwMode="auto">
              <a:xfrm flipH="1">
                <a:off x="936" y="1596"/>
                <a:ext cx="52" cy="62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59" name="Oval 300"/>
              <p:cNvSpPr>
                <a:spLocks noChangeArrowheads="1"/>
              </p:cNvSpPr>
              <p:nvPr/>
            </p:nvSpPr>
            <p:spPr bwMode="auto">
              <a:xfrm flipH="1">
                <a:off x="936" y="1724"/>
                <a:ext cx="52" cy="62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60" name="Oval 301"/>
              <p:cNvSpPr>
                <a:spLocks noChangeArrowheads="1"/>
              </p:cNvSpPr>
              <p:nvPr/>
            </p:nvSpPr>
            <p:spPr bwMode="auto">
              <a:xfrm flipH="1">
                <a:off x="936" y="1847"/>
                <a:ext cx="52" cy="62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61" name="Oval 302"/>
              <p:cNvSpPr>
                <a:spLocks noChangeArrowheads="1"/>
              </p:cNvSpPr>
              <p:nvPr/>
            </p:nvSpPr>
            <p:spPr bwMode="auto">
              <a:xfrm flipH="1">
                <a:off x="936" y="1973"/>
                <a:ext cx="52" cy="61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62" name="Oval 303"/>
              <p:cNvSpPr>
                <a:spLocks noChangeArrowheads="1"/>
              </p:cNvSpPr>
              <p:nvPr/>
            </p:nvSpPr>
            <p:spPr bwMode="auto">
              <a:xfrm flipH="1">
                <a:off x="936" y="1471"/>
                <a:ext cx="52" cy="62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63" name="Oval 304"/>
              <p:cNvSpPr>
                <a:spLocks noChangeArrowheads="1"/>
              </p:cNvSpPr>
              <p:nvPr/>
            </p:nvSpPr>
            <p:spPr bwMode="auto">
              <a:xfrm flipH="1">
                <a:off x="936" y="1594"/>
                <a:ext cx="52" cy="62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64" name="Oval 305"/>
              <p:cNvSpPr>
                <a:spLocks noChangeArrowheads="1"/>
              </p:cNvSpPr>
              <p:nvPr/>
            </p:nvSpPr>
            <p:spPr bwMode="auto">
              <a:xfrm flipH="1">
                <a:off x="1532" y="1220"/>
                <a:ext cx="51" cy="61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65" name="Oval 306"/>
              <p:cNvSpPr>
                <a:spLocks noChangeArrowheads="1"/>
              </p:cNvSpPr>
              <p:nvPr/>
            </p:nvSpPr>
            <p:spPr bwMode="auto">
              <a:xfrm flipH="1">
                <a:off x="1532" y="1348"/>
                <a:ext cx="51" cy="62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66" name="Oval 307"/>
              <p:cNvSpPr>
                <a:spLocks noChangeArrowheads="1"/>
              </p:cNvSpPr>
              <p:nvPr/>
            </p:nvSpPr>
            <p:spPr bwMode="auto">
              <a:xfrm flipH="1">
                <a:off x="1532" y="1471"/>
                <a:ext cx="51" cy="62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67" name="Oval 308"/>
              <p:cNvSpPr>
                <a:spLocks noChangeArrowheads="1"/>
              </p:cNvSpPr>
              <p:nvPr/>
            </p:nvSpPr>
            <p:spPr bwMode="auto">
              <a:xfrm flipH="1">
                <a:off x="1532" y="1596"/>
                <a:ext cx="51" cy="62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68" name="Oval 309"/>
              <p:cNvSpPr>
                <a:spLocks noChangeArrowheads="1"/>
              </p:cNvSpPr>
              <p:nvPr/>
            </p:nvSpPr>
            <p:spPr bwMode="auto">
              <a:xfrm flipH="1">
                <a:off x="1532" y="1724"/>
                <a:ext cx="51" cy="62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69" name="Oval 310"/>
              <p:cNvSpPr>
                <a:spLocks noChangeArrowheads="1"/>
              </p:cNvSpPr>
              <p:nvPr/>
            </p:nvSpPr>
            <p:spPr bwMode="auto">
              <a:xfrm flipH="1">
                <a:off x="1532" y="1847"/>
                <a:ext cx="51" cy="62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70" name="Oval 311"/>
              <p:cNvSpPr>
                <a:spLocks noChangeArrowheads="1"/>
              </p:cNvSpPr>
              <p:nvPr/>
            </p:nvSpPr>
            <p:spPr bwMode="auto">
              <a:xfrm flipH="1">
                <a:off x="1532" y="1973"/>
                <a:ext cx="51" cy="61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71" name="Oval 312"/>
              <p:cNvSpPr>
                <a:spLocks noChangeArrowheads="1"/>
              </p:cNvSpPr>
              <p:nvPr/>
            </p:nvSpPr>
            <p:spPr bwMode="auto">
              <a:xfrm flipH="1">
                <a:off x="1532" y="1471"/>
                <a:ext cx="51" cy="62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72" name="Oval 313"/>
              <p:cNvSpPr>
                <a:spLocks noChangeArrowheads="1"/>
              </p:cNvSpPr>
              <p:nvPr/>
            </p:nvSpPr>
            <p:spPr bwMode="auto">
              <a:xfrm flipH="1">
                <a:off x="1532" y="1594"/>
                <a:ext cx="51" cy="62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73" name="Oval 314"/>
              <p:cNvSpPr>
                <a:spLocks noChangeArrowheads="1"/>
              </p:cNvSpPr>
              <p:nvPr/>
            </p:nvSpPr>
            <p:spPr bwMode="auto">
              <a:xfrm>
                <a:off x="1532" y="1220"/>
                <a:ext cx="51" cy="61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74" name="Oval 315"/>
              <p:cNvSpPr>
                <a:spLocks noChangeArrowheads="1"/>
              </p:cNvSpPr>
              <p:nvPr/>
            </p:nvSpPr>
            <p:spPr bwMode="auto">
              <a:xfrm>
                <a:off x="1532" y="1348"/>
                <a:ext cx="51" cy="62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75" name="Oval 316"/>
              <p:cNvSpPr>
                <a:spLocks noChangeArrowheads="1"/>
              </p:cNvSpPr>
              <p:nvPr/>
            </p:nvSpPr>
            <p:spPr bwMode="auto">
              <a:xfrm>
                <a:off x="1532" y="1471"/>
                <a:ext cx="51" cy="62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76" name="Oval 317"/>
              <p:cNvSpPr>
                <a:spLocks noChangeArrowheads="1"/>
              </p:cNvSpPr>
              <p:nvPr/>
            </p:nvSpPr>
            <p:spPr bwMode="auto">
              <a:xfrm>
                <a:off x="1532" y="1596"/>
                <a:ext cx="51" cy="62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77" name="Oval 318"/>
              <p:cNvSpPr>
                <a:spLocks noChangeArrowheads="1"/>
              </p:cNvSpPr>
              <p:nvPr/>
            </p:nvSpPr>
            <p:spPr bwMode="auto">
              <a:xfrm>
                <a:off x="1532" y="1724"/>
                <a:ext cx="51" cy="62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78" name="Oval 319"/>
              <p:cNvSpPr>
                <a:spLocks noChangeArrowheads="1"/>
              </p:cNvSpPr>
              <p:nvPr/>
            </p:nvSpPr>
            <p:spPr bwMode="auto">
              <a:xfrm>
                <a:off x="1532" y="1847"/>
                <a:ext cx="51" cy="62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79" name="Oval 320"/>
              <p:cNvSpPr>
                <a:spLocks noChangeArrowheads="1"/>
              </p:cNvSpPr>
              <p:nvPr/>
            </p:nvSpPr>
            <p:spPr bwMode="auto">
              <a:xfrm>
                <a:off x="1532" y="1973"/>
                <a:ext cx="51" cy="61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80" name="Oval 321"/>
              <p:cNvSpPr>
                <a:spLocks noChangeArrowheads="1"/>
              </p:cNvSpPr>
              <p:nvPr/>
            </p:nvSpPr>
            <p:spPr bwMode="auto">
              <a:xfrm>
                <a:off x="1532" y="1471"/>
                <a:ext cx="51" cy="62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81" name="Oval 322"/>
              <p:cNvSpPr>
                <a:spLocks noChangeArrowheads="1"/>
              </p:cNvSpPr>
              <p:nvPr/>
            </p:nvSpPr>
            <p:spPr bwMode="auto">
              <a:xfrm>
                <a:off x="1532" y="1594"/>
                <a:ext cx="51" cy="62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82" name="Line 323"/>
              <p:cNvSpPr>
                <a:spLocks noChangeShapeType="1"/>
              </p:cNvSpPr>
              <p:nvPr/>
            </p:nvSpPr>
            <p:spPr bwMode="auto">
              <a:xfrm flipH="1" flipV="1">
                <a:off x="1769" y="1043"/>
                <a:ext cx="2" cy="21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83" name="Line 324"/>
              <p:cNvSpPr>
                <a:spLocks noChangeShapeType="1"/>
              </p:cNvSpPr>
              <p:nvPr/>
            </p:nvSpPr>
            <p:spPr bwMode="auto">
              <a:xfrm flipH="1">
                <a:off x="745" y="1043"/>
                <a:ext cx="102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84" name="Line 325"/>
              <p:cNvSpPr>
                <a:spLocks noChangeShapeType="1"/>
              </p:cNvSpPr>
              <p:nvPr/>
            </p:nvSpPr>
            <p:spPr bwMode="auto">
              <a:xfrm flipV="1">
                <a:off x="749" y="1043"/>
                <a:ext cx="0" cy="21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85" name="Line 326"/>
              <p:cNvSpPr>
                <a:spLocks noChangeShapeType="1"/>
              </p:cNvSpPr>
              <p:nvPr/>
            </p:nvSpPr>
            <p:spPr bwMode="auto">
              <a:xfrm flipV="1">
                <a:off x="1801" y="975"/>
                <a:ext cx="0" cy="40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86" name="Line 327"/>
              <p:cNvSpPr>
                <a:spLocks noChangeShapeType="1"/>
              </p:cNvSpPr>
              <p:nvPr/>
            </p:nvSpPr>
            <p:spPr bwMode="auto">
              <a:xfrm flipH="1">
                <a:off x="721" y="975"/>
                <a:ext cx="108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87" name="Line 328"/>
              <p:cNvSpPr>
                <a:spLocks noChangeShapeType="1"/>
              </p:cNvSpPr>
              <p:nvPr/>
            </p:nvSpPr>
            <p:spPr bwMode="auto">
              <a:xfrm>
                <a:off x="717" y="975"/>
                <a:ext cx="0" cy="40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88" name="Text Box 329"/>
              <p:cNvSpPr txBox="1">
                <a:spLocks noChangeArrowheads="1"/>
              </p:cNvSpPr>
              <p:nvPr/>
            </p:nvSpPr>
            <p:spPr bwMode="auto">
              <a:xfrm>
                <a:off x="1781" y="1462"/>
                <a:ext cx="228" cy="594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r>
                  <a:rPr lang="en-US" sz="1200">
                    <a:solidFill>
                      <a:srgbClr val="FFFFFF"/>
                    </a:solidFill>
                  </a:rPr>
                  <a:t>ignore</a:t>
                </a:r>
              </a:p>
            </p:txBody>
          </p:sp>
          <p:sp>
            <p:nvSpPr>
              <p:cNvPr id="88189" name="Text Box 330"/>
              <p:cNvSpPr txBox="1">
                <a:spLocks noChangeArrowheads="1"/>
              </p:cNvSpPr>
              <p:nvPr/>
            </p:nvSpPr>
            <p:spPr bwMode="auto">
              <a:xfrm>
                <a:off x="544" y="1660"/>
                <a:ext cx="186" cy="2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sz="1200" b="0"/>
              </a:p>
            </p:txBody>
          </p:sp>
        </p:grpSp>
        <p:sp>
          <p:nvSpPr>
            <p:cNvPr id="88073" name="Rectangle 333"/>
            <p:cNvSpPr>
              <a:spLocks noChangeArrowheads="1"/>
            </p:cNvSpPr>
            <p:nvPr/>
          </p:nvSpPr>
          <p:spPr bwMode="auto">
            <a:xfrm>
              <a:off x="2820" y="2100"/>
              <a:ext cx="444" cy="1500"/>
            </a:xfrm>
            <a:prstGeom prst="rect">
              <a:avLst/>
            </a:prstGeom>
            <a:solidFill>
              <a:srgbClr val="000000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074" name="Text Box 332"/>
            <p:cNvSpPr txBox="1">
              <a:spLocks noChangeArrowheads="1"/>
            </p:cNvSpPr>
            <p:nvPr/>
          </p:nvSpPr>
          <p:spPr bwMode="auto">
            <a:xfrm>
              <a:off x="2904" y="2100"/>
              <a:ext cx="252" cy="1438"/>
            </a:xfrm>
            <a:prstGeom prst="rect">
              <a:avLst/>
            </a:prstGeom>
            <a:solidFill>
              <a:srgbClr val="040002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latin typeface="Arial" charset="0"/>
                </a:rPr>
                <a:t>ignore</a:t>
              </a:r>
            </a:p>
          </p:txBody>
        </p:sp>
        <p:sp>
          <p:nvSpPr>
            <p:cNvPr id="88075" name="Rectangle 336"/>
            <p:cNvSpPr>
              <a:spLocks noChangeArrowheads="1"/>
            </p:cNvSpPr>
            <p:nvPr/>
          </p:nvSpPr>
          <p:spPr bwMode="auto">
            <a:xfrm>
              <a:off x="444" y="2064"/>
              <a:ext cx="516" cy="1176"/>
            </a:xfrm>
            <a:prstGeom prst="rect">
              <a:avLst/>
            </a:prstGeom>
            <a:solidFill>
              <a:schemeClr val="tx1"/>
            </a:solidFill>
            <a:ln w="1270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076" name="Text Box 334"/>
            <p:cNvSpPr txBox="1">
              <a:spLocks noChangeArrowheads="1"/>
            </p:cNvSpPr>
            <p:nvPr/>
          </p:nvSpPr>
          <p:spPr bwMode="auto">
            <a:xfrm>
              <a:off x="564" y="2436"/>
              <a:ext cx="324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0" i="1">
                  <a:solidFill>
                    <a:srgbClr val="000000"/>
                  </a:solidFill>
                </a:rPr>
                <a:t>g</a:t>
              </a:r>
            </a:p>
          </p:txBody>
        </p:sp>
      </p:grpSp>
      <p:sp>
        <p:nvSpPr>
          <p:cNvPr id="88069" name="Line 338"/>
          <p:cNvSpPr>
            <a:spLocks noChangeShapeType="1"/>
          </p:cNvSpPr>
          <p:nvPr/>
        </p:nvSpPr>
        <p:spPr bwMode="auto">
          <a:xfrm>
            <a:off x="1162050" y="4324350"/>
            <a:ext cx="247650" cy="0"/>
          </a:xfrm>
          <a:prstGeom prst="line">
            <a:avLst/>
          </a:prstGeom>
          <a:noFill/>
          <a:ln w="12700" cap="sq">
            <a:solidFill>
              <a:srgbClr val="040002"/>
            </a:solidFill>
            <a:round/>
            <a:headEnd type="none" w="sm" len="sm"/>
            <a:tailEnd type="arrow" w="med" len="med"/>
          </a:ln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723900" y="438150"/>
            <a:ext cx="7772400" cy="1143000"/>
          </a:xfrm>
        </p:spPr>
        <p:txBody>
          <a:bodyPr/>
          <a:lstStyle/>
          <a:p>
            <a:pPr eaLnBrk="1" hangingPunct="1"/>
            <a:r>
              <a:rPr lang="en-US" sz="2000" smtClean="0">
                <a:latin typeface="Arial" charset="0"/>
              </a:rPr>
              <a:t>Application</a:t>
            </a:r>
            <a:r>
              <a:rPr lang="en-US" smtClean="0">
                <a:latin typeface="Arial" charset="0"/>
              </a:rPr>
              <a:t/>
            </a:r>
            <a:br>
              <a:rPr lang="en-US" smtClean="0">
                <a:latin typeface="Arial" charset="0"/>
              </a:rPr>
            </a:br>
            <a:r>
              <a:rPr lang="en-US" smtClean="0">
                <a:latin typeface="Arial" charset="0"/>
              </a:rPr>
              <a:t>Missing Sensors</a:t>
            </a:r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6750" y="1581150"/>
            <a:ext cx="8210550" cy="914400"/>
          </a:xfrm>
        </p:spPr>
        <p:txBody>
          <a:bodyPr/>
          <a:lstStyle/>
          <a:p>
            <a:pPr algn="ctr" eaLnBrk="1" hangingPunct="1"/>
            <a:r>
              <a:rPr lang="en-US" sz="2800" smtClean="0">
                <a:latin typeface="Arial" charset="0"/>
              </a:rPr>
              <a:t>Example: Vibration Sensors on a Jet  Engine</a:t>
            </a:r>
          </a:p>
        </p:txBody>
      </p:sp>
      <p:pic>
        <p:nvPicPr>
          <p:cNvPr id="89092" name="Picture 1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0" y="3173413"/>
            <a:ext cx="8470900" cy="234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3" name="Text Box 127"/>
          <p:cNvSpPr txBox="1">
            <a:spLocks noChangeArrowheads="1"/>
          </p:cNvSpPr>
          <p:nvPr/>
        </p:nvSpPr>
        <p:spPr bwMode="auto">
          <a:xfrm>
            <a:off x="646113" y="2587625"/>
            <a:ext cx="802163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2800" b="0" i="1"/>
              <a:t>x</a:t>
            </a:r>
            <a:r>
              <a:rPr lang="en-US" sz="2800" b="0"/>
              <a:t> </a:t>
            </a:r>
            <a:r>
              <a:rPr lang="en-US" sz="2800" b="0">
                <a:latin typeface="Arial" charset="0"/>
              </a:rPr>
              <a:t>direction</a:t>
            </a:r>
            <a:r>
              <a:rPr lang="en-US" sz="2800" b="0"/>
              <a:t>              </a:t>
            </a:r>
            <a:r>
              <a:rPr lang="en-US" sz="2800" b="0" i="1"/>
              <a:t>y</a:t>
            </a:r>
            <a:r>
              <a:rPr lang="en-US" sz="2800" b="0"/>
              <a:t> </a:t>
            </a:r>
            <a:r>
              <a:rPr lang="en-US" sz="2800" b="0">
                <a:latin typeface="Arial" charset="0"/>
              </a:rPr>
              <a:t>direction</a:t>
            </a:r>
            <a:r>
              <a:rPr lang="en-US" sz="2800" b="0"/>
              <a:t>              </a:t>
            </a:r>
            <a:r>
              <a:rPr lang="en-US" sz="2800" b="0" i="1"/>
              <a:t>z</a:t>
            </a:r>
            <a:r>
              <a:rPr lang="en-US" sz="2800" b="0"/>
              <a:t> </a:t>
            </a:r>
            <a:r>
              <a:rPr lang="en-US" sz="2800" b="0">
                <a:latin typeface="Arial" charset="0"/>
              </a:rPr>
              <a:t>direction</a:t>
            </a:r>
            <a:r>
              <a:rPr lang="en-US" sz="2800" b="0"/>
              <a:t>    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734785" y="340178"/>
            <a:ext cx="7772400" cy="1143000"/>
          </a:xfrm>
        </p:spPr>
        <p:txBody>
          <a:bodyPr/>
          <a:lstStyle/>
          <a:p>
            <a:pPr eaLnBrk="1" hangingPunct="1"/>
            <a:r>
              <a:rPr lang="en-US" sz="2000" dirty="0" smtClean="0">
                <a:latin typeface="Arial" charset="0"/>
              </a:rPr>
              <a:t>Application</a:t>
            </a:r>
            <a:r>
              <a:rPr lang="en-US" dirty="0" smtClean="0">
                <a:latin typeface="Arial" charset="0"/>
              </a:rPr>
              <a:t/>
            </a:r>
            <a:br>
              <a:rPr lang="en-US" dirty="0" smtClean="0">
                <a:latin typeface="Arial" charset="0"/>
              </a:rPr>
            </a:br>
            <a:r>
              <a:rPr lang="en-US" dirty="0" smtClean="0">
                <a:latin typeface="Arial" charset="0"/>
              </a:rPr>
              <a:t>Missing Sensors</a:t>
            </a:r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085" y="1423307"/>
            <a:ext cx="8210550" cy="914400"/>
          </a:xfrm>
        </p:spPr>
        <p:txBody>
          <a:bodyPr/>
          <a:lstStyle/>
          <a:p>
            <a:pPr algn="ctr" eaLnBrk="1" hangingPunct="1"/>
            <a:r>
              <a:rPr lang="en-US" dirty="0" smtClean="0">
                <a:latin typeface="Arial" charset="0"/>
              </a:rPr>
              <a:t>Four Sensors – One Missing</a:t>
            </a:r>
          </a:p>
        </p:txBody>
      </p:sp>
      <p:pic>
        <p:nvPicPr>
          <p:cNvPr id="90116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025" y="2312988"/>
            <a:ext cx="8048625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160" name="Text Box 8"/>
          <p:cNvSpPr txBox="1">
            <a:spLocks noChangeArrowheads="1"/>
          </p:cNvSpPr>
          <p:nvPr/>
        </p:nvSpPr>
        <p:spPr bwMode="auto">
          <a:xfrm>
            <a:off x="1114425" y="5846763"/>
            <a:ext cx="5365750" cy="358775"/>
          </a:xfrm>
          <a:prstGeom prst="rect">
            <a:avLst/>
          </a:prstGeom>
          <a:solidFill>
            <a:srgbClr val="000000">
              <a:alpha val="5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220011"/>
                  </a:outerShdw>
                </a:effectLst>
                <a:latin typeface="Arial" charset="0"/>
              </a:rPr>
              <a:t>known</a:t>
            </a:r>
          </a:p>
        </p:txBody>
      </p:sp>
      <p:sp>
        <p:nvSpPr>
          <p:cNvPr id="90118" name="Text Box 9"/>
          <p:cNvSpPr txBox="1">
            <a:spLocks noChangeArrowheads="1"/>
          </p:cNvSpPr>
          <p:nvPr/>
        </p:nvSpPr>
        <p:spPr bwMode="auto">
          <a:xfrm>
            <a:off x="6557963" y="5861050"/>
            <a:ext cx="1835150" cy="344488"/>
          </a:xfrm>
          <a:prstGeom prst="rect">
            <a:avLst/>
          </a:prstGeom>
          <a:solidFill>
            <a:srgbClr val="FFFFFF">
              <a:alpha val="50195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1000">
                <a:solidFill>
                  <a:srgbClr val="000000"/>
                </a:solidFill>
                <a:latin typeface="Arial" charset="0"/>
              </a:rPr>
              <a:t>restored</a:t>
            </a:r>
          </a:p>
        </p:txBody>
      </p:sp>
      <p:sp>
        <p:nvSpPr>
          <p:cNvPr id="90119" name="Rectangle 11"/>
          <p:cNvSpPr>
            <a:spLocks noChangeArrowheads="1"/>
          </p:cNvSpPr>
          <p:nvPr/>
        </p:nvSpPr>
        <p:spPr bwMode="auto">
          <a:xfrm>
            <a:off x="3922713" y="2292350"/>
            <a:ext cx="1693862" cy="2492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120" name="Text Box 12"/>
          <p:cNvSpPr txBox="1">
            <a:spLocks noChangeArrowheads="1"/>
          </p:cNvSpPr>
          <p:nvPr/>
        </p:nvSpPr>
        <p:spPr bwMode="auto">
          <a:xfrm>
            <a:off x="3460070" y="1990272"/>
            <a:ext cx="29083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1000" b="0" dirty="0">
                <a:latin typeface="Arial" charset="0"/>
              </a:rPr>
              <a:t>Original Sensor Data</a:t>
            </a:r>
          </a:p>
        </p:txBody>
      </p:sp>
      <p:sp>
        <p:nvSpPr>
          <p:cNvPr id="90121" name="Rectangle 13"/>
          <p:cNvSpPr>
            <a:spLocks noChangeArrowheads="1"/>
          </p:cNvSpPr>
          <p:nvPr/>
        </p:nvSpPr>
        <p:spPr bwMode="auto">
          <a:xfrm>
            <a:off x="2432050" y="4433888"/>
            <a:ext cx="5418138" cy="1905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122" name="Text Box 14"/>
          <p:cNvSpPr txBox="1">
            <a:spLocks noChangeArrowheads="1"/>
          </p:cNvSpPr>
          <p:nvPr/>
        </p:nvSpPr>
        <p:spPr bwMode="auto">
          <a:xfrm>
            <a:off x="2484438" y="4360863"/>
            <a:ext cx="54800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1000" b="0">
                <a:latin typeface="Arial" charset="0"/>
              </a:rPr>
              <a:t>Reconstructed sensor data when sensor 4 fails.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7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7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55" grpId="0" build="p" bldLvl="2" autoUpdateAnimBg="0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723900" y="438150"/>
            <a:ext cx="7772400" cy="1143000"/>
          </a:xfrm>
        </p:spPr>
        <p:txBody>
          <a:bodyPr/>
          <a:lstStyle/>
          <a:p>
            <a:pPr eaLnBrk="1" hangingPunct="1"/>
            <a:r>
              <a:rPr lang="en-US" sz="2000" smtClean="0">
                <a:latin typeface="Arial" charset="0"/>
              </a:rPr>
              <a:t>Application</a:t>
            </a:r>
            <a:r>
              <a:rPr lang="en-US" smtClean="0">
                <a:latin typeface="Arial" charset="0"/>
              </a:rPr>
              <a:t/>
            </a:r>
            <a:br>
              <a:rPr lang="en-US" smtClean="0">
                <a:latin typeface="Arial" charset="0"/>
              </a:rPr>
            </a:br>
            <a:r>
              <a:rPr lang="en-US" smtClean="0">
                <a:latin typeface="Arial" charset="0"/>
              </a:rPr>
              <a:t>Missing Sensors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9100" y="1390650"/>
            <a:ext cx="8210550" cy="914400"/>
          </a:xfrm>
        </p:spPr>
        <p:txBody>
          <a:bodyPr/>
          <a:lstStyle/>
          <a:p>
            <a:pPr algn="ctr" eaLnBrk="1" hangingPunct="1"/>
            <a:r>
              <a:rPr lang="en-US" smtClean="0">
                <a:latin typeface="Arial" charset="0"/>
              </a:rPr>
              <a:t>Four Sensors – Two Missing</a:t>
            </a:r>
          </a:p>
        </p:txBody>
      </p:sp>
      <p:sp>
        <p:nvSpPr>
          <p:cNvPr id="91140" name="Rectangle 12"/>
          <p:cNvSpPr>
            <a:spLocks noChangeArrowheads="1"/>
          </p:cNvSpPr>
          <p:nvPr/>
        </p:nvSpPr>
        <p:spPr bwMode="auto">
          <a:xfrm>
            <a:off x="1828800" y="1138238"/>
            <a:ext cx="9144000" cy="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1141" name="Rectangle 13"/>
          <p:cNvSpPr>
            <a:spLocks noChangeArrowheads="1"/>
          </p:cNvSpPr>
          <p:nvPr/>
        </p:nvSpPr>
        <p:spPr bwMode="auto">
          <a:xfrm>
            <a:off x="2495550" y="5549900"/>
            <a:ext cx="100013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0">
                <a:solidFill>
                  <a:srgbClr val="000000"/>
                </a:solidFill>
              </a:rPr>
              <a:t> </a:t>
            </a:r>
            <a:endParaRPr lang="en-US" b="0"/>
          </a:p>
        </p:txBody>
      </p:sp>
      <p:pic>
        <p:nvPicPr>
          <p:cNvPr id="91142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3813" y="2074863"/>
            <a:ext cx="6783387" cy="478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3" name="Rectangle 15"/>
          <p:cNvSpPr>
            <a:spLocks noChangeArrowheads="1"/>
          </p:cNvSpPr>
          <p:nvPr/>
        </p:nvSpPr>
        <p:spPr bwMode="auto">
          <a:xfrm>
            <a:off x="4476750" y="1538288"/>
            <a:ext cx="17684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144" name="Rectangle 17"/>
          <p:cNvSpPr>
            <a:spLocks noChangeArrowheads="1"/>
          </p:cNvSpPr>
          <p:nvPr/>
        </p:nvSpPr>
        <p:spPr bwMode="auto">
          <a:xfrm>
            <a:off x="5753100" y="1584325"/>
            <a:ext cx="100013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 b="0">
                <a:solidFill>
                  <a:srgbClr val="000000"/>
                </a:solidFill>
                <a:latin typeface="Arial" charset="0"/>
              </a:rPr>
              <a:t> </a:t>
            </a:r>
            <a:endParaRPr lang="en-US" b="0"/>
          </a:p>
        </p:txBody>
      </p:sp>
      <p:sp>
        <p:nvSpPr>
          <p:cNvPr id="91145" name="Rectangle 18"/>
          <p:cNvSpPr>
            <a:spLocks noChangeArrowheads="1"/>
          </p:cNvSpPr>
          <p:nvPr/>
        </p:nvSpPr>
        <p:spPr bwMode="auto">
          <a:xfrm>
            <a:off x="3525838" y="2892425"/>
            <a:ext cx="40354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146" name="Rectangle 20"/>
          <p:cNvSpPr>
            <a:spLocks noChangeArrowheads="1"/>
          </p:cNvSpPr>
          <p:nvPr/>
        </p:nvSpPr>
        <p:spPr bwMode="auto">
          <a:xfrm>
            <a:off x="6845300" y="2936875"/>
            <a:ext cx="201613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 b="0">
                <a:solidFill>
                  <a:srgbClr val="000000"/>
                </a:solidFill>
                <a:latin typeface="Arial" charset="0"/>
              </a:rPr>
              <a:t>ail</a:t>
            </a:r>
            <a:endParaRPr lang="en-US" b="0"/>
          </a:p>
        </p:txBody>
      </p:sp>
      <p:sp>
        <p:nvSpPr>
          <p:cNvPr id="91147" name="Rectangle 21"/>
          <p:cNvSpPr>
            <a:spLocks noChangeArrowheads="1"/>
          </p:cNvSpPr>
          <p:nvPr/>
        </p:nvSpPr>
        <p:spPr bwMode="auto">
          <a:xfrm>
            <a:off x="6975475" y="2936875"/>
            <a:ext cx="100013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 b="0">
                <a:solidFill>
                  <a:srgbClr val="000000"/>
                </a:solidFill>
                <a:latin typeface="Arial" charset="0"/>
              </a:rPr>
              <a:t> </a:t>
            </a:r>
            <a:endParaRPr lang="en-US" b="0"/>
          </a:p>
        </p:txBody>
      </p:sp>
      <p:sp>
        <p:nvSpPr>
          <p:cNvPr id="91148" name="Rectangle 26"/>
          <p:cNvSpPr>
            <a:spLocks noChangeArrowheads="1"/>
          </p:cNvSpPr>
          <p:nvPr/>
        </p:nvSpPr>
        <p:spPr bwMode="auto">
          <a:xfrm>
            <a:off x="2955925" y="5735638"/>
            <a:ext cx="5327650" cy="19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 b="0">
                <a:solidFill>
                  <a:srgbClr val="000000"/>
                </a:solidFill>
              </a:rPr>
              <a:t>Figure 5: Restoration of two lost vibration sensors corresponding to 44 points of data. The real </a:t>
            </a:r>
            <a:endParaRPr lang="en-US" b="0"/>
          </a:p>
        </p:txBody>
      </p:sp>
      <p:sp>
        <p:nvSpPr>
          <p:cNvPr id="91149" name="Rectangle 28"/>
          <p:cNvSpPr>
            <a:spLocks noChangeArrowheads="1"/>
          </p:cNvSpPr>
          <p:nvPr/>
        </p:nvSpPr>
        <p:spPr bwMode="auto">
          <a:xfrm>
            <a:off x="5948363" y="5888038"/>
            <a:ext cx="92075" cy="19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 b="0">
                <a:solidFill>
                  <a:srgbClr val="000000"/>
                </a:solidFill>
              </a:rPr>
              <a:t> </a:t>
            </a:r>
            <a:endParaRPr lang="en-US" b="0"/>
          </a:p>
        </p:txBody>
      </p:sp>
      <p:grpSp>
        <p:nvGrpSpPr>
          <p:cNvPr id="91150" name="Group 47"/>
          <p:cNvGrpSpPr>
            <a:grpSpLocks/>
          </p:cNvGrpSpPr>
          <p:nvPr/>
        </p:nvGrpSpPr>
        <p:grpSpPr bwMode="auto">
          <a:xfrm>
            <a:off x="1771650" y="4764088"/>
            <a:ext cx="5995988" cy="665162"/>
            <a:chOff x="1800" y="3001"/>
            <a:chExt cx="3093" cy="419"/>
          </a:xfrm>
        </p:grpSpPr>
        <p:sp>
          <p:nvSpPr>
            <p:cNvPr id="91152" name="Rectangle 22"/>
            <p:cNvSpPr>
              <a:spLocks noChangeArrowheads="1"/>
            </p:cNvSpPr>
            <p:nvPr/>
          </p:nvSpPr>
          <p:spPr bwMode="auto">
            <a:xfrm>
              <a:off x="2808" y="3226"/>
              <a:ext cx="111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153" name="Rectangle 24"/>
            <p:cNvSpPr>
              <a:spLocks noChangeArrowheads="1"/>
            </p:cNvSpPr>
            <p:nvPr/>
          </p:nvSpPr>
          <p:spPr bwMode="auto">
            <a:xfrm>
              <a:off x="3602" y="3254"/>
              <a:ext cx="1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en-US" b="0"/>
            </a:p>
          </p:txBody>
        </p:sp>
        <p:grpSp>
          <p:nvGrpSpPr>
            <p:cNvPr id="91154" name="Group 35"/>
            <p:cNvGrpSpPr>
              <a:grpSpLocks/>
            </p:cNvGrpSpPr>
            <p:nvPr/>
          </p:nvGrpSpPr>
          <p:grpSpPr bwMode="auto">
            <a:xfrm>
              <a:off x="1800" y="3001"/>
              <a:ext cx="1532" cy="163"/>
              <a:chOff x="1824" y="2413"/>
              <a:chExt cx="1532" cy="163"/>
            </a:xfrm>
          </p:grpSpPr>
          <p:grpSp>
            <p:nvGrpSpPr>
              <p:cNvPr id="91166" name="Group 33"/>
              <p:cNvGrpSpPr>
                <a:grpSpLocks/>
              </p:cNvGrpSpPr>
              <p:nvPr/>
            </p:nvGrpSpPr>
            <p:grpSpPr bwMode="auto">
              <a:xfrm>
                <a:off x="1824" y="2413"/>
                <a:ext cx="1532" cy="163"/>
                <a:chOff x="1824" y="2413"/>
                <a:chExt cx="1532" cy="163"/>
              </a:xfrm>
            </p:grpSpPr>
            <p:sp>
              <p:nvSpPr>
                <p:cNvPr id="91168" name="Rectangle 29"/>
                <p:cNvSpPr>
                  <a:spLocks noChangeArrowheads="1"/>
                </p:cNvSpPr>
                <p:nvPr/>
              </p:nvSpPr>
              <p:spPr bwMode="auto">
                <a:xfrm>
                  <a:off x="1824" y="2413"/>
                  <a:ext cx="1530" cy="161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1169" name="Rectangle 30"/>
                <p:cNvSpPr>
                  <a:spLocks noChangeArrowheads="1"/>
                </p:cNvSpPr>
                <p:nvPr/>
              </p:nvSpPr>
              <p:spPr bwMode="auto">
                <a:xfrm>
                  <a:off x="1824" y="2413"/>
                  <a:ext cx="1530" cy="161"/>
                </a:xfrm>
                <a:prstGeom prst="rect">
                  <a:avLst/>
                </a:prstGeom>
                <a:solidFill>
                  <a:srgbClr val="000000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1170" name="Rectangle 31"/>
                <p:cNvSpPr>
                  <a:spLocks noChangeArrowheads="1"/>
                </p:cNvSpPr>
                <p:nvPr/>
              </p:nvSpPr>
              <p:spPr bwMode="auto">
                <a:xfrm>
                  <a:off x="1824" y="2413"/>
                  <a:ext cx="1532" cy="163"/>
                </a:xfrm>
                <a:prstGeom prst="rect">
                  <a:avLst/>
                </a:prstGeom>
                <a:blipFill dpi="0" rotWithShape="0">
                  <a:blip r:embed="rId3" cstate="print"/>
                  <a:srcRect/>
                  <a:tile tx="0" ty="0" sx="100000" sy="100000" flip="none" algn="tl"/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1171" name="Rectangle 32"/>
                <p:cNvSpPr>
                  <a:spLocks noChangeArrowheads="1"/>
                </p:cNvSpPr>
                <p:nvPr/>
              </p:nvSpPr>
              <p:spPr bwMode="auto">
                <a:xfrm>
                  <a:off x="1824" y="2413"/>
                  <a:ext cx="1530" cy="161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1167" name="Rectangle 34"/>
              <p:cNvSpPr>
                <a:spLocks noChangeArrowheads="1"/>
              </p:cNvSpPr>
              <p:nvPr/>
            </p:nvSpPr>
            <p:spPr bwMode="auto">
              <a:xfrm>
                <a:off x="1824" y="2413"/>
                <a:ext cx="1532" cy="163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1155" name="Rectangle 36"/>
            <p:cNvSpPr>
              <a:spLocks noChangeArrowheads="1"/>
            </p:cNvSpPr>
            <p:nvPr/>
          </p:nvSpPr>
          <p:spPr bwMode="auto">
            <a:xfrm>
              <a:off x="2414" y="3030"/>
              <a:ext cx="250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FFFFFF"/>
                  </a:solidFill>
                  <a:latin typeface="Arial" charset="0"/>
                </a:rPr>
                <a:t>known</a:t>
              </a:r>
              <a:endParaRPr lang="en-US" b="0"/>
            </a:p>
          </p:txBody>
        </p:sp>
        <p:sp>
          <p:nvSpPr>
            <p:cNvPr id="91156" name="Rectangle 37"/>
            <p:cNvSpPr>
              <a:spLocks noChangeArrowheads="1"/>
            </p:cNvSpPr>
            <p:nvPr/>
          </p:nvSpPr>
          <p:spPr bwMode="auto">
            <a:xfrm>
              <a:off x="2717" y="3030"/>
              <a:ext cx="22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FFFFFF"/>
                  </a:solidFill>
                  <a:latin typeface="Arial" charset="0"/>
                </a:rPr>
                <a:t> </a:t>
              </a:r>
              <a:endParaRPr lang="en-US" b="0"/>
            </a:p>
          </p:txBody>
        </p:sp>
        <p:grpSp>
          <p:nvGrpSpPr>
            <p:cNvPr id="91157" name="Group 44"/>
            <p:cNvGrpSpPr>
              <a:grpSpLocks/>
            </p:cNvGrpSpPr>
            <p:nvPr/>
          </p:nvGrpSpPr>
          <p:grpSpPr bwMode="auto">
            <a:xfrm>
              <a:off x="3336" y="3001"/>
              <a:ext cx="1557" cy="163"/>
              <a:chOff x="3360" y="2413"/>
              <a:chExt cx="1557" cy="163"/>
            </a:xfrm>
          </p:grpSpPr>
          <p:grpSp>
            <p:nvGrpSpPr>
              <p:cNvPr id="91160" name="Group 42"/>
              <p:cNvGrpSpPr>
                <a:grpSpLocks/>
              </p:cNvGrpSpPr>
              <p:nvPr/>
            </p:nvGrpSpPr>
            <p:grpSpPr bwMode="auto">
              <a:xfrm>
                <a:off x="3360" y="2413"/>
                <a:ext cx="1557" cy="163"/>
                <a:chOff x="3360" y="2413"/>
                <a:chExt cx="1557" cy="163"/>
              </a:xfrm>
            </p:grpSpPr>
            <p:sp>
              <p:nvSpPr>
                <p:cNvPr id="91162" name="Rectangle 38"/>
                <p:cNvSpPr>
                  <a:spLocks noChangeArrowheads="1"/>
                </p:cNvSpPr>
                <p:nvPr/>
              </p:nvSpPr>
              <p:spPr bwMode="auto">
                <a:xfrm>
                  <a:off x="3360" y="2413"/>
                  <a:ext cx="1555" cy="161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1163" name="Rectangle 39"/>
                <p:cNvSpPr>
                  <a:spLocks noChangeArrowheads="1"/>
                </p:cNvSpPr>
                <p:nvPr/>
              </p:nvSpPr>
              <p:spPr bwMode="auto">
                <a:xfrm>
                  <a:off x="3360" y="2413"/>
                  <a:ext cx="1555" cy="161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1164" name="Rectangle 40"/>
                <p:cNvSpPr>
                  <a:spLocks noChangeArrowheads="1"/>
                </p:cNvSpPr>
                <p:nvPr/>
              </p:nvSpPr>
              <p:spPr bwMode="auto">
                <a:xfrm>
                  <a:off x="3360" y="2413"/>
                  <a:ext cx="1557" cy="163"/>
                </a:xfrm>
                <a:prstGeom prst="rect">
                  <a:avLst/>
                </a:prstGeom>
                <a:blipFill dpi="0" rotWithShape="0">
                  <a:blip r:embed="rId3" cstate="print"/>
                  <a:srcRect/>
                  <a:tile tx="0" ty="0" sx="100000" sy="100000" flip="none" algn="tl"/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1165" name="Rectangle 41"/>
                <p:cNvSpPr>
                  <a:spLocks noChangeArrowheads="1"/>
                </p:cNvSpPr>
                <p:nvPr/>
              </p:nvSpPr>
              <p:spPr bwMode="auto">
                <a:xfrm>
                  <a:off x="3360" y="2413"/>
                  <a:ext cx="1555" cy="161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1161" name="Rectangle 43"/>
              <p:cNvSpPr>
                <a:spLocks noChangeArrowheads="1"/>
              </p:cNvSpPr>
              <p:nvPr/>
            </p:nvSpPr>
            <p:spPr bwMode="auto">
              <a:xfrm>
                <a:off x="3360" y="2413"/>
                <a:ext cx="1557" cy="163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1158" name="Rectangle 45"/>
            <p:cNvSpPr>
              <a:spLocks noChangeArrowheads="1"/>
            </p:cNvSpPr>
            <p:nvPr/>
          </p:nvSpPr>
          <p:spPr bwMode="auto">
            <a:xfrm>
              <a:off x="3931" y="3030"/>
              <a:ext cx="297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missing</a:t>
              </a:r>
              <a:endParaRPr lang="en-US" b="0"/>
            </a:p>
          </p:txBody>
        </p:sp>
        <p:sp>
          <p:nvSpPr>
            <p:cNvPr id="91159" name="Rectangle 46"/>
            <p:cNvSpPr>
              <a:spLocks noChangeArrowheads="1"/>
            </p:cNvSpPr>
            <p:nvPr/>
          </p:nvSpPr>
          <p:spPr bwMode="auto">
            <a:xfrm>
              <a:off x="4294" y="3030"/>
              <a:ext cx="22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en-US" b="0"/>
            </a:p>
          </p:txBody>
        </p:sp>
      </p:grp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723900" y="438150"/>
            <a:ext cx="7772400" cy="1143000"/>
          </a:xfrm>
        </p:spPr>
        <p:txBody>
          <a:bodyPr/>
          <a:lstStyle/>
          <a:p>
            <a:pPr eaLnBrk="1" hangingPunct="1"/>
            <a:r>
              <a:rPr lang="en-US" sz="2000" smtClean="0">
                <a:latin typeface="Arial" charset="0"/>
              </a:rPr>
              <a:t>Application</a:t>
            </a:r>
            <a:r>
              <a:rPr lang="en-US" smtClean="0">
                <a:latin typeface="Arial" charset="0"/>
              </a:rPr>
              <a:t/>
            </a:r>
            <a:br>
              <a:rPr lang="en-US" smtClean="0">
                <a:latin typeface="Arial" charset="0"/>
              </a:rPr>
            </a:br>
            <a:r>
              <a:rPr lang="en-US" smtClean="0">
                <a:latin typeface="Arial" charset="0"/>
              </a:rPr>
              <a:t>Missing Sensors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9100" y="1390650"/>
            <a:ext cx="8210550" cy="9144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en-US" smtClean="0">
                <a:latin typeface="Arial" charset="0"/>
              </a:rPr>
              <a:t>Eight Sensors – Two Missing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000" smtClean="0">
                <a:latin typeface="Arial" charset="0"/>
              </a:rPr>
              <a:t>(Magnitude Only)</a:t>
            </a:r>
          </a:p>
        </p:txBody>
      </p:sp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1828800" y="1138238"/>
            <a:ext cx="9144000" cy="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2165" name="Rectangle 7"/>
          <p:cNvSpPr>
            <a:spLocks noChangeArrowheads="1"/>
          </p:cNvSpPr>
          <p:nvPr/>
        </p:nvSpPr>
        <p:spPr bwMode="auto">
          <a:xfrm>
            <a:off x="4476750" y="1538288"/>
            <a:ext cx="17684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166" name="Rectangle 8"/>
          <p:cNvSpPr>
            <a:spLocks noChangeArrowheads="1"/>
          </p:cNvSpPr>
          <p:nvPr/>
        </p:nvSpPr>
        <p:spPr bwMode="auto">
          <a:xfrm>
            <a:off x="5753100" y="1584325"/>
            <a:ext cx="100013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 b="0">
                <a:solidFill>
                  <a:srgbClr val="000000"/>
                </a:solidFill>
                <a:latin typeface="Arial" charset="0"/>
              </a:rPr>
              <a:t> </a:t>
            </a:r>
            <a:endParaRPr lang="en-US" b="0"/>
          </a:p>
        </p:txBody>
      </p:sp>
      <p:sp>
        <p:nvSpPr>
          <p:cNvPr id="92167" name="Rectangle 36"/>
          <p:cNvSpPr>
            <a:spLocks noChangeArrowheads="1"/>
          </p:cNvSpPr>
          <p:nvPr/>
        </p:nvSpPr>
        <p:spPr bwMode="auto">
          <a:xfrm>
            <a:off x="1828800" y="1319213"/>
            <a:ext cx="9144000" cy="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92168" name="Group 72"/>
          <p:cNvGrpSpPr>
            <a:grpSpLocks/>
          </p:cNvGrpSpPr>
          <p:nvPr/>
        </p:nvGrpSpPr>
        <p:grpSpPr bwMode="auto">
          <a:xfrm>
            <a:off x="647700" y="2279650"/>
            <a:ext cx="8496300" cy="4586288"/>
            <a:chOff x="1128" y="1436"/>
            <a:chExt cx="3635" cy="2562"/>
          </a:xfrm>
        </p:grpSpPr>
        <p:sp>
          <p:nvSpPr>
            <p:cNvPr id="92170" name="Rectangle 5"/>
            <p:cNvSpPr>
              <a:spLocks noChangeArrowheads="1"/>
            </p:cNvSpPr>
            <p:nvPr/>
          </p:nvSpPr>
          <p:spPr bwMode="auto">
            <a:xfrm>
              <a:off x="1572" y="3496"/>
              <a:ext cx="16" cy="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0">
                  <a:solidFill>
                    <a:srgbClr val="000000"/>
                  </a:solidFill>
                </a:rPr>
                <a:t> </a:t>
              </a:r>
              <a:endParaRPr lang="en-US" b="0"/>
            </a:p>
          </p:txBody>
        </p:sp>
        <p:sp>
          <p:nvSpPr>
            <p:cNvPr id="92171" name="Rectangle 9"/>
            <p:cNvSpPr>
              <a:spLocks noChangeArrowheads="1"/>
            </p:cNvSpPr>
            <p:nvPr/>
          </p:nvSpPr>
          <p:spPr bwMode="auto">
            <a:xfrm>
              <a:off x="2221" y="1822"/>
              <a:ext cx="25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172" name="Rectangle 10"/>
            <p:cNvSpPr>
              <a:spLocks noChangeArrowheads="1"/>
            </p:cNvSpPr>
            <p:nvPr/>
          </p:nvSpPr>
          <p:spPr bwMode="auto">
            <a:xfrm>
              <a:off x="4312" y="1850"/>
              <a:ext cx="54" cy="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0">
                  <a:solidFill>
                    <a:srgbClr val="000000"/>
                  </a:solidFill>
                  <a:latin typeface="Arial" charset="0"/>
                </a:rPr>
                <a:t>ail</a:t>
              </a:r>
              <a:endParaRPr lang="en-US" b="0"/>
            </a:p>
          </p:txBody>
        </p:sp>
        <p:sp>
          <p:nvSpPr>
            <p:cNvPr id="92173" name="Rectangle 11"/>
            <p:cNvSpPr>
              <a:spLocks noChangeArrowheads="1"/>
            </p:cNvSpPr>
            <p:nvPr/>
          </p:nvSpPr>
          <p:spPr bwMode="auto">
            <a:xfrm>
              <a:off x="4394" y="1850"/>
              <a:ext cx="15" cy="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en-US" b="0"/>
            </a:p>
          </p:txBody>
        </p:sp>
        <p:sp>
          <p:nvSpPr>
            <p:cNvPr id="92174" name="Rectangle 12"/>
            <p:cNvSpPr>
              <a:spLocks noChangeArrowheads="1"/>
            </p:cNvSpPr>
            <p:nvPr/>
          </p:nvSpPr>
          <p:spPr bwMode="auto">
            <a:xfrm>
              <a:off x="1862" y="3613"/>
              <a:ext cx="2072" cy="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0">
                  <a:solidFill>
                    <a:srgbClr val="000000"/>
                  </a:solidFill>
                </a:rPr>
                <a:t>Figure 5: Restoration of two lost vibration sensors corresponding to 44 points of data. The real </a:t>
              </a:r>
              <a:endParaRPr lang="en-US" b="0"/>
            </a:p>
          </p:txBody>
        </p:sp>
        <p:sp>
          <p:nvSpPr>
            <p:cNvPr id="92175" name="Rectangle 13"/>
            <p:cNvSpPr>
              <a:spLocks noChangeArrowheads="1"/>
            </p:cNvSpPr>
            <p:nvPr/>
          </p:nvSpPr>
          <p:spPr bwMode="auto">
            <a:xfrm>
              <a:off x="3747" y="3709"/>
              <a:ext cx="14" cy="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0">
                  <a:solidFill>
                    <a:srgbClr val="000000"/>
                  </a:solidFill>
                </a:rPr>
                <a:t> </a:t>
              </a:r>
              <a:endParaRPr lang="en-US" b="0"/>
            </a:p>
          </p:txBody>
        </p:sp>
        <p:sp>
          <p:nvSpPr>
            <p:cNvPr id="92176" name="Rectangle 37"/>
            <p:cNvSpPr>
              <a:spLocks noChangeArrowheads="1"/>
            </p:cNvSpPr>
            <p:nvPr/>
          </p:nvSpPr>
          <p:spPr bwMode="auto">
            <a:xfrm>
              <a:off x="1128" y="3811"/>
              <a:ext cx="16" cy="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0">
                  <a:solidFill>
                    <a:srgbClr val="000000"/>
                  </a:solidFill>
                </a:rPr>
                <a:t> </a:t>
              </a:r>
              <a:endParaRPr lang="en-US" b="0"/>
            </a:p>
          </p:txBody>
        </p:sp>
        <p:pic>
          <p:nvPicPr>
            <p:cNvPr id="92177" name="Picture 3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28" y="1478"/>
              <a:ext cx="3456" cy="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178" name="Rectangle 41"/>
            <p:cNvSpPr>
              <a:spLocks noChangeArrowheads="1"/>
            </p:cNvSpPr>
            <p:nvPr/>
          </p:nvSpPr>
          <p:spPr bwMode="auto">
            <a:xfrm>
              <a:off x="3217" y="1436"/>
              <a:ext cx="15" cy="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en-US" b="0"/>
            </a:p>
          </p:txBody>
        </p:sp>
        <p:sp>
          <p:nvSpPr>
            <p:cNvPr id="92179" name="Rectangle 42"/>
            <p:cNvSpPr>
              <a:spLocks noChangeArrowheads="1"/>
            </p:cNvSpPr>
            <p:nvPr/>
          </p:nvSpPr>
          <p:spPr bwMode="auto">
            <a:xfrm>
              <a:off x="2094" y="2241"/>
              <a:ext cx="1680" cy="10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180" name="Rectangle 43"/>
            <p:cNvSpPr>
              <a:spLocks noChangeArrowheads="1"/>
            </p:cNvSpPr>
            <p:nvPr/>
          </p:nvSpPr>
          <p:spPr bwMode="auto">
            <a:xfrm>
              <a:off x="1729" y="2217"/>
              <a:ext cx="2772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181" name="Rectangle 44"/>
            <p:cNvSpPr>
              <a:spLocks noChangeArrowheads="1"/>
            </p:cNvSpPr>
            <p:nvPr/>
          </p:nvSpPr>
          <p:spPr bwMode="auto">
            <a:xfrm>
              <a:off x="1785" y="2246"/>
              <a:ext cx="1488" cy="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0">
                  <a:solidFill>
                    <a:srgbClr val="000000"/>
                  </a:solidFill>
                  <a:latin typeface="Arial" charset="0"/>
                </a:rPr>
                <a:t>Reconstructed sensor data when sensors seven and eight fail.</a:t>
              </a:r>
              <a:endParaRPr lang="en-US" b="0"/>
            </a:p>
          </p:txBody>
        </p:sp>
        <p:sp>
          <p:nvSpPr>
            <p:cNvPr id="92182" name="Rectangle 45"/>
            <p:cNvSpPr>
              <a:spLocks noChangeArrowheads="1"/>
            </p:cNvSpPr>
            <p:nvPr/>
          </p:nvSpPr>
          <p:spPr bwMode="auto">
            <a:xfrm>
              <a:off x="3991" y="2246"/>
              <a:ext cx="15" cy="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en-US" b="0"/>
            </a:p>
          </p:txBody>
        </p:sp>
        <p:sp>
          <p:nvSpPr>
            <p:cNvPr id="92183" name="Rectangle 46"/>
            <p:cNvSpPr>
              <a:spLocks noChangeArrowheads="1"/>
            </p:cNvSpPr>
            <p:nvPr/>
          </p:nvSpPr>
          <p:spPr bwMode="auto">
            <a:xfrm>
              <a:off x="1785" y="2338"/>
              <a:ext cx="15" cy="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en-US" b="0"/>
            </a:p>
          </p:txBody>
        </p:sp>
        <p:grpSp>
          <p:nvGrpSpPr>
            <p:cNvPr id="92184" name="Group 53"/>
            <p:cNvGrpSpPr>
              <a:grpSpLocks/>
            </p:cNvGrpSpPr>
            <p:nvPr/>
          </p:nvGrpSpPr>
          <p:grpSpPr bwMode="auto">
            <a:xfrm>
              <a:off x="3612" y="2869"/>
              <a:ext cx="649" cy="163"/>
              <a:chOff x="3612" y="2869"/>
              <a:chExt cx="649" cy="163"/>
            </a:xfrm>
          </p:grpSpPr>
          <p:grpSp>
            <p:nvGrpSpPr>
              <p:cNvPr id="92201" name="Group 51"/>
              <p:cNvGrpSpPr>
                <a:grpSpLocks/>
              </p:cNvGrpSpPr>
              <p:nvPr/>
            </p:nvGrpSpPr>
            <p:grpSpPr bwMode="auto">
              <a:xfrm>
                <a:off x="3612" y="2869"/>
                <a:ext cx="649" cy="163"/>
                <a:chOff x="3612" y="2869"/>
                <a:chExt cx="649" cy="163"/>
              </a:xfrm>
            </p:grpSpPr>
            <p:sp>
              <p:nvSpPr>
                <p:cNvPr id="92203" name="Rectangle 47"/>
                <p:cNvSpPr>
                  <a:spLocks noChangeArrowheads="1"/>
                </p:cNvSpPr>
                <p:nvPr/>
              </p:nvSpPr>
              <p:spPr bwMode="auto">
                <a:xfrm>
                  <a:off x="3612" y="2869"/>
                  <a:ext cx="648" cy="161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204" name="Rectangle 48"/>
                <p:cNvSpPr>
                  <a:spLocks noChangeArrowheads="1"/>
                </p:cNvSpPr>
                <p:nvPr/>
              </p:nvSpPr>
              <p:spPr bwMode="auto">
                <a:xfrm>
                  <a:off x="3612" y="2869"/>
                  <a:ext cx="648" cy="161"/>
                </a:xfrm>
                <a:prstGeom prst="rect">
                  <a:avLst/>
                </a:prstGeom>
                <a:solidFill>
                  <a:srgbClr val="FFFFFF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205" name="Rectangle 49"/>
                <p:cNvSpPr>
                  <a:spLocks noChangeArrowheads="1"/>
                </p:cNvSpPr>
                <p:nvPr/>
              </p:nvSpPr>
              <p:spPr bwMode="auto">
                <a:xfrm>
                  <a:off x="3612" y="2869"/>
                  <a:ext cx="649" cy="163"/>
                </a:xfrm>
                <a:prstGeom prst="rect">
                  <a:avLst/>
                </a:prstGeom>
                <a:blipFill dpi="0" rotWithShape="0">
                  <a:blip r:embed="rId3" cstate="print"/>
                  <a:srcRect/>
                  <a:tile tx="0" ty="0" sx="100000" sy="100000" flip="none" algn="tl"/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206" name="Rectangle 50"/>
                <p:cNvSpPr>
                  <a:spLocks noChangeArrowheads="1"/>
                </p:cNvSpPr>
                <p:nvPr/>
              </p:nvSpPr>
              <p:spPr bwMode="auto">
                <a:xfrm>
                  <a:off x="3612" y="2869"/>
                  <a:ext cx="648" cy="161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2202" name="Rectangle 52"/>
              <p:cNvSpPr>
                <a:spLocks noChangeArrowheads="1"/>
              </p:cNvSpPr>
              <p:nvPr/>
            </p:nvSpPr>
            <p:spPr bwMode="auto">
              <a:xfrm>
                <a:off x="3612" y="2869"/>
                <a:ext cx="649" cy="163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2185" name="Rectangle 54"/>
            <p:cNvSpPr>
              <a:spLocks noChangeArrowheads="1"/>
            </p:cNvSpPr>
            <p:nvPr/>
          </p:nvSpPr>
          <p:spPr bwMode="auto">
            <a:xfrm>
              <a:off x="3753" y="2897"/>
              <a:ext cx="247" cy="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missing</a:t>
              </a:r>
              <a:endParaRPr lang="en-US" b="0"/>
            </a:p>
          </p:txBody>
        </p:sp>
        <p:sp>
          <p:nvSpPr>
            <p:cNvPr id="92186" name="Rectangle 55"/>
            <p:cNvSpPr>
              <a:spLocks noChangeArrowheads="1"/>
            </p:cNvSpPr>
            <p:nvPr/>
          </p:nvSpPr>
          <p:spPr bwMode="auto">
            <a:xfrm>
              <a:off x="4116" y="2897"/>
              <a:ext cx="18" cy="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en-US" b="0"/>
            </a:p>
          </p:txBody>
        </p:sp>
        <p:sp>
          <p:nvSpPr>
            <p:cNvPr id="92187" name="Rectangle 56"/>
            <p:cNvSpPr>
              <a:spLocks noChangeArrowheads="1"/>
            </p:cNvSpPr>
            <p:nvPr/>
          </p:nvSpPr>
          <p:spPr bwMode="auto">
            <a:xfrm>
              <a:off x="1639" y="3172"/>
              <a:ext cx="877" cy="14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188" name="Rectangle 57"/>
            <p:cNvSpPr>
              <a:spLocks noChangeArrowheads="1"/>
            </p:cNvSpPr>
            <p:nvPr/>
          </p:nvSpPr>
          <p:spPr bwMode="auto">
            <a:xfrm>
              <a:off x="1698" y="3203"/>
              <a:ext cx="496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0">
                  <a:solidFill>
                    <a:srgbClr val="000000"/>
                  </a:solidFill>
                  <a:latin typeface="Arial" charset="0"/>
                </a:rPr>
                <a:t>Reconstruction Error</a:t>
              </a:r>
              <a:endParaRPr lang="en-US" b="0"/>
            </a:p>
          </p:txBody>
        </p:sp>
        <p:sp>
          <p:nvSpPr>
            <p:cNvPr id="92189" name="Rectangle 58"/>
            <p:cNvSpPr>
              <a:spLocks noChangeArrowheads="1"/>
            </p:cNvSpPr>
            <p:nvPr/>
          </p:nvSpPr>
          <p:spPr bwMode="auto">
            <a:xfrm>
              <a:off x="2434" y="3203"/>
              <a:ext cx="15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0">
                  <a:solidFill>
                    <a:srgbClr val="000000"/>
                  </a:solidFill>
                  <a:latin typeface="Arial" charset="0"/>
                </a:rPr>
                <a:t> </a:t>
              </a:r>
              <a:endParaRPr lang="en-US" b="0"/>
            </a:p>
          </p:txBody>
        </p:sp>
        <p:sp>
          <p:nvSpPr>
            <p:cNvPr id="92190" name="Rectangle 59"/>
            <p:cNvSpPr>
              <a:spLocks noChangeArrowheads="1"/>
            </p:cNvSpPr>
            <p:nvPr/>
          </p:nvSpPr>
          <p:spPr bwMode="auto">
            <a:xfrm>
              <a:off x="2545" y="3028"/>
              <a:ext cx="731" cy="5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92191" name="Group 66"/>
            <p:cNvGrpSpPr>
              <a:grpSpLocks/>
            </p:cNvGrpSpPr>
            <p:nvPr/>
          </p:nvGrpSpPr>
          <p:grpSpPr bwMode="auto">
            <a:xfrm>
              <a:off x="1572" y="2869"/>
              <a:ext cx="2037" cy="163"/>
              <a:chOff x="1572" y="2869"/>
              <a:chExt cx="2037" cy="163"/>
            </a:xfrm>
          </p:grpSpPr>
          <p:grpSp>
            <p:nvGrpSpPr>
              <p:cNvPr id="92195" name="Group 64"/>
              <p:cNvGrpSpPr>
                <a:grpSpLocks/>
              </p:cNvGrpSpPr>
              <p:nvPr/>
            </p:nvGrpSpPr>
            <p:grpSpPr bwMode="auto">
              <a:xfrm>
                <a:off x="1572" y="2869"/>
                <a:ext cx="2037" cy="163"/>
                <a:chOff x="1572" y="2869"/>
                <a:chExt cx="2037" cy="163"/>
              </a:xfrm>
            </p:grpSpPr>
            <p:sp>
              <p:nvSpPr>
                <p:cNvPr id="92197" name="Rectangle 60"/>
                <p:cNvSpPr>
                  <a:spLocks noChangeArrowheads="1"/>
                </p:cNvSpPr>
                <p:nvPr/>
              </p:nvSpPr>
              <p:spPr bwMode="auto">
                <a:xfrm>
                  <a:off x="1572" y="2869"/>
                  <a:ext cx="2035" cy="161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198" name="Rectangle 61"/>
                <p:cNvSpPr>
                  <a:spLocks noChangeArrowheads="1"/>
                </p:cNvSpPr>
                <p:nvPr/>
              </p:nvSpPr>
              <p:spPr bwMode="auto">
                <a:xfrm>
                  <a:off x="1572" y="2869"/>
                  <a:ext cx="2035" cy="161"/>
                </a:xfrm>
                <a:prstGeom prst="rect">
                  <a:avLst/>
                </a:prstGeom>
                <a:solidFill>
                  <a:srgbClr val="000000"/>
                </a:solidFill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199" name="Rectangle 62"/>
                <p:cNvSpPr>
                  <a:spLocks noChangeArrowheads="1"/>
                </p:cNvSpPr>
                <p:nvPr/>
              </p:nvSpPr>
              <p:spPr bwMode="auto">
                <a:xfrm>
                  <a:off x="1572" y="2869"/>
                  <a:ext cx="2037" cy="163"/>
                </a:xfrm>
                <a:prstGeom prst="rect">
                  <a:avLst/>
                </a:prstGeom>
                <a:blipFill dpi="0" rotWithShape="0">
                  <a:blip r:embed="rId3" cstate="print"/>
                  <a:srcRect/>
                  <a:tile tx="0" ty="0" sx="100000" sy="100000" flip="none" algn="tl"/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200" name="Rectangle 63"/>
                <p:cNvSpPr>
                  <a:spLocks noChangeArrowheads="1"/>
                </p:cNvSpPr>
                <p:nvPr/>
              </p:nvSpPr>
              <p:spPr bwMode="auto">
                <a:xfrm>
                  <a:off x="1572" y="2869"/>
                  <a:ext cx="2035" cy="161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2196" name="Rectangle 65"/>
              <p:cNvSpPr>
                <a:spLocks noChangeArrowheads="1"/>
              </p:cNvSpPr>
              <p:nvPr/>
            </p:nvSpPr>
            <p:spPr bwMode="auto">
              <a:xfrm>
                <a:off x="1572" y="2869"/>
                <a:ext cx="2037" cy="163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2192" name="Rectangle 67"/>
            <p:cNvSpPr>
              <a:spLocks noChangeArrowheads="1"/>
            </p:cNvSpPr>
            <p:nvPr/>
          </p:nvSpPr>
          <p:spPr bwMode="auto">
            <a:xfrm>
              <a:off x="2437" y="2897"/>
              <a:ext cx="207" cy="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FFFFFF"/>
                  </a:solidFill>
                  <a:latin typeface="Arial" charset="0"/>
                </a:rPr>
                <a:t>known</a:t>
              </a:r>
              <a:endParaRPr lang="en-US" b="0"/>
            </a:p>
          </p:txBody>
        </p:sp>
        <p:sp>
          <p:nvSpPr>
            <p:cNvPr id="92193" name="Rectangle 68"/>
            <p:cNvSpPr>
              <a:spLocks noChangeArrowheads="1"/>
            </p:cNvSpPr>
            <p:nvPr/>
          </p:nvSpPr>
          <p:spPr bwMode="auto">
            <a:xfrm>
              <a:off x="2741" y="2897"/>
              <a:ext cx="18" cy="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FFFFFF"/>
                  </a:solidFill>
                  <a:latin typeface="Arial" charset="0"/>
                </a:rPr>
                <a:t> </a:t>
              </a:r>
              <a:endParaRPr lang="en-US" b="0"/>
            </a:p>
          </p:txBody>
        </p:sp>
        <p:sp>
          <p:nvSpPr>
            <p:cNvPr id="92194" name="Rectangle 71"/>
            <p:cNvSpPr>
              <a:spLocks noChangeArrowheads="1"/>
            </p:cNvSpPr>
            <p:nvPr/>
          </p:nvSpPr>
          <p:spPr bwMode="auto">
            <a:xfrm>
              <a:off x="4054" y="3913"/>
              <a:ext cx="14" cy="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0">
                  <a:solidFill>
                    <a:srgbClr val="000000"/>
                  </a:solidFill>
                </a:rPr>
                <a:t> </a:t>
              </a:r>
              <a:endParaRPr lang="en-US" b="0"/>
            </a:p>
          </p:txBody>
        </p:sp>
      </p:grpSp>
      <p:pic>
        <p:nvPicPr>
          <p:cNvPr id="179273" name="Picture 73" descr="Bob">
            <a:hlinkClick r:id="rId4" action="ppaction://hlinkfile"/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0" y="0"/>
            <a:ext cx="439738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922338" y="250825"/>
            <a:ext cx="7970837" cy="1143000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FF00FF"/>
                </a:solidFill>
              </a:rPr>
              <a:t>PO</a:t>
            </a:r>
            <a:r>
              <a:rPr lang="en-US" sz="3200" smtClean="0">
                <a:solidFill>
                  <a:srgbClr val="FFCCFF"/>
                </a:solidFill>
              </a:rPr>
              <a:t>CS</a:t>
            </a:r>
            <a:r>
              <a:rPr lang="en-US" sz="3200" smtClean="0">
                <a:solidFill>
                  <a:srgbClr val="FF00FF"/>
                </a:solidFill>
              </a:rPr>
              <a:t>: Example </a:t>
            </a:r>
            <a:r>
              <a:rPr lang="en-US" sz="3200" smtClean="0">
                <a:solidFill>
                  <a:srgbClr val="FFCCFF"/>
                </a:solidFill>
              </a:rPr>
              <a:t>convex sets</a:t>
            </a:r>
            <a:r>
              <a:rPr lang="en-US" sz="3200" smtClean="0">
                <a:solidFill>
                  <a:srgbClr val="FF00FF"/>
                </a:solidFill>
              </a:rPr>
              <a:t> in a Hilbert space</a:t>
            </a:r>
          </a:p>
        </p:txBody>
      </p:sp>
      <p:sp>
        <p:nvSpPr>
          <p:cNvPr id="51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143000"/>
            <a:ext cx="7543800" cy="6858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rgbClr val="FF66FF"/>
                </a:solidFill>
              </a:rPr>
              <a:t>Fixed Area Signals</a:t>
            </a:r>
            <a:r>
              <a:rPr lang="en-US" b="1" smtClean="0">
                <a:solidFill>
                  <a:srgbClr val="0066FF"/>
                </a:solidFill>
              </a:rPr>
              <a:t> </a:t>
            </a:r>
            <a:r>
              <a:rPr lang="en-US" smtClean="0"/>
              <a:t>– a plane</a:t>
            </a:r>
            <a:endParaRPr lang="en-US" smtClean="0">
              <a:sym typeface="Symbol" pitchFamily="18" charset="2"/>
            </a:endParaRPr>
          </a:p>
        </p:txBody>
      </p:sp>
      <p:graphicFrame>
        <p:nvGraphicFramePr>
          <p:cNvPr id="25604" name="Object 4"/>
          <p:cNvGraphicFramePr>
            <a:graphicFrameLocks noChangeAspect="1"/>
          </p:cNvGraphicFramePr>
          <p:nvPr/>
        </p:nvGraphicFramePr>
        <p:xfrm>
          <a:off x="2079625" y="1905000"/>
          <a:ext cx="5403850" cy="153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70" name="Equation" r:id="rId3" imgW="1536480" imgH="533160" progId="Equation.3">
                  <p:embed/>
                </p:oleObj>
              </mc:Choice>
              <mc:Fallback>
                <p:oleObj name="Equation" r:id="rId3" imgW="153648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9625" y="1905000"/>
                        <a:ext cx="5403850" cy="153670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CC00CC"/>
                          </a:gs>
                          <a:gs pos="50000">
                            <a:srgbClr val="FFCCFF"/>
                          </a:gs>
                          <a:gs pos="100000">
                            <a:srgbClr val="CC00CC"/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1447800" y="3429000"/>
            <a:ext cx="3124200" cy="1524000"/>
            <a:chOff x="912" y="2160"/>
            <a:chExt cx="1968" cy="960"/>
          </a:xfrm>
        </p:grpSpPr>
        <p:sp>
          <p:nvSpPr>
            <p:cNvPr id="5135" name="Freeform 20"/>
            <p:cNvSpPr>
              <a:spLocks/>
            </p:cNvSpPr>
            <p:nvPr/>
          </p:nvSpPr>
          <p:spPr bwMode="auto">
            <a:xfrm>
              <a:off x="1056" y="2448"/>
              <a:ext cx="1344" cy="624"/>
            </a:xfrm>
            <a:custGeom>
              <a:avLst/>
              <a:gdLst>
                <a:gd name="T0" fmla="*/ 0 w 1344"/>
                <a:gd name="T1" fmla="*/ 624 h 624"/>
                <a:gd name="T2" fmla="*/ 1344 w 1344"/>
                <a:gd name="T3" fmla="*/ 624 h 624"/>
                <a:gd name="T4" fmla="*/ 1248 w 1344"/>
                <a:gd name="T5" fmla="*/ 432 h 624"/>
                <a:gd name="T6" fmla="*/ 1152 w 1344"/>
                <a:gd name="T7" fmla="*/ 384 h 624"/>
                <a:gd name="T8" fmla="*/ 1056 w 1344"/>
                <a:gd name="T9" fmla="*/ 336 h 624"/>
                <a:gd name="T10" fmla="*/ 960 w 1344"/>
                <a:gd name="T11" fmla="*/ 240 h 624"/>
                <a:gd name="T12" fmla="*/ 768 w 1344"/>
                <a:gd name="T13" fmla="*/ 192 h 624"/>
                <a:gd name="T14" fmla="*/ 674 w 1344"/>
                <a:gd name="T15" fmla="*/ 142 h 624"/>
                <a:gd name="T16" fmla="*/ 638 w 1344"/>
                <a:gd name="T17" fmla="*/ 123 h 624"/>
                <a:gd name="T18" fmla="*/ 619 w 1344"/>
                <a:gd name="T19" fmla="*/ 105 h 624"/>
                <a:gd name="T20" fmla="*/ 592 w 1344"/>
                <a:gd name="T21" fmla="*/ 96 h 624"/>
                <a:gd name="T22" fmla="*/ 565 w 1344"/>
                <a:gd name="T23" fmla="*/ 78 h 624"/>
                <a:gd name="T24" fmla="*/ 384 w 1344"/>
                <a:gd name="T25" fmla="*/ 0 h 624"/>
                <a:gd name="T26" fmla="*/ 288 w 1344"/>
                <a:gd name="T27" fmla="*/ 0 h 624"/>
                <a:gd name="T28" fmla="*/ 96 w 1344"/>
                <a:gd name="T29" fmla="*/ 288 h 624"/>
                <a:gd name="T30" fmla="*/ 48 w 1344"/>
                <a:gd name="T31" fmla="*/ 528 h 624"/>
                <a:gd name="T32" fmla="*/ 0 w 1344"/>
                <a:gd name="T33" fmla="*/ 624 h 6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44"/>
                <a:gd name="T52" fmla="*/ 0 h 624"/>
                <a:gd name="T53" fmla="*/ 1344 w 1344"/>
                <a:gd name="T54" fmla="*/ 624 h 6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44" h="624">
                  <a:moveTo>
                    <a:pt x="0" y="624"/>
                  </a:moveTo>
                  <a:lnTo>
                    <a:pt x="1344" y="624"/>
                  </a:lnTo>
                  <a:lnTo>
                    <a:pt x="1248" y="432"/>
                  </a:lnTo>
                  <a:lnTo>
                    <a:pt x="1152" y="384"/>
                  </a:lnTo>
                  <a:lnTo>
                    <a:pt x="1056" y="336"/>
                  </a:lnTo>
                  <a:lnTo>
                    <a:pt x="960" y="240"/>
                  </a:lnTo>
                  <a:lnTo>
                    <a:pt x="768" y="192"/>
                  </a:lnTo>
                  <a:cubicBezTo>
                    <a:pt x="734" y="155"/>
                    <a:pt x="722" y="154"/>
                    <a:pt x="674" y="142"/>
                  </a:cubicBezTo>
                  <a:cubicBezTo>
                    <a:pt x="662" y="136"/>
                    <a:pt x="649" y="131"/>
                    <a:pt x="638" y="123"/>
                  </a:cubicBezTo>
                  <a:cubicBezTo>
                    <a:pt x="631" y="118"/>
                    <a:pt x="627" y="109"/>
                    <a:pt x="619" y="105"/>
                  </a:cubicBezTo>
                  <a:cubicBezTo>
                    <a:pt x="611" y="100"/>
                    <a:pt x="600" y="100"/>
                    <a:pt x="592" y="96"/>
                  </a:cubicBezTo>
                  <a:cubicBezTo>
                    <a:pt x="582" y="91"/>
                    <a:pt x="565" y="78"/>
                    <a:pt x="565" y="78"/>
                  </a:cubicBezTo>
                  <a:lnTo>
                    <a:pt x="384" y="0"/>
                  </a:lnTo>
                  <a:lnTo>
                    <a:pt x="288" y="0"/>
                  </a:lnTo>
                  <a:lnTo>
                    <a:pt x="96" y="288"/>
                  </a:lnTo>
                  <a:lnTo>
                    <a:pt x="48" y="528"/>
                  </a:lnTo>
                  <a:lnTo>
                    <a:pt x="0" y="624"/>
                  </a:lnTo>
                  <a:close/>
                </a:path>
              </a:pathLst>
            </a:custGeom>
            <a:solidFill>
              <a:srgbClr val="FF99FF"/>
            </a:solidFill>
            <a:ln w="12700" cap="sq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136" name="Line 18"/>
            <p:cNvSpPr>
              <a:spLocks noChangeShapeType="1"/>
            </p:cNvSpPr>
            <p:nvPr/>
          </p:nvSpPr>
          <p:spPr bwMode="auto">
            <a:xfrm>
              <a:off x="912" y="3072"/>
              <a:ext cx="1728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137" name="Line 19"/>
            <p:cNvSpPr>
              <a:spLocks noChangeShapeType="1"/>
            </p:cNvSpPr>
            <p:nvPr/>
          </p:nvSpPr>
          <p:spPr bwMode="auto">
            <a:xfrm flipV="1">
              <a:off x="1632" y="2304"/>
              <a:ext cx="0" cy="768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138" name="Text Box 21"/>
            <p:cNvSpPr txBox="1">
              <a:spLocks noChangeArrowheads="1"/>
            </p:cNvSpPr>
            <p:nvPr/>
          </p:nvSpPr>
          <p:spPr bwMode="auto">
            <a:xfrm>
              <a:off x="1632" y="2160"/>
              <a:ext cx="480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i="1"/>
                <a:t>x</a:t>
              </a:r>
              <a:r>
                <a:rPr lang="en-US" b="0"/>
                <a:t>(</a:t>
              </a:r>
              <a:r>
                <a:rPr lang="en-US" b="0" i="1"/>
                <a:t>t</a:t>
              </a:r>
              <a:r>
                <a:rPr lang="en-US" b="0"/>
                <a:t>)</a:t>
              </a:r>
            </a:p>
          </p:txBody>
        </p:sp>
        <p:sp>
          <p:nvSpPr>
            <p:cNvPr id="5139" name="Text Box 22"/>
            <p:cNvSpPr txBox="1">
              <a:spLocks noChangeArrowheads="1"/>
            </p:cNvSpPr>
            <p:nvPr/>
          </p:nvSpPr>
          <p:spPr bwMode="auto">
            <a:xfrm>
              <a:off x="2400" y="2832"/>
              <a:ext cx="480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i="1"/>
                <a:t>t</a:t>
              </a:r>
              <a:endParaRPr lang="en-US" b="0"/>
            </a:p>
          </p:txBody>
        </p:sp>
        <p:sp>
          <p:nvSpPr>
            <p:cNvPr id="5140" name="Text Box 23"/>
            <p:cNvSpPr txBox="1">
              <a:spLocks noChangeArrowheads="1"/>
            </p:cNvSpPr>
            <p:nvPr/>
          </p:nvSpPr>
          <p:spPr bwMode="auto">
            <a:xfrm>
              <a:off x="1296" y="2640"/>
              <a:ext cx="336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i="1"/>
                <a:t> </a:t>
              </a:r>
              <a:r>
                <a:rPr lang="en-US" b="0" i="1">
                  <a:solidFill>
                    <a:schemeClr val="bg1"/>
                  </a:solidFill>
                </a:rPr>
                <a:t>A</a:t>
              </a:r>
            </a:p>
          </p:txBody>
        </p:sp>
      </p:grp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4876800" y="3200400"/>
            <a:ext cx="3124200" cy="1698625"/>
            <a:chOff x="3072" y="2016"/>
            <a:chExt cx="1968" cy="1070"/>
          </a:xfrm>
        </p:grpSpPr>
        <p:sp>
          <p:nvSpPr>
            <p:cNvPr id="5129" name="Freeform 32"/>
            <p:cNvSpPr>
              <a:spLocks/>
            </p:cNvSpPr>
            <p:nvPr/>
          </p:nvSpPr>
          <p:spPr bwMode="auto">
            <a:xfrm>
              <a:off x="3214" y="2016"/>
              <a:ext cx="1106" cy="1024"/>
            </a:xfrm>
            <a:custGeom>
              <a:avLst/>
              <a:gdLst>
                <a:gd name="T0" fmla="*/ 0 w 1106"/>
                <a:gd name="T1" fmla="*/ 1024 h 1024"/>
                <a:gd name="T2" fmla="*/ 73 w 1106"/>
                <a:gd name="T3" fmla="*/ 960 h 1024"/>
                <a:gd name="T4" fmla="*/ 91 w 1106"/>
                <a:gd name="T5" fmla="*/ 915 h 1024"/>
                <a:gd name="T6" fmla="*/ 146 w 1106"/>
                <a:gd name="T7" fmla="*/ 734 h 1024"/>
                <a:gd name="T8" fmla="*/ 247 w 1106"/>
                <a:gd name="T9" fmla="*/ 165 h 1024"/>
                <a:gd name="T10" fmla="*/ 386 w 1106"/>
                <a:gd name="T11" fmla="*/ 494 h 1024"/>
                <a:gd name="T12" fmla="*/ 530 w 1106"/>
                <a:gd name="T13" fmla="*/ 638 h 1024"/>
                <a:gd name="T14" fmla="*/ 722 w 1106"/>
                <a:gd name="T15" fmla="*/ 590 h 1024"/>
                <a:gd name="T16" fmla="*/ 866 w 1106"/>
                <a:gd name="T17" fmla="*/ 542 h 1024"/>
                <a:gd name="T18" fmla="*/ 914 w 1106"/>
                <a:gd name="T19" fmla="*/ 734 h 1024"/>
                <a:gd name="T20" fmla="*/ 1010 w 1106"/>
                <a:gd name="T21" fmla="*/ 350 h 1024"/>
                <a:gd name="T22" fmla="*/ 1106 w 1106"/>
                <a:gd name="T23" fmla="*/ 1022 h 1024"/>
                <a:gd name="T24" fmla="*/ 0 w 1106"/>
                <a:gd name="T25" fmla="*/ 1024 h 10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06"/>
                <a:gd name="T40" fmla="*/ 0 h 1024"/>
                <a:gd name="T41" fmla="*/ 1106 w 1106"/>
                <a:gd name="T42" fmla="*/ 1024 h 10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06" h="1024">
                  <a:moveTo>
                    <a:pt x="0" y="1024"/>
                  </a:moveTo>
                  <a:cubicBezTo>
                    <a:pt x="24" y="1000"/>
                    <a:pt x="50" y="984"/>
                    <a:pt x="73" y="960"/>
                  </a:cubicBezTo>
                  <a:cubicBezTo>
                    <a:pt x="84" y="927"/>
                    <a:pt x="78" y="941"/>
                    <a:pt x="91" y="915"/>
                  </a:cubicBezTo>
                  <a:lnTo>
                    <a:pt x="146" y="734"/>
                  </a:lnTo>
                  <a:cubicBezTo>
                    <a:pt x="242" y="155"/>
                    <a:pt x="129" y="0"/>
                    <a:pt x="247" y="165"/>
                  </a:cubicBezTo>
                  <a:lnTo>
                    <a:pt x="386" y="494"/>
                  </a:lnTo>
                  <a:lnTo>
                    <a:pt x="530" y="638"/>
                  </a:lnTo>
                  <a:lnTo>
                    <a:pt x="722" y="590"/>
                  </a:lnTo>
                  <a:lnTo>
                    <a:pt x="866" y="542"/>
                  </a:lnTo>
                  <a:lnTo>
                    <a:pt x="914" y="734"/>
                  </a:lnTo>
                  <a:lnTo>
                    <a:pt x="1010" y="350"/>
                  </a:lnTo>
                  <a:lnTo>
                    <a:pt x="1106" y="1022"/>
                  </a:lnTo>
                  <a:lnTo>
                    <a:pt x="0" y="1024"/>
                  </a:lnTo>
                  <a:close/>
                </a:path>
              </a:pathLst>
            </a:custGeom>
            <a:solidFill>
              <a:srgbClr val="CC00CC"/>
            </a:solidFill>
            <a:ln w="12700" cap="sq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130" name="Line 27"/>
            <p:cNvSpPr>
              <a:spLocks noChangeShapeType="1"/>
            </p:cNvSpPr>
            <p:nvPr/>
          </p:nvSpPr>
          <p:spPr bwMode="auto">
            <a:xfrm>
              <a:off x="3072" y="3038"/>
              <a:ext cx="1728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131" name="Line 28"/>
            <p:cNvSpPr>
              <a:spLocks noChangeShapeType="1"/>
            </p:cNvSpPr>
            <p:nvPr/>
          </p:nvSpPr>
          <p:spPr bwMode="auto">
            <a:xfrm flipV="1">
              <a:off x="3792" y="2270"/>
              <a:ext cx="0" cy="768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132" name="Text Box 29"/>
            <p:cNvSpPr txBox="1">
              <a:spLocks noChangeArrowheads="1"/>
            </p:cNvSpPr>
            <p:nvPr/>
          </p:nvSpPr>
          <p:spPr bwMode="auto">
            <a:xfrm>
              <a:off x="3792" y="2126"/>
              <a:ext cx="480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i="1"/>
                <a:t> y</a:t>
              </a:r>
              <a:r>
                <a:rPr lang="en-US" b="0"/>
                <a:t>(</a:t>
              </a:r>
              <a:r>
                <a:rPr lang="en-US" b="0" i="1"/>
                <a:t>t</a:t>
              </a:r>
              <a:r>
                <a:rPr lang="en-US" b="0"/>
                <a:t>)</a:t>
              </a:r>
            </a:p>
          </p:txBody>
        </p:sp>
        <p:sp>
          <p:nvSpPr>
            <p:cNvPr id="5133" name="Text Box 30"/>
            <p:cNvSpPr txBox="1">
              <a:spLocks noChangeArrowheads="1"/>
            </p:cNvSpPr>
            <p:nvPr/>
          </p:nvSpPr>
          <p:spPr bwMode="auto">
            <a:xfrm>
              <a:off x="4560" y="2798"/>
              <a:ext cx="480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i="1"/>
                <a:t>t</a:t>
              </a:r>
              <a:endParaRPr lang="en-US" b="0"/>
            </a:p>
          </p:txBody>
        </p:sp>
        <p:sp>
          <p:nvSpPr>
            <p:cNvPr id="5134" name="Text Box 31"/>
            <p:cNvSpPr txBox="1">
              <a:spLocks noChangeArrowheads="1"/>
            </p:cNvSpPr>
            <p:nvPr/>
          </p:nvSpPr>
          <p:spPr bwMode="auto">
            <a:xfrm>
              <a:off x="3456" y="2606"/>
              <a:ext cx="336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i="1"/>
                <a:t> A</a:t>
              </a:r>
            </a:p>
          </p:txBody>
        </p:sp>
      </p:grpSp>
      <p:graphicFrame>
        <p:nvGraphicFramePr>
          <p:cNvPr id="25634" name="Object 34"/>
          <p:cNvGraphicFramePr>
            <a:graphicFrameLocks noChangeAspect="1"/>
          </p:cNvGraphicFramePr>
          <p:nvPr/>
        </p:nvGraphicFramePr>
        <p:xfrm>
          <a:off x="104775" y="5105400"/>
          <a:ext cx="9039225" cy="1246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71" name="Equation" r:id="rId5" imgW="2781000" imgH="469800" progId="Equation.3">
                  <p:embed/>
                </p:oleObj>
              </mc:Choice>
              <mc:Fallback>
                <p:oleObj name="Equation" r:id="rId5" imgW="278100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775" y="5105400"/>
                        <a:ext cx="9039225" cy="1246188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50000">
                            <a:srgbClr val="FF99FF"/>
                          </a:gs>
                          <a:gs pos="100000">
                            <a:schemeClr val="accent1"/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0296762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0"/>
            <a:ext cx="77724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latin typeface="Arial" charset="0"/>
              </a:rPr>
              <a:t>Outline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2300" y="97155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C000"/>
                </a:solidFill>
                <a:latin typeface="Arial" charset="0"/>
              </a:rPr>
              <a:t>POCS: What is it?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Convex Sets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Projections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POCS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C000"/>
                </a:solidFill>
                <a:latin typeface="Arial" charset="0"/>
              </a:rPr>
              <a:t>Applications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The Papoulis-</a:t>
            </a:r>
            <a:r>
              <a:rPr lang="en-US" sz="2400" b="1" dirty="0" err="1" smtClean="0">
                <a:solidFill>
                  <a:srgbClr val="FFC000"/>
                </a:solidFill>
                <a:latin typeface="Arial" charset="0"/>
              </a:rPr>
              <a:t>Gerchberg</a:t>
            </a: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 Algorithm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Neural Network Associative Memory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Resolution at sub-pixel levels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Radiation Oncology / Tomography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JPG / MPEG repair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Missing Sensors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dirty="0" smtClean="0">
                <a:latin typeface="Arial" charset="0"/>
              </a:rPr>
              <a:t>Generalized Alternating Projections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latin typeface="Arial" charset="0"/>
              </a:rPr>
              <a:t>Ambiguity Function Synthesis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The </a:t>
            </a:r>
            <a:r>
              <a:rPr lang="en-US" sz="2400" b="1" dirty="0" err="1" smtClean="0">
                <a:solidFill>
                  <a:srgbClr val="FFC000"/>
                </a:solidFill>
                <a:latin typeface="Arial" charset="0"/>
              </a:rPr>
              <a:t>Gerchberg</a:t>
            </a: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-Saxton Algorithm</a:t>
            </a:r>
          </a:p>
          <a:p>
            <a:pPr lvl="2" eaLnBrk="1" hangingPunct="1">
              <a:lnSpc>
                <a:spcPct val="90000"/>
              </a:lnSpc>
              <a:buFontTx/>
              <a:buNone/>
            </a:pPr>
            <a:endParaRPr lang="en-US" b="1" dirty="0" smtClean="0">
              <a:solidFill>
                <a:schemeClr val="tx2"/>
              </a:solidFill>
              <a:latin typeface="Arial" charset="0"/>
            </a:endParaRP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79817300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850" y="323850"/>
            <a:ext cx="7772400" cy="1143000"/>
          </a:xfrm>
        </p:spPr>
        <p:txBody>
          <a:bodyPr/>
          <a:lstStyle/>
          <a:p>
            <a:r>
              <a:rPr lang="en-US" sz="3600" dirty="0" smtClean="0"/>
              <a:t>Ambiguity Function Signal Synthesis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62000" y="1543050"/>
                <a:ext cx="5772150" cy="1218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Woodward’s Ambiguity Function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𝝌</m:t>
                      </m:r>
                      <m:d>
                        <m:d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/>
                            </a:rPr>
                            <m:t>𝝉</m:t>
                          </m:r>
                          <m:r>
                            <a:rPr lang="en-US" b="1" i="1" smtClean="0">
                              <a:latin typeface="Cambria Math"/>
                            </a:rPr>
                            <m:t>, </m:t>
                          </m:r>
                          <m:r>
                            <a:rPr lang="en-US" b="1" i="1" smtClean="0">
                              <a:latin typeface="Cambria Math"/>
                            </a:rPr>
                            <m:t>𝒖</m:t>
                          </m:r>
                        </m:e>
                      </m:d>
                      <m:r>
                        <a:rPr lang="en-US" b="1" i="1" smtClean="0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1" i="1" smtClean="0">
                              <a:latin typeface="Cambria Math"/>
                            </a:rPr>
                            <m:t>𝒕</m:t>
                          </m:r>
                        </m:sub>
                        <m:sup>
                          <m:r>
                            <a:rPr lang="en-US" b="1" i="1" smtClean="0">
                              <a:latin typeface="Cambria Math"/>
                            </a:rPr>
                            <m:t> </m:t>
                          </m:r>
                        </m:sup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  <m:d>
                            <m:dPr>
                              <m:ctrlPr>
                                <a:rPr lang="en-US" b="1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𝒕</m:t>
                              </m:r>
                            </m:e>
                          </m:d>
                          <m:sSup>
                            <m:sSupPr>
                              <m:ctrlPr>
                                <a:rPr lang="en-US" b="1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b="1" i="1" smtClean="0"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b="1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𝒕</m:t>
                              </m:r>
                              <m:r>
                                <a:rPr lang="en-US" b="1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b="1" i="1" smtClean="0">
                                  <a:latin typeface="Cambria Math"/>
                                </a:rPr>
                                <m:t>𝝉</m:t>
                              </m:r>
                            </m:e>
                          </m:d>
                          <m:sSup>
                            <m:sSupPr>
                              <m:ctrlPr>
                                <a:rPr lang="en-US" b="1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US" b="1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b="1" i="1" smtClean="0">
                                  <a:latin typeface="Cambria Math"/>
                                </a:rPr>
                                <m:t>𝒋</m:t>
                              </m:r>
                              <m:r>
                                <a:rPr lang="en-US" b="1" i="1" smtClean="0">
                                  <a:latin typeface="Cambria Math"/>
                                </a:rPr>
                                <m:t>𝟐</m:t>
                              </m:r>
                              <m:r>
                                <a:rPr lang="en-US" b="1" i="1" smtClean="0">
                                  <a:latin typeface="Cambria Math"/>
                                </a:rPr>
                                <m:t>𝝅</m:t>
                              </m:r>
                              <m:r>
                                <a:rPr lang="en-US" b="1" i="1" smtClean="0">
                                  <a:latin typeface="Cambria Math"/>
                                </a:rPr>
                                <m:t>𝒖𝒕</m:t>
                              </m:r>
                            </m:sup>
                          </m:sSup>
                          <m:r>
                            <a:rPr lang="en-US" b="1" i="1" smtClean="0">
                              <a:latin typeface="Cambria Math"/>
                            </a:rPr>
                            <m:t>𝒅𝒕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543050"/>
                <a:ext cx="5772150" cy="1218539"/>
              </a:xfrm>
              <a:prstGeom prst="rect">
                <a:avLst/>
              </a:prstGeom>
              <a:blipFill rotWithShape="1">
                <a:blip r:embed="rId2"/>
                <a:stretch>
                  <a:fillRect l="-1584" t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52450" y="3099822"/>
                <a:ext cx="4191000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0" dirty="0" smtClean="0"/>
                  <a:t>There exists an inherent trade-off in</a:t>
                </a:r>
              </a:p>
              <a:p>
                <a:pPr algn="ctr"/>
                <a:r>
                  <a:rPr lang="en-US" sz="2000" b="0" dirty="0"/>
                  <a:t>the ability of a signal to accurately measure both the range </a:t>
                </a:r>
                <a:r>
                  <a:rPr lang="en-US" sz="2000" b="0" dirty="0" smtClean="0"/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/>
                      </a:rPr>
                      <m:t>determined</m:t>
                    </m:r>
                    <m:r>
                      <a:rPr lang="en-US" sz="2000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/>
                      </a:rPr>
                      <m:t>by</m:t>
                    </m:r>
                    <m:r>
                      <a:rPr lang="en-US" sz="2000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/>
                      </a:rPr>
                      <m:t>delay</m:t>
                    </m:r>
                    <m:r>
                      <a:rPr lang="en-US" sz="2000" b="0" i="0" smtClean="0">
                        <a:latin typeface="Cambria Math"/>
                      </a:rPr>
                      <m:t> </m:t>
                    </m:r>
                    <m:r>
                      <a:rPr lang="en-US" sz="2000" b="0" i="1" smtClean="0">
                        <a:latin typeface="Cambria Math"/>
                      </a:rPr>
                      <m:t>𝜏</m:t>
                    </m:r>
                  </m:oMath>
                </a14:m>
                <a:r>
                  <a:rPr lang="en-US" sz="2000" b="0" dirty="0" smtClean="0"/>
                  <a:t>) and</a:t>
                </a:r>
                <a:endParaRPr lang="en-US" sz="2000" b="0" dirty="0"/>
              </a:p>
              <a:p>
                <a:pPr algn="ctr"/>
                <a:r>
                  <a:rPr lang="en-US" sz="2000" b="0" dirty="0"/>
                  <a:t>velocity </a:t>
                </a:r>
                <a:r>
                  <a:rPr lang="en-US" sz="2000" b="0" dirty="0" smtClean="0"/>
                  <a:t>(measured from Doppler shift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</a:rPr>
                      <m:t>𝑢</m:t>
                    </m:r>
                  </m:oMath>
                </a14:m>
                <a:r>
                  <a:rPr lang="en-US" sz="2000" b="0" dirty="0" smtClean="0"/>
                  <a:t>) of </a:t>
                </a:r>
                <a:r>
                  <a:rPr lang="en-US" sz="2000" b="0" dirty="0"/>
                  <a:t>a target. Woodward’s ambiguity function measures</a:t>
                </a:r>
              </a:p>
              <a:p>
                <a:pPr algn="ctr"/>
                <a:r>
                  <a:rPr lang="en-US" sz="2000" b="0" dirty="0"/>
                  <a:t>this uncertainty for narrowband RF signals for monostatic radar</a:t>
                </a:r>
                <a:endParaRPr lang="en-US" sz="20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450" y="3099822"/>
                <a:ext cx="4191000" cy="2862322"/>
              </a:xfrm>
              <a:prstGeom prst="rect">
                <a:avLst/>
              </a:prstGeom>
              <a:blipFill rotWithShape="1">
                <a:blip r:embed="rId3"/>
                <a:stretch>
                  <a:fillRect l="-437" t="-1066" r="-1601" b="-2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601" y="3028950"/>
            <a:ext cx="3930924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138165" y="3217218"/>
            <a:ext cx="3271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r>
              <a:rPr lang="en-US" sz="16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Ambiguity Function of a rectangle</a:t>
            </a:r>
            <a:endParaRPr lang="en-US" sz="16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64091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850" y="323850"/>
            <a:ext cx="7772400" cy="1143000"/>
          </a:xfrm>
        </p:spPr>
        <p:txBody>
          <a:bodyPr/>
          <a:lstStyle/>
          <a:p>
            <a:r>
              <a:rPr lang="en-US" sz="3600" dirty="0" smtClean="0"/>
              <a:t>Ambiguity Function Signal Synthesis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742950" y="1428750"/>
            <a:ext cx="7658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Synthesized Signal Constraints: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Limited Peak-to-average-power ratio (PAPR)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Spectral mask constraint</a:t>
            </a:r>
            <a:r>
              <a:rPr lang="en-US" sz="2000" dirty="0" smtClean="0">
                <a:sym typeface="Wingdings"/>
              </a:rPr>
              <a:t> </a:t>
            </a: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Targeted ambiguity function   </a:t>
            </a:r>
            <a:endParaRPr lang="en-US" sz="2000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1" y="2895600"/>
            <a:ext cx="4798694" cy="3642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28492" y="6457890"/>
            <a:ext cx="29161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Spectral mask constraint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713" y="2864013"/>
            <a:ext cx="3544887" cy="3681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324350" y="6457890"/>
            <a:ext cx="57340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Ambiguity function constraint</a:t>
            </a:r>
            <a:endParaRPr lang="en-US" sz="20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02336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850" y="323850"/>
            <a:ext cx="7772400" cy="1143000"/>
          </a:xfrm>
        </p:spPr>
        <p:txBody>
          <a:bodyPr/>
          <a:lstStyle/>
          <a:p>
            <a:r>
              <a:rPr lang="en-US" sz="3600" dirty="0" smtClean="0"/>
              <a:t>Ambiguity Function Signal Synthesis</a:t>
            </a:r>
            <a:endParaRPr lang="en-US" sz="3600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8" y="1327150"/>
            <a:ext cx="4665662" cy="5317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51500" y="4400550"/>
            <a:ext cx="3378200" cy="1938992"/>
          </a:xfrm>
          <a:prstGeom prst="rect">
            <a:avLst/>
          </a:prstGeom>
          <a:solidFill>
            <a:schemeClr val="accent2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Dylan Eustice, Charles Baylis and Robert J. Marks II, "</a:t>
            </a:r>
            <a:r>
              <a:rPr lang="en-US" sz="1000" dirty="0">
                <a:solidFill>
                  <a:schemeClr val="accent1">
                    <a:lumMod val="75000"/>
                  </a:schemeClr>
                </a:solidFill>
                <a:hlinkClick r:id="rId3"/>
              </a:rPr>
              <a:t>Woodward’s Ambiguity Function: From Foundations to Applications</a:t>
            </a:r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,'' 2015 IEEE Texas Symposium on Wireless and Microwave Circuits and Systems (WMCS), April 23-24, 2015. Waco, Texas (pp. 1-17). DOI: </a:t>
            </a:r>
            <a:r>
              <a:rPr lang="en-US" sz="1000" dirty="0" smtClean="0">
                <a:solidFill>
                  <a:schemeClr val="accent1">
                    <a:lumMod val="75000"/>
                  </a:schemeClr>
                </a:solidFill>
              </a:rPr>
              <a:t>10.1109/WMCaS.2015.7233208</a:t>
            </a:r>
          </a:p>
          <a:p>
            <a:r>
              <a:rPr lang="en-US" sz="1000" dirty="0" smtClean="0">
                <a:solidFill>
                  <a:schemeClr val="accent1">
                    <a:lumMod val="75000"/>
                  </a:schemeClr>
                </a:solidFill>
              </a:rPr>
              <a:t>Dylan </a:t>
            </a:r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Eustice, Charles Baylis, Lawrence Cohen, and Robert J. Marks II. "</a:t>
            </a:r>
            <a:r>
              <a:rPr lang="en-US" sz="1000" dirty="0">
                <a:solidFill>
                  <a:schemeClr val="accent1">
                    <a:lumMod val="75000"/>
                  </a:schemeClr>
                </a:solidFill>
                <a:hlinkClick r:id="rId4"/>
              </a:rPr>
              <a:t>Waveform synthesis via alternating projections with ambiguity function, peak-to-average power ratio, and spectrum requirements</a:t>
            </a:r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." 2016 IEEE Radio and Wireless Symposium (RWS), pp. 190-192. IEEE, 2016. DOI: </a:t>
            </a:r>
            <a:r>
              <a:rPr lang="en-US" sz="1000" dirty="0" smtClean="0">
                <a:solidFill>
                  <a:schemeClr val="accent1">
                    <a:lumMod val="75000"/>
                  </a:schemeClr>
                </a:solidFill>
              </a:rPr>
              <a:t>10.1109/RWS.2016.7444401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435600" y="1670050"/>
                <a:ext cx="3708400" cy="65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1800" b="1" i="1" smtClean="0">
                          <a:latin typeface="Cambria Math"/>
                        </a:rPr>
                        <m:t>𝝌</m:t>
                      </m:r>
                      <m:d>
                        <m:dPr>
                          <m:ctrlPr>
                            <a:rPr lang="en-US" sz="1800" b="1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800" b="1" i="1" smtClean="0">
                              <a:latin typeface="Cambria Math"/>
                            </a:rPr>
                            <m:t>𝝉</m:t>
                          </m:r>
                          <m:r>
                            <a:rPr lang="en-US" sz="1800" b="1" i="1" smtClean="0">
                              <a:latin typeface="Cambria Math"/>
                            </a:rPr>
                            <m:t>, </m:t>
                          </m:r>
                          <m:r>
                            <a:rPr lang="en-US" sz="1800" b="1" i="1" smtClean="0">
                              <a:latin typeface="Cambria Math"/>
                            </a:rPr>
                            <m:t>𝒖</m:t>
                          </m:r>
                        </m:e>
                      </m:d>
                      <m:r>
                        <a:rPr lang="en-US" sz="1800" b="1" i="1" smtClean="0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sz="1800" b="1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800" b="1" i="1" smtClean="0">
                              <a:latin typeface="Cambria Math"/>
                            </a:rPr>
                            <m:t>𝒕</m:t>
                          </m:r>
                        </m:sub>
                        <m:sup>
                          <m:r>
                            <a:rPr lang="en-US" sz="1800" b="1" i="1" smtClean="0">
                              <a:latin typeface="Cambria Math"/>
                            </a:rPr>
                            <m:t> </m:t>
                          </m:r>
                        </m:sup>
                        <m:e>
                          <m:r>
                            <a:rPr lang="en-US" sz="1800" b="1" i="1" smtClean="0">
                              <a:latin typeface="Cambria Math"/>
                            </a:rPr>
                            <m:t>𝒙</m:t>
                          </m:r>
                          <m:d>
                            <m:dPr>
                              <m:ctrlPr>
                                <a:rPr lang="en-US" sz="1800" b="1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1800" b="1" i="1" smtClean="0">
                                  <a:latin typeface="Cambria Math"/>
                                </a:rPr>
                                <m:t>𝒕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1800" b="1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1800" b="1" i="1" smtClean="0">
                                  <a:latin typeface="Cambria Math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1800" b="1" i="1" smtClean="0"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1800" b="1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1800" b="1" i="1" smtClean="0">
                                  <a:latin typeface="Cambria Math"/>
                                </a:rPr>
                                <m:t>𝒕</m:t>
                              </m:r>
                              <m:r>
                                <a:rPr lang="en-US" sz="1800" b="1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1800" b="1" i="1" smtClean="0">
                                  <a:latin typeface="Cambria Math"/>
                                </a:rPr>
                                <m:t>𝝉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1800" b="1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1800" b="1" i="1" smtClean="0">
                                  <a:latin typeface="Cambria Math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US" sz="1800" b="1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1800" b="1" i="1" smtClean="0">
                                  <a:latin typeface="Cambria Math"/>
                                </a:rPr>
                                <m:t>𝒋</m:t>
                              </m:r>
                              <m:r>
                                <a:rPr lang="en-US" sz="1800" b="1" i="1" smtClean="0">
                                  <a:latin typeface="Cambria Math"/>
                                </a:rPr>
                                <m:t>𝟐</m:t>
                              </m:r>
                              <m:r>
                                <a:rPr lang="en-US" sz="1800" b="1" i="1" smtClean="0">
                                  <a:latin typeface="Cambria Math"/>
                                </a:rPr>
                                <m:t>𝝅</m:t>
                              </m:r>
                              <m:r>
                                <a:rPr lang="en-US" sz="1800" b="1" i="1" smtClean="0">
                                  <a:latin typeface="Cambria Math"/>
                                </a:rPr>
                                <m:t>𝒖𝒕</m:t>
                              </m:r>
                            </m:sup>
                          </m:sSup>
                          <m:r>
                            <a:rPr lang="en-US" sz="1800" b="1" i="1" smtClean="0">
                              <a:latin typeface="Cambria Math"/>
                            </a:rPr>
                            <m:t>𝒅𝒕</m:t>
                          </m:r>
                        </m:e>
                      </m:nary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5600" y="1670050"/>
                <a:ext cx="3708400" cy="65998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524500" y="2305050"/>
                <a:ext cx="3708400" cy="5969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1600" b="1" i="1" smtClean="0">
                          <a:latin typeface="Cambria Math"/>
                        </a:rPr>
                        <m:t>𝝌</m:t>
                      </m:r>
                      <m:d>
                        <m:dPr>
                          <m:ctrlPr>
                            <a:rPr lang="en-US" sz="1600" b="1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latin typeface="Cambria Math"/>
                            </a:rPr>
                            <m:t>𝝉</m:t>
                          </m:r>
                          <m:r>
                            <a:rPr lang="en-US" sz="1600" b="1" i="1" smtClean="0">
                              <a:latin typeface="Cambria Math"/>
                            </a:rPr>
                            <m:t>, </m:t>
                          </m:r>
                          <m:r>
                            <a:rPr lang="en-US" sz="1600" b="1" i="1" smtClean="0">
                              <a:latin typeface="Cambria Math"/>
                            </a:rPr>
                            <m:t>𝒖</m:t>
                          </m:r>
                        </m:e>
                      </m:d>
                      <m:r>
                        <a:rPr lang="en-US" sz="1600" b="1" i="1" smtClean="0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sz="1600" b="1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600" b="1" i="1" smtClean="0">
                              <a:latin typeface="Cambria Math"/>
                            </a:rPr>
                            <m:t>𝒕</m:t>
                          </m:r>
                        </m:sub>
                        <m:sup>
                          <m:r>
                            <a:rPr lang="en-US" sz="1600" b="1" i="1" smtClean="0">
                              <a:latin typeface="Cambria Math"/>
                            </a:rPr>
                            <m:t> </m:t>
                          </m:r>
                        </m:sup>
                        <m:e>
                          <m:r>
                            <a:rPr lang="en-US" sz="1600" b="1" i="1" smtClean="0">
                              <a:latin typeface="Cambria Math"/>
                            </a:rPr>
                            <m:t>𝒙</m:t>
                          </m:r>
                          <m:d>
                            <m:dPr>
                              <m:ctrlPr>
                                <a:rPr lang="en-US" sz="1600" b="1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1600" b="1" i="1" smtClean="0">
                                  <a:latin typeface="Cambria Math"/>
                                </a:rPr>
                                <m:t>𝒕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1600" b="1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1600" b="1" i="1" smtClean="0">
                                  <a:latin typeface="Cambria Math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1600" b="1" i="1" smtClean="0"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1600" b="1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1600" b="1" i="1" smtClean="0">
                                  <a:latin typeface="Cambria Math"/>
                                </a:rPr>
                                <m:t>𝒕</m:t>
                              </m:r>
                              <m:r>
                                <a:rPr lang="en-US" sz="1600" b="1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1600" b="1" i="1" smtClean="0">
                                  <a:latin typeface="Cambria Math"/>
                                </a:rPr>
                                <m:t>𝝉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1600" b="1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1600" b="1" i="1" smtClean="0">
                                  <a:latin typeface="Cambria Math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US" sz="1600" b="1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1600" b="1" i="1" smtClean="0">
                                  <a:latin typeface="Cambria Math"/>
                                </a:rPr>
                                <m:t>𝒋</m:t>
                              </m:r>
                              <m:r>
                                <a:rPr lang="en-US" sz="1600" b="1" i="1" smtClean="0">
                                  <a:latin typeface="Cambria Math"/>
                                </a:rPr>
                                <m:t>𝟐</m:t>
                              </m:r>
                              <m:r>
                                <a:rPr lang="en-US" sz="1600" b="1" i="1" smtClean="0">
                                  <a:latin typeface="Cambria Math"/>
                                </a:rPr>
                                <m:t>𝝅</m:t>
                              </m:r>
                              <m:r>
                                <a:rPr lang="en-US" sz="1600" b="1" i="1" smtClean="0">
                                  <a:latin typeface="Cambria Math"/>
                                </a:rPr>
                                <m:t>𝒖𝒕</m:t>
                              </m:r>
                            </m:sup>
                          </m:sSup>
                          <m:r>
                            <a:rPr lang="en-US" sz="1600" b="1" i="1" smtClean="0">
                              <a:latin typeface="Cambria Math"/>
                            </a:rPr>
                            <m:t>𝒅𝒕</m:t>
                          </m:r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4500" y="2305050"/>
                <a:ext cx="3708400" cy="596958"/>
              </a:xfrm>
              <a:prstGeom prst="rect">
                <a:avLst/>
              </a:prstGeom>
              <a:blipFill rotWithShape="1">
                <a:blip r:embed="rId6"/>
                <a:stretch>
                  <a:fillRect t="-167347" b="-240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435600" y="2876550"/>
                <a:ext cx="3797300" cy="533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1400" b="1" i="1" smtClean="0">
                          <a:latin typeface="Cambria Math"/>
                        </a:rPr>
                        <m:t>𝝌</m:t>
                      </m:r>
                      <m:d>
                        <m:dPr>
                          <m:ctrlPr>
                            <a:rPr lang="en-US" sz="1400" b="1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400" b="1" i="1" smtClean="0">
                              <a:latin typeface="Cambria Math"/>
                            </a:rPr>
                            <m:t>𝝉</m:t>
                          </m:r>
                          <m:r>
                            <a:rPr lang="en-US" sz="1400" b="1" i="1" smtClean="0">
                              <a:latin typeface="Cambria Math"/>
                            </a:rPr>
                            <m:t>, </m:t>
                          </m:r>
                          <m:r>
                            <a:rPr lang="en-US" sz="1400" b="1" i="1" smtClean="0">
                              <a:latin typeface="Cambria Math"/>
                            </a:rPr>
                            <m:t>𝒖</m:t>
                          </m:r>
                        </m:e>
                      </m:d>
                      <m:r>
                        <a:rPr lang="en-US" sz="1400" b="1" i="1" smtClean="0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sz="1400" b="1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400" b="1" i="1" smtClean="0">
                              <a:latin typeface="Cambria Math"/>
                            </a:rPr>
                            <m:t>𝒕</m:t>
                          </m:r>
                        </m:sub>
                        <m:sup>
                          <m:r>
                            <a:rPr lang="en-US" sz="1400" b="1" i="1" smtClean="0">
                              <a:latin typeface="Cambria Math"/>
                            </a:rPr>
                            <m:t> </m:t>
                          </m:r>
                        </m:sup>
                        <m:e>
                          <m:r>
                            <a:rPr lang="en-US" sz="1400" b="1" i="1" smtClean="0">
                              <a:latin typeface="Cambria Math"/>
                            </a:rPr>
                            <m:t>𝒙</m:t>
                          </m:r>
                          <m:d>
                            <m:dPr>
                              <m:ctrlPr>
                                <a:rPr lang="en-US" sz="1400" b="1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1400" b="1" i="1" smtClean="0">
                                  <a:latin typeface="Cambria Math"/>
                                </a:rPr>
                                <m:t>𝒕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1400" b="1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1400" b="1" i="1" smtClean="0">
                                  <a:latin typeface="Cambria Math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1400" b="1" i="1" smtClean="0"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1400" b="1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1400" b="1" i="1" smtClean="0">
                                  <a:latin typeface="Cambria Math"/>
                                </a:rPr>
                                <m:t>𝒕</m:t>
                              </m:r>
                              <m:r>
                                <a:rPr lang="en-US" sz="1400" b="1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1400" b="1" i="1" smtClean="0">
                                  <a:latin typeface="Cambria Math"/>
                                </a:rPr>
                                <m:t>𝝉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1400" b="1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1400" b="1" i="1" smtClean="0">
                                  <a:latin typeface="Cambria Math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US" sz="1400" b="1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1400" b="1" i="1" smtClean="0">
                                  <a:latin typeface="Cambria Math"/>
                                </a:rPr>
                                <m:t>𝒋</m:t>
                              </m:r>
                              <m:r>
                                <a:rPr lang="en-US" sz="1400" b="1" i="1" smtClean="0">
                                  <a:latin typeface="Cambria Math"/>
                                </a:rPr>
                                <m:t>𝟐</m:t>
                              </m:r>
                              <m:r>
                                <a:rPr lang="en-US" sz="1400" b="1" i="1" smtClean="0">
                                  <a:latin typeface="Cambria Math"/>
                                </a:rPr>
                                <m:t>𝝅</m:t>
                              </m:r>
                              <m:r>
                                <a:rPr lang="en-US" sz="1400" b="1" i="1" smtClean="0">
                                  <a:latin typeface="Cambria Math"/>
                                </a:rPr>
                                <m:t>𝒖𝒕</m:t>
                              </m:r>
                            </m:sup>
                          </m:sSup>
                          <m:r>
                            <a:rPr lang="en-US" sz="1400" b="1" i="1" smtClean="0">
                              <a:latin typeface="Cambria Math"/>
                            </a:rPr>
                            <m:t>𝒅𝒕</m:t>
                          </m:r>
                        </m:e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5600" y="2876550"/>
                <a:ext cx="3797300" cy="533864"/>
              </a:xfrm>
              <a:prstGeom prst="rect">
                <a:avLst/>
              </a:prstGeom>
              <a:blipFill rotWithShape="1">
                <a:blip r:embed="rId7"/>
                <a:stretch>
                  <a:fillRect t="-164368" b="-235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295900" y="3346450"/>
                <a:ext cx="3937000" cy="470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1200" b="1" i="1" smtClean="0">
                          <a:latin typeface="Cambria Math"/>
                        </a:rPr>
                        <m:t>𝝌</m:t>
                      </m:r>
                      <m:d>
                        <m:dPr>
                          <m:ctrlPr>
                            <a:rPr lang="en-US" sz="1200" b="1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200" b="1" i="1" smtClean="0">
                              <a:latin typeface="Cambria Math"/>
                            </a:rPr>
                            <m:t>𝝉</m:t>
                          </m:r>
                          <m:r>
                            <a:rPr lang="en-US" sz="1200" b="1" i="1" smtClean="0">
                              <a:latin typeface="Cambria Math"/>
                            </a:rPr>
                            <m:t>, </m:t>
                          </m:r>
                          <m:r>
                            <a:rPr lang="en-US" sz="1200" b="1" i="1" smtClean="0">
                              <a:latin typeface="Cambria Math"/>
                            </a:rPr>
                            <m:t>𝒖</m:t>
                          </m:r>
                        </m:e>
                      </m:d>
                      <m:r>
                        <a:rPr lang="en-US" sz="1200" b="1" i="1" smtClean="0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sz="1200" b="1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200" b="1" i="1" smtClean="0">
                              <a:latin typeface="Cambria Math"/>
                            </a:rPr>
                            <m:t>𝒕</m:t>
                          </m:r>
                        </m:sub>
                        <m:sup>
                          <m:r>
                            <a:rPr lang="en-US" sz="1200" b="1" i="1" smtClean="0">
                              <a:latin typeface="Cambria Math"/>
                            </a:rPr>
                            <m:t> </m:t>
                          </m:r>
                        </m:sup>
                        <m:e>
                          <m:r>
                            <a:rPr lang="en-US" sz="1200" b="1" i="1" smtClean="0">
                              <a:latin typeface="Cambria Math"/>
                            </a:rPr>
                            <m:t>𝒙</m:t>
                          </m:r>
                          <m:d>
                            <m:dPr>
                              <m:ctrlPr>
                                <a:rPr lang="en-US" sz="1200" b="1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1200" b="1" i="1" smtClean="0">
                                  <a:latin typeface="Cambria Math"/>
                                </a:rPr>
                                <m:t>𝒕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1200" b="1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1200" b="1" i="1" smtClean="0">
                                  <a:latin typeface="Cambria Math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1200" b="1" i="1" smtClean="0"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1200" b="1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1200" b="1" i="1" smtClean="0">
                                  <a:latin typeface="Cambria Math"/>
                                </a:rPr>
                                <m:t>𝒕</m:t>
                              </m:r>
                              <m:r>
                                <a:rPr lang="en-US" sz="1200" b="1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1200" b="1" i="1" smtClean="0">
                                  <a:latin typeface="Cambria Math"/>
                                </a:rPr>
                                <m:t>𝝉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1200" b="1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1200" b="1" i="1" smtClean="0">
                                  <a:latin typeface="Cambria Math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US" sz="1200" b="1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1200" b="1" i="1" smtClean="0">
                                  <a:latin typeface="Cambria Math"/>
                                </a:rPr>
                                <m:t>𝒋</m:t>
                              </m:r>
                              <m:r>
                                <a:rPr lang="en-US" sz="1200" b="1" i="1" smtClean="0">
                                  <a:latin typeface="Cambria Math"/>
                                </a:rPr>
                                <m:t>𝟐</m:t>
                              </m:r>
                              <m:r>
                                <a:rPr lang="en-US" sz="1200" b="1" i="1" smtClean="0">
                                  <a:latin typeface="Cambria Math"/>
                                </a:rPr>
                                <m:t>𝝅</m:t>
                              </m:r>
                              <m:r>
                                <a:rPr lang="en-US" sz="1200" b="1" i="1" smtClean="0">
                                  <a:latin typeface="Cambria Math"/>
                                </a:rPr>
                                <m:t>𝒖𝒕</m:t>
                              </m:r>
                            </m:sup>
                          </m:sSup>
                          <m:r>
                            <a:rPr lang="en-US" sz="1200" b="1" i="1" smtClean="0">
                              <a:latin typeface="Cambria Math"/>
                            </a:rPr>
                            <m:t>𝒅𝒕</m:t>
                          </m:r>
                        </m:e>
                      </m:nary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5900" y="3346450"/>
                <a:ext cx="3937000" cy="470835"/>
              </a:xfrm>
              <a:prstGeom prst="rect">
                <a:avLst/>
              </a:prstGeom>
              <a:blipFill rotWithShape="1">
                <a:blip r:embed="rId8"/>
                <a:stretch>
                  <a:fillRect t="-161039" b="-231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435600" y="3841750"/>
                <a:ext cx="3810000" cy="407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1000" b="1" i="1" smtClean="0">
                          <a:latin typeface="Cambria Math"/>
                        </a:rPr>
                        <m:t>𝝌</m:t>
                      </m:r>
                      <m:d>
                        <m:dPr>
                          <m:ctrlPr>
                            <a:rPr lang="en-US" sz="1000" b="1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000" b="1" i="1" smtClean="0">
                              <a:latin typeface="Cambria Math"/>
                            </a:rPr>
                            <m:t>𝝉</m:t>
                          </m:r>
                          <m:r>
                            <a:rPr lang="en-US" sz="1000" b="1" i="1" smtClean="0">
                              <a:latin typeface="Cambria Math"/>
                            </a:rPr>
                            <m:t>, </m:t>
                          </m:r>
                          <m:r>
                            <a:rPr lang="en-US" sz="1000" b="1" i="1" smtClean="0">
                              <a:latin typeface="Cambria Math"/>
                            </a:rPr>
                            <m:t>𝒖</m:t>
                          </m:r>
                        </m:e>
                      </m:d>
                      <m:r>
                        <a:rPr lang="en-US" sz="1000" b="1" i="1" smtClean="0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en-US" sz="1000" b="1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000" b="1" i="1" smtClean="0">
                              <a:latin typeface="Cambria Math"/>
                            </a:rPr>
                            <m:t>𝒕</m:t>
                          </m:r>
                        </m:sub>
                        <m:sup>
                          <m:r>
                            <a:rPr lang="en-US" sz="1000" b="1" i="1" smtClean="0">
                              <a:latin typeface="Cambria Math"/>
                            </a:rPr>
                            <m:t> </m:t>
                          </m:r>
                        </m:sup>
                        <m:e>
                          <m:r>
                            <a:rPr lang="en-US" sz="1000" b="1" i="1" smtClean="0">
                              <a:latin typeface="Cambria Math"/>
                            </a:rPr>
                            <m:t>𝒙</m:t>
                          </m:r>
                          <m:d>
                            <m:dPr>
                              <m:ctrlPr>
                                <a:rPr lang="en-US" sz="1000" b="1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1000" b="1" i="1" smtClean="0">
                                  <a:latin typeface="Cambria Math"/>
                                </a:rPr>
                                <m:t>𝒕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1000" b="1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1000" b="1" i="1" smtClean="0">
                                  <a:latin typeface="Cambria Math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1000" b="1" i="1" smtClean="0"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1000" b="1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1000" b="1" i="1" smtClean="0">
                                  <a:latin typeface="Cambria Math"/>
                                </a:rPr>
                                <m:t>𝒕</m:t>
                              </m:r>
                              <m:r>
                                <a:rPr lang="en-US" sz="1000" b="1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1000" b="1" i="1" smtClean="0">
                                  <a:latin typeface="Cambria Math"/>
                                </a:rPr>
                                <m:t>𝝉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1000" b="1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1000" b="1" i="1" smtClean="0">
                                  <a:latin typeface="Cambria Math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US" sz="1000" b="1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1000" b="1" i="1" smtClean="0">
                                  <a:latin typeface="Cambria Math"/>
                                </a:rPr>
                                <m:t>𝒋</m:t>
                              </m:r>
                              <m:r>
                                <a:rPr lang="en-US" sz="1000" b="1" i="1" smtClean="0">
                                  <a:latin typeface="Cambria Math"/>
                                </a:rPr>
                                <m:t>𝟐</m:t>
                              </m:r>
                              <m:r>
                                <a:rPr lang="en-US" sz="1000" b="1" i="1" smtClean="0">
                                  <a:latin typeface="Cambria Math"/>
                                </a:rPr>
                                <m:t>𝝅</m:t>
                              </m:r>
                              <m:r>
                                <a:rPr lang="en-US" sz="1000" b="1" i="1" smtClean="0">
                                  <a:latin typeface="Cambria Math"/>
                                </a:rPr>
                                <m:t>𝒖𝒕</m:t>
                              </m:r>
                            </m:sup>
                          </m:sSup>
                          <m:r>
                            <a:rPr lang="en-US" sz="1000" b="1" i="1" smtClean="0">
                              <a:latin typeface="Cambria Math"/>
                            </a:rPr>
                            <m:t>𝒅𝒕</m:t>
                          </m:r>
                        </m:e>
                      </m:nary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5600" y="3841750"/>
                <a:ext cx="3810000" cy="407804"/>
              </a:xfrm>
              <a:prstGeom prst="rect">
                <a:avLst/>
              </a:prstGeom>
              <a:blipFill rotWithShape="1">
                <a:blip r:embed="rId9"/>
                <a:stretch>
                  <a:fillRect t="-158209" b="-223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948408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0"/>
            <a:ext cx="77724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latin typeface="Arial" charset="0"/>
              </a:rPr>
              <a:t>Outline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2300" y="97155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C000"/>
                </a:solidFill>
                <a:latin typeface="Arial" charset="0"/>
              </a:rPr>
              <a:t>POCS: What is it?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Convex Sets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Projections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POCS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C000"/>
                </a:solidFill>
                <a:latin typeface="Arial" charset="0"/>
              </a:rPr>
              <a:t>Applications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The Papoulis-</a:t>
            </a:r>
            <a:r>
              <a:rPr lang="en-US" sz="2400" b="1" dirty="0" err="1" smtClean="0">
                <a:solidFill>
                  <a:srgbClr val="FFC000"/>
                </a:solidFill>
                <a:latin typeface="Arial" charset="0"/>
              </a:rPr>
              <a:t>Gerchberg</a:t>
            </a: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 Algorithm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Neural Network Associative Memory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Resolution at sub-pixel levels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Radiation Oncology / Tomography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JPG / MPEG repair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Missing Sensors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C000"/>
                </a:solidFill>
                <a:latin typeface="Arial" charset="0"/>
              </a:rPr>
              <a:t>Generalized Alternating Projections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Ambiguity Function Synthesis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latin typeface="Arial" charset="0"/>
              </a:rPr>
              <a:t>The </a:t>
            </a:r>
            <a:r>
              <a:rPr lang="en-US" sz="2400" b="1" dirty="0" err="1" smtClean="0">
                <a:latin typeface="Arial" charset="0"/>
              </a:rPr>
              <a:t>Gerchberg</a:t>
            </a:r>
            <a:r>
              <a:rPr lang="en-US" sz="2400" b="1" dirty="0" smtClean="0">
                <a:latin typeface="Arial" charset="0"/>
              </a:rPr>
              <a:t>-Saxton Algorithm</a:t>
            </a:r>
          </a:p>
          <a:p>
            <a:pPr lvl="2" eaLnBrk="1" hangingPunct="1">
              <a:lnSpc>
                <a:spcPct val="90000"/>
              </a:lnSpc>
              <a:buFontTx/>
              <a:buNone/>
            </a:pPr>
            <a:endParaRPr lang="en-US" b="1" dirty="0" smtClean="0">
              <a:solidFill>
                <a:schemeClr val="tx2"/>
              </a:solidFill>
              <a:latin typeface="Arial" charset="0"/>
            </a:endParaRP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68391944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/>
          <p:cNvSpPr/>
          <p:nvPr/>
        </p:nvSpPr>
        <p:spPr bwMode="auto">
          <a:xfrm rot="18909536">
            <a:off x="6747059" y="2475170"/>
            <a:ext cx="930369" cy="46736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100000">
                <a:schemeClr val="accent1">
                  <a:lumMod val="39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737360" y="2164080"/>
            <a:ext cx="386080" cy="98552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100000">
                <a:schemeClr val="accent1">
                  <a:lumMod val="39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280" y="497840"/>
            <a:ext cx="77724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8F8F8"/>
                </a:solidFill>
              </a:rPr>
              <a:t>Gerchberg</a:t>
            </a:r>
            <a:r>
              <a:rPr lang="en-US" dirty="0" smtClean="0">
                <a:solidFill>
                  <a:srgbClr val="F8F8F8"/>
                </a:solidFill>
              </a:rPr>
              <a:t>-Saxton Algorithm</a:t>
            </a:r>
            <a:endParaRPr lang="en-US" dirty="0">
              <a:solidFill>
                <a:srgbClr val="F8F8F8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1940560" y="2001520"/>
            <a:ext cx="0" cy="1463040"/>
          </a:xfrm>
          <a:prstGeom prst="line">
            <a:avLst/>
          </a:prstGeom>
          <a:solidFill>
            <a:schemeClr val="accent1"/>
          </a:solidFill>
          <a:ln w="22225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>
            <a:off x="7213600" y="1981200"/>
            <a:ext cx="0" cy="1463040"/>
          </a:xfrm>
          <a:prstGeom prst="line">
            <a:avLst/>
          </a:prstGeom>
          <a:solidFill>
            <a:schemeClr val="accent1"/>
          </a:solidFill>
          <a:ln w="22225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flipH="1">
            <a:off x="1584960" y="2346960"/>
            <a:ext cx="741680" cy="640080"/>
          </a:xfrm>
          <a:prstGeom prst="line">
            <a:avLst/>
          </a:prstGeom>
          <a:solidFill>
            <a:schemeClr val="accent1"/>
          </a:solidFill>
          <a:ln w="22225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H="1">
            <a:off x="6837680" y="2377440"/>
            <a:ext cx="741680" cy="640080"/>
          </a:xfrm>
          <a:prstGeom prst="line">
            <a:avLst/>
          </a:prstGeom>
          <a:solidFill>
            <a:schemeClr val="accent1"/>
          </a:solidFill>
          <a:ln w="22225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H="1">
            <a:off x="1920240" y="2682240"/>
            <a:ext cx="5334000" cy="20320"/>
          </a:xfrm>
          <a:prstGeom prst="line">
            <a:avLst/>
          </a:prstGeom>
          <a:solidFill>
            <a:schemeClr val="accent1"/>
          </a:solidFill>
          <a:ln w="22225" cap="sq" cmpd="sng" algn="ctr">
            <a:solidFill>
              <a:schemeClr val="accent1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89280" y="1971040"/>
                <a:ext cx="13106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b="0" i="1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280" y="1971040"/>
                <a:ext cx="1310640" cy="461665"/>
              </a:xfrm>
              <a:prstGeom prst="rect">
                <a:avLst/>
              </a:prstGeom>
              <a:blipFill rotWithShape="1">
                <a:blip r:embed="rId2"/>
                <a:stretch>
                  <a:fillRect r="-465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893143" y="1664008"/>
                <a:ext cx="46564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accent2">
                                  <a:lumMod val="25000"/>
                                  <a:lumOff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>
                              <a:solidFill>
                                <a:schemeClr val="accent2">
                                  <a:lumMod val="25000"/>
                                  <a:lumOff val="75000"/>
                                </a:schemeClr>
                              </a:solidFill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US" sz="2000" b="0" i="1">
                              <a:solidFill>
                                <a:schemeClr val="accent2">
                                  <a:lumMod val="25000"/>
                                  <a:lumOff val="7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3143" y="1664008"/>
                <a:ext cx="465640" cy="400110"/>
              </a:xfrm>
              <a:prstGeom prst="rect">
                <a:avLst/>
              </a:prstGeom>
              <a:blipFill rotWithShape="1">
                <a:blip r:embed="rId3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2248743" y="2070408"/>
                <a:ext cx="46564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accent2">
                                  <a:lumMod val="25000"/>
                                  <a:lumOff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>
                              <a:solidFill>
                                <a:schemeClr val="accent2">
                                  <a:lumMod val="25000"/>
                                  <a:lumOff val="75000"/>
                                </a:schemeClr>
                              </a:solidFill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2">
                                  <a:lumMod val="25000"/>
                                  <a:lumOff val="75000"/>
                                </a:schemeClr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8743" y="2070408"/>
                <a:ext cx="465640" cy="400110"/>
              </a:xfrm>
              <a:prstGeom prst="rect">
                <a:avLst/>
              </a:prstGeom>
              <a:blipFill rotWithShape="1">
                <a:blip r:embed="rId4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7186503" y="1775768"/>
                <a:ext cx="51591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accent2">
                                  <a:lumMod val="25000"/>
                                  <a:lumOff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2">
                                  <a:lumMod val="25000"/>
                                  <a:lumOff val="75000"/>
                                </a:schemeClr>
                              </a:solidFill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sz="2000" b="0" i="1">
                              <a:solidFill>
                                <a:schemeClr val="accent2">
                                  <a:lumMod val="25000"/>
                                  <a:lumOff val="7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6503" y="1775768"/>
                <a:ext cx="515910" cy="400110"/>
              </a:xfrm>
              <a:prstGeom prst="rect">
                <a:avLst/>
              </a:prstGeom>
              <a:blipFill rotWithShape="1">
                <a:blip r:embed="rId5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7552263" y="2100888"/>
                <a:ext cx="50994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accent2">
                                  <a:lumMod val="25000"/>
                                  <a:lumOff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2">
                                  <a:lumMod val="25000"/>
                                  <a:lumOff val="75000"/>
                                </a:schemeClr>
                              </a:solidFill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2">
                                  <a:lumMod val="25000"/>
                                  <a:lumOff val="75000"/>
                                </a:schemeClr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2263" y="2100888"/>
                <a:ext cx="509948" cy="400110"/>
              </a:xfrm>
              <a:prstGeom prst="rect">
                <a:avLst/>
              </a:prstGeom>
              <a:blipFill rotWithShape="1">
                <a:blip r:embed="rId6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648960" y="2062480"/>
                <a:ext cx="13106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~</m:t>
                      </m:r>
                      <m:r>
                        <a:rPr lang="en-US" b="0" i="1" smtClean="0">
                          <a:latin typeface="Cambria Math"/>
                        </a:rPr>
                        <m:t>𝑋</m:t>
                      </m:r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b="0" i="1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8960" y="2062480"/>
                <a:ext cx="1310640" cy="461665"/>
              </a:xfrm>
              <a:prstGeom prst="rect">
                <a:avLst/>
              </a:prstGeom>
              <a:blipFill rotWithShape="1">
                <a:blip r:embed="rId7"/>
                <a:stretch>
                  <a:fillRect r="-25581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2560320" y="2753360"/>
            <a:ext cx="4856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Fraunhofer</a:t>
            </a:r>
            <a:r>
              <a:rPr 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(far field) diffraction </a:t>
            </a:r>
            <a:endParaRPr lang="en-US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883920" y="3637280"/>
                <a:ext cx="2661920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>
                              <a:latin typeface="Cambria Math"/>
                            </a:rPr>
                            <m:t>𝑥</m:t>
                          </m:r>
                        </m:e>
                      </m:d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𝑗</m:t>
                          </m:r>
                          <m:r>
                            <a:rPr lang="en-US" b="0" i="1">
                              <a:latin typeface="Cambria Math"/>
                            </a:rPr>
                            <m:t>∠</m:t>
                          </m:r>
                          <m:r>
                            <a:rPr lang="en-US" b="0" i="1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en-US" b="0" i="1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920" y="3637280"/>
                <a:ext cx="2661920" cy="473591"/>
              </a:xfrm>
              <a:prstGeom prst="rect">
                <a:avLst/>
              </a:prstGeom>
              <a:blipFill rotWithShape="1">
                <a:blip r:embed="rId8"/>
                <a:stretch>
                  <a:fillRect b="-2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5821680" y="3606800"/>
                <a:ext cx="2915920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𝑋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</m:e>
                      </m:d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𝑗</m:t>
                          </m:r>
                          <m:r>
                            <a:rPr lang="en-US" b="0" i="1">
                              <a:latin typeface="Cambria Math"/>
                            </a:rPr>
                            <m:t>∠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</m:sup>
                      </m:sSup>
                    </m:oMath>
                  </m:oMathPara>
                </a14:m>
                <a:endParaRPr lang="en-US" b="0" i="1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1680" y="3606800"/>
                <a:ext cx="2915920" cy="473591"/>
              </a:xfrm>
              <a:prstGeom prst="rect">
                <a:avLst/>
              </a:prstGeom>
              <a:blipFill rotWithShape="1">
                <a:blip r:embed="rId9"/>
                <a:stretch>
                  <a:fillRect l="-418" b="-2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ight Arrow 29"/>
          <p:cNvSpPr/>
          <p:nvPr/>
        </p:nvSpPr>
        <p:spPr bwMode="auto">
          <a:xfrm>
            <a:off x="3474720" y="3535680"/>
            <a:ext cx="2235200" cy="731520"/>
          </a:xfrm>
          <a:prstGeom prst="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3992686" y="3667760"/>
                <a:ext cx="109635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ℱ</m:t>
                      </m:r>
                    </m:oMath>
                  </m:oMathPara>
                </a14:m>
                <a:endParaRPr lang="en-US" b="0" i="1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2686" y="3667760"/>
                <a:ext cx="1096353" cy="461665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435467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/>
          <p:cNvSpPr/>
          <p:nvPr/>
        </p:nvSpPr>
        <p:spPr bwMode="auto">
          <a:xfrm rot="18909536">
            <a:off x="6747059" y="2475170"/>
            <a:ext cx="930369" cy="46736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100000">
                <a:schemeClr val="accent1">
                  <a:lumMod val="39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737360" y="2164080"/>
            <a:ext cx="386080" cy="98552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100000">
                <a:schemeClr val="accent1">
                  <a:lumMod val="39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280" y="497840"/>
            <a:ext cx="77724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8F8F8"/>
                </a:solidFill>
              </a:rPr>
              <a:t>Gerchberg</a:t>
            </a:r>
            <a:r>
              <a:rPr lang="en-US" dirty="0" smtClean="0">
                <a:solidFill>
                  <a:srgbClr val="F8F8F8"/>
                </a:solidFill>
              </a:rPr>
              <a:t>-Saxton Algorithm</a:t>
            </a:r>
            <a:endParaRPr lang="en-US" dirty="0">
              <a:solidFill>
                <a:srgbClr val="F8F8F8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1940560" y="2001520"/>
            <a:ext cx="0" cy="1463040"/>
          </a:xfrm>
          <a:prstGeom prst="line">
            <a:avLst/>
          </a:prstGeom>
          <a:solidFill>
            <a:schemeClr val="accent1"/>
          </a:solidFill>
          <a:ln w="22225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>
            <a:off x="7213600" y="1981200"/>
            <a:ext cx="0" cy="1463040"/>
          </a:xfrm>
          <a:prstGeom prst="line">
            <a:avLst/>
          </a:prstGeom>
          <a:solidFill>
            <a:schemeClr val="accent1"/>
          </a:solidFill>
          <a:ln w="22225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flipH="1">
            <a:off x="1584960" y="2346960"/>
            <a:ext cx="741680" cy="640080"/>
          </a:xfrm>
          <a:prstGeom prst="line">
            <a:avLst/>
          </a:prstGeom>
          <a:solidFill>
            <a:schemeClr val="accent1"/>
          </a:solidFill>
          <a:ln w="22225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H="1">
            <a:off x="6837680" y="2377440"/>
            <a:ext cx="741680" cy="640080"/>
          </a:xfrm>
          <a:prstGeom prst="line">
            <a:avLst/>
          </a:prstGeom>
          <a:solidFill>
            <a:schemeClr val="accent1"/>
          </a:solidFill>
          <a:ln w="22225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H="1">
            <a:off x="1920240" y="2682240"/>
            <a:ext cx="5334000" cy="20320"/>
          </a:xfrm>
          <a:prstGeom prst="line">
            <a:avLst/>
          </a:prstGeom>
          <a:solidFill>
            <a:schemeClr val="accent1"/>
          </a:solidFill>
          <a:ln w="22225" cap="sq" cmpd="sng" algn="ctr">
            <a:solidFill>
              <a:schemeClr val="accent1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89280" y="1971040"/>
                <a:ext cx="13106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b="0" i="1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280" y="1971040"/>
                <a:ext cx="1310640" cy="461665"/>
              </a:xfrm>
              <a:prstGeom prst="rect">
                <a:avLst/>
              </a:prstGeom>
              <a:blipFill rotWithShape="1">
                <a:blip r:embed="rId2"/>
                <a:stretch>
                  <a:fillRect r="-465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893143" y="1664008"/>
                <a:ext cx="46564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accent2">
                                  <a:lumMod val="25000"/>
                                  <a:lumOff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>
                              <a:solidFill>
                                <a:schemeClr val="accent2">
                                  <a:lumMod val="25000"/>
                                  <a:lumOff val="75000"/>
                                </a:schemeClr>
                              </a:solidFill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US" sz="2000" b="0" i="1">
                              <a:solidFill>
                                <a:schemeClr val="accent2">
                                  <a:lumMod val="25000"/>
                                  <a:lumOff val="7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3143" y="1664008"/>
                <a:ext cx="465640" cy="400110"/>
              </a:xfrm>
              <a:prstGeom prst="rect">
                <a:avLst/>
              </a:prstGeom>
              <a:blipFill rotWithShape="1">
                <a:blip r:embed="rId3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2248743" y="2070408"/>
                <a:ext cx="46564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accent2">
                                  <a:lumMod val="25000"/>
                                  <a:lumOff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>
                              <a:solidFill>
                                <a:schemeClr val="accent2">
                                  <a:lumMod val="25000"/>
                                  <a:lumOff val="75000"/>
                                </a:schemeClr>
                              </a:solidFill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2">
                                  <a:lumMod val="25000"/>
                                  <a:lumOff val="75000"/>
                                </a:schemeClr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8743" y="2070408"/>
                <a:ext cx="465640" cy="400110"/>
              </a:xfrm>
              <a:prstGeom prst="rect">
                <a:avLst/>
              </a:prstGeom>
              <a:blipFill rotWithShape="1">
                <a:blip r:embed="rId4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7186503" y="1775768"/>
                <a:ext cx="51591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accent2">
                                  <a:lumMod val="25000"/>
                                  <a:lumOff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2">
                                  <a:lumMod val="25000"/>
                                  <a:lumOff val="75000"/>
                                </a:schemeClr>
                              </a:solidFill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sz="2000" b="0" i="1">
                              <a:solidFill>
                                <a:schemeClr val="accent2">
                                  <a:lumMod val="25000"/>
                                  <a:lumOff val="7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6503" y="1775768"/>
                <a:ext cx="515910" cy="400110"/>
              </a:xfrm>
              <a:prstGeom prst="rect">
                <a:avLst/>
              </a:prstGeom>
              <a:blipFill rotWithShape="1">
                <a:blip r:embed="rId5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7552263" y="2100888"/>
                <a:ext cx="50994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accent2">
                                  <a:lumMod val="25000"/>
                                  <a:lumOff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2">
                                  <a:lumMod val="25000"/>
                                  <a:lumOff val="75000"/>
                                </a:schemeClr>
                              </a:solidFill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2">
                                  <a:lumMod val="25000"/>
                                  <a:lumOff val="75000"/>
                                </a:schemeClr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2263" y="2100888"/>
                <a:ext cx="509948" cy="400110"/>
              </a:xfrm>
              <a:prstGeom prst="rect">
                <a:avLst/>
              </a:prstGeom>
              <a:blipFill rotWithShape="1">
                <a:blip r:embed="rId6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648960" y="2062480"/>
                <a:ext cx="13106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~</m:t>
                      </m:r>
                      <m:r>
                        <a:rPr lang="en-US" b="0" i="1" smtClean="0">
                          <a:latin typeface="Cambria Math"/>
                        </a:rPr>
                        <m:t>𝑋</m:t>
                      </m:r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b="0" i="1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8960" y="2062480"/>
                <a:ext cx="1310640" cy="461665"/>
              </a:xfrm>
              <a:prstGeom prst="rect">
                <a:avLst/>
              </a:prstGeom>
              <a:blipFill rotWithShape="1">
                <a:blip r:embed="rId7"/>
                <a:stretch>
                  <a:fillRect r="-25581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2560320" y="2753360"/>
            <a:ext cx="4856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Fraunhofer</a:t>
            </a:r>
            <a:r>
              <a:rPr 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(far field) diffraction </a:t>
            </a:r>
            <a:endParaRPr lang="en-US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883920" y="3637280"/>
                <a:ext cx="2661920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>
                              <a:latin typeface="Cambria Math"/>
                            </a:rPr>
                            <m:t>𝑥</m:t>
                          </m:r>
                        </m:e>
                      </m:d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𝑗</m:t>
                          </m:r>
                          <m:r>
                            <a:rPr lang="en-US" b="0" i="1">
                              <a:latin typeface="Cambria Math"/>
                            </a:rPr>
                            <m:t>∠</m:t>
                          </m:r>
                          <m:r>
                            <a:rPr lang="en-US" b="0" i="1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en-US" b="0" i="1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920" y="3637280"/>
                <a:ext cx="2661920" cy="473591"/>
              </a:xfrm>
              <a:prstGeom prst="rect">
                <a:avLst/>
              </a:prstGeom>
              <a:blipFill rotWithShape="1">
                <a:blip r:embed="rId8"/>
                <a:stretch>
                  <a:fillRect b="-2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5821680" y="3606800"/>
                <a:ext cx="2915920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𝑋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</m:e>
                      </m:d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𝑗</m:t>
                          </m:r>
                          <m:r>
                            <a:rPr lang="en-US" b="0" i="1">
                              <a:latin typeface="Cambria Math"/>
                            </a:rPr>
                            <m:t>∠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</m:sup>
                      </m:sSup>
                    </m:oMath>
                  </m:oMathPara>
                </a14:m>
                <a:endParaRPr lang="en-US" b="0" i="1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1680" y="3606800"/>
                <a:ext cx="2915920" cy="473591"/>
              </a:xfrm>
              <a:prstGeom prst="rect">
                <a:avLst/>
              </a:prstGeom>
              <a:blipFill rotWithShape="1">
                <a:blip r:embed="rId9"/>
                <a:stretch>
                  <a:fillRect l="-418" b="-2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1849120" y="4429760"/>
                <a:ext cx="55778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Square Law Detector measures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000" b="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b="0" i="1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000" b="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000" b="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b="0" i="1">
                            <a:latin typeface="Cambria Math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sz="2000" b="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 </a:t>
                </a:r>
                <a:endParaRPr lang="en-US" sz="20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9120" y="4429760"/>
                <a:ext cx="5577840" cy="400110"/>
              </a:xfrm>
              <a:prstGeom prst="rect">
                <a:avLst/>
              </a:prstGeom>
              <a:blipFill rotWithShape="1">
                <a:blip r:embed="rId10"/>
                <a:stretch>
                  <a:fillRect l="-1093" t="-6154" b="-2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762000" y="4856480"/>
                <a:ext cx="7731760" cy="461665"/>
              </a:xfrm>
              <a:prstGeom prst="rect">
                <a:avLst/>
              </a:prstGeom>
              <a:gradFill flip="none" rotWithShape="1">
                <a:gsLst>
                  <a:gs pos="96000">
                    <a:schemeClr val="tx1"/>
                  </a:gs>
                  <a:gs pos="52000">
                    <a:schemeClr val="accent1">
                      <a:tint val="66000"/>
                      <a:satMod val="160000"/>
                      <a:lumMod val="90000"/>
                      <a:lumOff val="10000"/>
                    </a:schemeClr>
                  </a:gs>
                  <a:gs pos="0">
                    <a:schemeClr val="accent4">
                      <a:lumMod val="20000"/>
                      <a:lumOff val="80000"/>
                    </a:schemeClr>
                  </a:gs>
                </a:gsLst>
                <a:lin ang="16200000" scaled="1"/>
                <a:tileRect/>
              </a:gradFill>
              <a:ln>
                <a:solidFill>
                  <a:srgbClr val="660066"/>
                </a:solidFill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Problem: Given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𝒙</m:t>
                        </m:r>
                      </m:e>
                    </m:d>
                  </m:oMath>
                </a14:m>
                <a:r>
                  <a:rPr lang="en-US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𝑿</m:t>
                        </m:r>
                      </m:e>
                    </m:d>
                  </m:oMath>
                </a14:m>
                <a:r>
                  <a:rPr lang="en-US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find phase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bg1"/>
                        </a:solidFill>
                        <a:latin typeface="Cambria Math"/>
                      </a:rPr>
                      <m:t>∠</m:t>
                    </m:r>
                    <m:r>
                      <a:rPr lang="en-US" b="1" i="1">
                        <a:solidFill>
                          <a:schemeClr val="bg1"/>
                        </a:solidFill>
                        <a:latin typeface="Cambria Math"/>
                      </a:rPr>
                      <m:t>𝒙</m:t>
                    </m:r>
                  </m:oMath>
                </a14:m>
                <a:r>
                  <a:rPr lang="en-US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bg1"/>
                        </a:solidFill>
                        <a:latin typeface="Cambria Math"/>
                      </a:rPr>
                      <m:t>∠</m:t>
                    </m:r>
                    <m:r>
                      <a:rPr lang="en-US" b="1" i="1">
                        <a:solidFill>
                          <a:schemeClr val="bg1"/>
                        </a:solidFill>
                        <a:latin typeface="Cambria Math"/>
                      </a:rPr>
                      <m:t>𝑿</m:t>
                    </m:r>
                  </m:oMath>
                </a14:m>
                <a:r>
                  <a:rPr lang="en-US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b="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4856480"/>
                <a:ext cx="7731760" cy="461665"/>
              </a:xfrm>
              <a:prstGeom prst="rect">
                <a:avLst/>
              </a:prstGeom>
              <a:blipFill rotWithShape="1">
                <a:blip r:embed="rId11"/>
                <a:stretch>
                  <a:fillRect b="-12121"/>
                </a:stretch>
              </a:blipFill>
              <a:ln>
                <a:solidFill>
                  <a:srgbClr val="660066"/>
                </a:solidFill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ight Arrow 29"/>
          <p:cNvSpPr/>
          <p:nvPr/>
        </p:nvSpPr>
        <p:spPr bwMode="auto">
          <a:xfrm>
            <a:off x="3474720" y="3535680"/>
            <a:ext cx="2235200" cy="731520"/>
          </a:xfrm>
          <a:prstGeom prst="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3992686" y="3667760"/>
                <a:ext cx="109635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ℱ</m:t>
                      </m:r>
                    </m:oMath>
                  </m:oMathPara>
                </a14:m>
                <a:endParaRPr lang="en-US" b="0" i="1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2686" y="3667760"/>
                <a:ext cx="1096353" cy="461665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827843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/>
          <p:cNvSpPr/>
          <p:nvPr/>
        </p:nvSpPr>
        <p:spPr bwMode="auto">
          <a:xfrm rot="18909536">
            <a:off x="6747059" y="2475170"/>
            <a:ext cx="930369" cy="46736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100000">
                <a:schemeClr val="accent1">
                  <a:lumMod val="39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737360" y="2164080"/>
            <a:ext cx="386080" cy="98552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100000">
                <a:schemeClr val="accent1">
                  <a:lumMod val="39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280" y="497840"/>
            <a:ext cx="77724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8F8F8"/>
                </a:solidFill>
              </a:rPr>
              <a:t>Gerchberg</a:t>
            </a:r>
            <a:r>
              <a:rPr lang="en-US" dirty="0" smtClean="0">
                <a:solidFill>
                  <a:srgbClr val="F8F8F8"/>
                </a:solidFill>
              </a:rPr>
              <a:t>-Saxton Algorithm</a:t>
            </a:r>
            <a:endParaRPr lang="en-US" dirty="0">
              <a:solidFill>
                <a:srgbClr val="F8F8F8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1940560" y="2001520"/>
            <a:ext cx="0" cy="1463040"/>
          </a:xfrm>
          <a:prstGeom prst="line">
            <a:avLst/>
          </a:prstGeom>
          <a:solidFill>
            <a:schemeClr val="accent1"/>
          </a:solidFill>
          <a:ln w="22225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>
            <a:off x="7213600" y="1981200"/>
            <a:ext cx="0" cy="1463040"/>
          </a:xfrm>
          <a:prstGeom prst="line">
            <a:avLst/>
          </a:prstGeom>
          <a:solidFill>
            <a:schemeClr val="accent1"/>
          </a:solidFill>
          <a:ln w="22225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flipH="1">
            <a:off x="1584960" y="2346960"/>
            <a:ext cx="741680" cy="640080"/>
          </a:xfrm>
          <a:prstGeom prst="line">
            <a:avLst/>
          </a:prstGeom>
          <a:solidFill>
            <a:schemeClr val="accent1"/>
          </a:solidFill>
          <a:ln w="22225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H="1">
            <a:off x="6837680" y="2377440"/>
            <a:ext cx="741680" cy="640080"/>
          </a:xfrm>
          <a:prstGeom prst="line">
            <a:avLst/>
          </a:prstGeom>
          <a:solidFill>
            <a:schemeClr val="accent1"/>
          </a:solidFill>
          <a:ln w="22225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H="1">
            <a:off x="1920240" y="2682240"/>
            <a:ext cx="5334000" cy="20320"/>
          </a:xfrm>
          <a:prstGeom prst="line">
            <a:avLst/>
          </a:prstGeom>
          <a:solidFill>
            <a:schemeClr val="accent1"/>
          </a:solidFill>
          <a:ln w="22225" cap="sq" cmpd="sng" algn="ctr">
            <a:solidFill>
              <a:schemeClr val="accent1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89280" y="1971040"/>
                <a:ext cx="13106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b="0" i="1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280" y="1971040"/>
                <a:ext cx="1310640" cy="461665"/>
              </a:xfrm>
              <a:prstGeom prst="rect">
                <a:avLst/>
              </a:prstGeom>
              <a:blipFill rotWithShape="1">
                <a:blip r:embed="rId2"/>
                <a:stretch>
                  <a:fillRect r="-465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893143" y="1664008"/>
                <a:ext cx="46564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accent2">
                                  <a:lumMod val="25000"/>
                                  <a:lumOff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>
                              <a:solidFill>
                                <a:schemeClr val="accent2">
                                  <a:lumMod val="25000"/>
                                  <a:lumOff val="75000"/>
                                </a:schemeClr>
                              </a:solidFill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US" sz="2000" b="0" i="1">
                              <a:solidFill>
                                <a:schemeClr val="accent2">
                                  <a:lumMod val="25000"/>
                                  <a:lumOff val="7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3143" y="1664008"/>
                <a:ext cx="465640" cy="400110"/>
              </a:xfrm>
              <a:prstGeom prst="rect">
                <a:avLst/>
              </a:prstGeom>
              <a:blipFill rotWithShape="1">
                <a:blip r:embed="rId3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2248743" y="2070408"/>
                <a:ext cx="46564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accent2">
                                  <a:lumMod val="25000"/>
                                  <a:lumOff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>
                              <a:solidFill>
                                <a:schemeClr val="accent2">
                                  <a:lumMod val="25000"/>
                                  <a:lumOff val="75000"/>
                                </a:schemeClr>
                              </a:solidFill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2">
                                  <a:lumMod val="25000"/>
                                  <a:lumOff val="75000"/>
                                </a:schemeClr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8743" y="2070408"/>
                <a:ext cx="465640" cy="400110"/>
              </a:xfrm>
              <a:prstGeom prst="rect">
                <a:avLst/>
              </a:prstGeom>
              <a:blipFill rotWithShape="1">
                <a:blip r:embed="rId4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7186503" y="1775768"/>
                <a:ext cx="51591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accent2">
                                  <a:lumMod val="25000"/>
                                  <a:lumOff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2">
                                  <a:lumMod val="25000"/>
                                  <a:lumOff val="75000"/>
                                </a:schemeClr>
                              </a:solidFill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sz="2000" b="0" i="1">
                              <a:solidFill>
                                <a:schemeClr val="accent2">
                                  <a:lumMod val="25000"/>
                                  <a:lumOff val="7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6503" y="1775768"/>
                <a:ext cx="515910" cy="400110"/>
              </a:xfrm>
              <a:prstGeom prst="rect">
                <a:avLst/>
              </a:prstGeom>
              <a:blipFill rotWithShape="1">
                <a:blip r:embed="rId5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7552263" y="2100888"/>
                <a:ext cx="50994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accent2">
                                  <a:lumMod val="25000"/>
                                  <a:lumOff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2">
                                  <a:lumMod val="25000"/>
                                  <a:lumOff val="75000"/>
                                </a:schemeClr>
                              </a:solidFill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2">
                                  <a:lumMod val="25000"/>
                                  <a:lumOff val="75000"/>
                                </a:schemeClr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2263" y="2100888"/>
                <a:ext cx="509948" cy="400110"/>
              </a:xfrm>
              <a:prstGeom prst="rect">
                <a:avLst/>
              </a:prstGeom>
              <a:blipFill rotWithShape="1">
                <a:blip r:embed="rId6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648960" y="2062480"/>
                <a:ext cx="13106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~</m:t>
                      </m:r>
                      <m:r>
                        <a:rPr lang="en-US" b="0" i="1" smtClean="0">
                          <a:latin typeface="Cambria Math"/>
                        </a:rPr>
                        <m:t>𝑋</m:t>
                      </m:r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b="0" i="1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8960" y="2062480"/>
                <a:ext cx="1310640" cy="461665"/>
              </a:xfrm>
              <a:prstGeom prst="rect">
                <a:avLst/>
              </a:prstGeom>
              <a:blipFill rotWithShape="1">
                <a:blip r:embed="rId7"/>
                <a:stretch>
                  <a:fillRect r="-25581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2560320" y="2753360"/>
            <a:ext cx="4856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Fraunhofer</a:t>
            </a:r>
            <a:r>
              <a:rPr 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(far field) diffraction </a:t>
            </a:r>
            <a:endParaRPr lang="en-US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883920" y="3637280"/>
                <a:ext cx="2661920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>
                              <a:latin typeface="Cambria Math"/>
                            </a:rPr>
                            <m:t>𝑥</m:t>
                          </m:r>
                        </m:e>
                      </m:d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𝑗</m:t>
                          </m:r>
                          <m:r>
                            <a:rPr lang="en-US" b="0" i="1">
                              <a:latin typeface="Cambria Math"/>
                            </a:rPr>
                            <m:t>∠</m:t>
                          </m:r>
                          <m:r>
                            <a:rPr lang="en-US" b="0" i="1">
                              <a:latin typeface="Cambria Math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en-US" b="0" i="1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920" y="3637280"/>
                <a:ext cx="2661920" cy="473591"/>
              </a:xfrm>
              <a:prstGeom prst="rect">
                <a:avLst/>
              </a:prstGeom>
              <a:blipFill rotWithShape="1">
                <a:blip r:embed="rId8"/>
                <a:stretch>
                  <a:fillRect b="-2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5821680" y="3606800"/>
                <a:ext cx="2915920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𝑋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</m:e>
                      </m:d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𝑗</m:t>
                          </m:r>
                          <m:r>
                            <a:rPr lang="en-US" b="0" i="1">
                              <a:latin typeface="Cambria Math"/>
                            </a:rPr>
                            <m:t>∠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</m:sup>
                      </m:sSup>
                    </m:oMath>
                  </m:oMathPara>
                </a14:m>
                <a:endParaRPr lang="en-US" b="0" i="1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1680" y="3606800"/>
                <a:ext cx="2915920" cy="473591"/>
              </a:xfrm>
              <a:prstGeom prst="rect">
                <a:avLst/>
              </a:prstGeom>
              <a:blipFill rotWithShape="1">
                <a:blip r:embed="rId9"/>
                <a:stretch>
                  <a:fillRect l="-418" b="-2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1849120" y="4429760"/>
                <a:ext cx="55778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Square Law Detector measures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000" b="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b="0" i="1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000" b="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000" b="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b="0" i="1">
                            <a:latin typeface="Cambria Math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sz="2000" b="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 </a:t>
                </a:r>
                <a:endParaRPr lang="en-US" sz="20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9120" y="4429760"/>
                <a:ext cx="5577840" cy="400110"/>
              </a:xfrm>
              <a:prstGeom prst="rect">
                <a:avLst/>
              </a:prstGeom>
              <a:blipFill rotWithShape="1">
                <a:blip r:embed="rId10"/>
                <a:stretch>
                  <a:fillRect l="-1093" t="-6154" b="-2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762000" y="4856480"/>
                <a:ext cx="7731760" cy="461665"/>
              </a:xfrm>
              <a:prstGeom prst="rect">
                <a:avLst/>
              </a:prstGeom>
              <a:gradFill flip="none" rotWithShape="1">
                <a:gsLst>
                  <a:gs pos="96000">
                    <a:schemeClr val="tx1"/>
                  </a:gs>
                  <a:gs pos="52000">
                    <a:schemeClr val="accent1">
                      <a:tint val="66000"/>
                      <a:satMod val="160000"/>
                      <a:lumMod val="90000"/>
                      <a:lumOff val="10000"/>
                    </a:schemeClr>
                  </a:gs>
                  <a:gs pos="0">
                    <a:schemeClr val="accent4">
                      <a:lumMod val="20000"/>
                      <a:lumOff val="80000"/>
                    </a:schemeClr>
                  </a:gs>
                </a:gsLst>
                <a:lin ang="16200000" scaled="1"/>
                <a:tileRect/>
              </a:gradFill>
              <a:ln>
                <a:solidFill>
                  <a:srgbClr val="660066"/>
                </a:solidFill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Problem: Given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𝒙</m:t>
                        </m:r>
                      </m:e>
                    </m:d>
                  </m:oMath>
                </a14:m>
                <a:r>
                  <a:rPr lang="en-US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𝑿</m:t>
                        </m:r>
                      </m:e>
                    </m:d>
                  </m:oMath>
                </a14:m>
                <a:r>
                  <a:rPr lang="en-US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find phase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bg1"/>
                        </a:solidFill>
                        <a:latin typeface="Cambria Math"/>
                      </a:rPr>
                      <m:t>∠</m:t>
                    </m:r>
                    <m:r>
                      <a:rPr lang="en-US" b="1" i="1">
                        <a:solidFill>
                          <a:schemeClr val="bg1"/>
                        </a:solidFill>
                        <a:latin typeface="Cambria Math"/>
                      </a:rPr>
                      <m:t>𝒙</m:t>
                    </m:r>
                  </m:oMath>
                </a14:m>
                <a:r>
                  <a:rPr lang="en-US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bg1"/>
                        </a:solidFill>
                        <a:latin typeface="Cambria Math"/>
                      </a:rPr>
                      <m:t>∠</m:t>
                    </m:r>
                    <m:r>
                      <a:rPr lang="en-US" b="1" i="1">
                        <a:solidFill>
                          <a:schemeClr val="bg1"/>
                        </a:solidFill>
                        <a:latin typeface="Cambria Math"/>
                      </a:rPr>
                      <m:t>𝑿</m:t>
                    </m:r>
                  </m:oMath>
                </a14:m>
                <a:r>
                  <a:rPr lang="en-US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b="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4856480"/>
                <a:ext cx="7731760" cy="461665"/>
              </a:xfrm>
              <a:prstGeom prst="rect">
                <a:avLst/>
              </a:prstGeom>
              <a:blipFill rotWithShape="1">
                <a:blip r:embed="rId11"/>
                <a:stretch>
                  <a:fillRect b="-12121"/>
                </a:stretch>
              </a:blipFill>
              <a:ln>
                <a:solidFill>
                  <a:srgbClr val="660066"/>
                </a:solidFill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ight Arrow 29"/>
          <p:cNvSpPr/>
          <p:nvPr/>
        </p:nvSpPr>
        <p:spPr bwMode="auto">
          <a:xfrm>
            <a:off x="3474720" y="3535680"/>
            <a:ext cx="2235200" cy="731520"/>
          </a:xfrm>
          <a:prstGeom prst="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3992686" y="3667760"/>
                <a:ext cx="109635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ℱ</m:t>
                      </m:r>
                    </m:oMath>
                  </m:oMathPara>
                </a14:m>
                <a:endParaRPr lang="en-US" b="0" i="1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2686" y="3667760"/>
                <a:ext cx="1096353" cy="461665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2021840" y="5455920"/>
                <a:ext cx="576072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Note: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2000" b="0" i="1" smtClean="0">
                        <a:latin typeface="Cambria Math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20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/>
                            <a:cs typeface="Arial" panose="020B0604020202020204" pitchFamily="34" charset="0"/>
                          </a:rPr>
                          <m:t>𝑦</m:t>
                        </m:r>
                        <m:r>
                          <a:rPr lang="en-US" sz="2000" b="0" i="1" smtClean="0">
                            <a:latin typeface="Cambria Math"/>
                            <a:cs typeface="Arial" panose="020B0604020202020204" pitchFamily="34" charset="0"/>
                          </a:rPr>
                          <m:t>   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en-US" sz="2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  <m:t>  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000" b="0" i="1" smtClean="0">
                                    <a:latin typeface="Cambria Math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sz="2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  <m:t>=|</m:t>
                            </m:r>
                            <m:r>
                              <a:rPr lang="en-US" sz="2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2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  <m:t>|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2000" b="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is </a:t>
                </a:r>
                <a:r>
                  <a:rPr lang="en-US" sz="2000" b="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not</a:t>
                </a:r>
                <a:r>
                  <a:rPr lang="en-US" sz="2000" b="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convex</a:t>
                </a:r>
                <a:endParaRPr lang="en-US" sz="20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1840" y="5455920"/>
                <a:ext cx="5760720" cy="400110"/>
              </a:xfrm>
              <a:prstGeom prst="rect">
                <a:avLst/>
              </a:prstGeom>
              <a:blipFill rotWithShape="1">
                <a:blip r:embed="rId13"/>
                <a:stretch>
                  <a:fillRect l="-1164" t="-119697" b="-184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1087120" y="5963920"/>
                <a:ext cx="6878320" cy="72071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en-US" sz="2000" b="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But we can impose an idempotent projection: keep the phase and impose the magnitude: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℘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𝐶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𝑦</m:t>
                        </m:r>
                      </m:e>
                    </m:d>
                    <m:r>
                      <a:rPr lang="en-US" sz="2000" b="0" i="1" smtClean="0"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2000" b="0" i="1" smtClean="0"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sSup>
                      <m:sSupPr>
                        <m:ctrlPr>
                          <a:rPr lang="en-US" sz="2000" b="0" i="1" smtClean="0"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𝑒</m:t>
                        </m:r>
                      </m:e>
                      <m:sup>
                        <m:r>
                          <a:rPr lang="en-US" sz="2000" b="0" i="1" smtClean="0"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𝑗</m:t>
                        </m:r>
                        <m:r>
                          <a:rPr lang="en-US" sz="2000" b="0" i="1"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∠</m:t>
                        </m:r>
                        <m:r>
                          <a:rPr lang="en-US" sz="2000" b="0" i="1" smtClean="0"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𝑦</m:t>
                        </m:r>
                      </m:sup>
                    </m:sSup>
                  </m:oMath>
                </a14:m>
                <a:endParaRPr lang="en-US" sz="20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120" y="5963920"/>
                <a:ext cx="6878320" cy="720710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651956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/>
          <p:cNvSpPr/>
          <p:nvPr/>
        </p:nvSpPr>
        <p:spPr bwMode="auto">
          <a:xfrm>
            <a:off x="1757680" y="1554480"/>
            <a:ext cx="386080" cy="98552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100000">
                <a:schemeClr val="accent1">
                  <a:lumMod val="39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280" y="101600"/>
            <a:ext cx="77724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8F8F8"/>
                </a:solidFill>
              </a:rPr>
              <a:t>Gerchberg</a:t>
            </a:r>
            <a:r>
              <a:rPr lang="en-US" dirty="0" smtClean="0">
                <a:solidFill>
                  <a:srgbClr val="F8F8F8"/>
                </a:solidFill>
              </a:rPr>
              <a:t>-Saxton Algorithm</a:t>
            </a:r>
            <a:endParaRPr lang="en-US" dirty="0">
              <a:solidFill>
                <a:srgbClr val="F8F8F8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1960880" y="1391920"/>
            <a:ext cx="10160" cy="1290320"/>
          </a:xfrm>
          <a:prstGeom prst="line">
            <a:avLst/>
          </a:prstGeom>
          <a:solidFill>
            <a:schemeClr val="accent1"/>
          </a:solidFill>
          <a:ln w="22225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flipH="1">
            <a:off x="1432560" y="2032000"/>
            <a:ext cx="1066800" cy="0"/>
          </a:xfrm>
          <a:prstGeom prst="line">
            <a:avLst/>
          </a:prstGeom>
          <a:solidFill>
            <a:schemeClr val="accent1"/>
          </a:solidFill>
          <a:ln w="22225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59130" y="3761105"/>
                <a:ext cx="2519680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 </m:t>
                          </m:r>
                        </m:e>
                      </m:d>
                      <m:sSup>
                        <m:sSupPr>
                          <m:ctrlPr>
                            <a:rPr lang="en-US" b="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b="0" i="1">
                              <a:latin typeface="Cambria Math"/>
                            </a:rPr>
                            <m:t>𝑗</m:t>
                          </m:r>
                          <m:r>
                            <a:rPr lang="en-US" b="0" i="1">
                              <a:latin typeface="Cambria Math"/>
                            </a:rPr>
                            <m:t>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b="0" i="1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130" y="3761105"/>
                <a:ext cx="2519680" cy="473591"/>
              </a:xfrm>
              <a:prstGeom prst="rect">
                <a:avLst/>
              </a:prstGeom>
              <a:blipFill rotWithShape="1">
                <a:blip r:embed="rId2"/>
                <a:stretch>
                  <a:fillRect l="-484" b="-10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598503" y="1135688"/>
                <a:ext cx="46564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accent2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>
                              <a:solidFill>
                                <a:schemeClr val="accent2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US" sz="2000" b="0" i="1">
                              <a:solidFill>
                                <a:schemeClr val="accent2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8503" y="1135688"/>
                <a:ext cx="465640" cy="400110"/>
              </a:xfrm>
              <a:prstGeom prst="rect">
                <a:avLst/>
              </a:prstGeom>
              <a:blipFill rotWithShape="1">
                <a:blip r:embed="rId3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2472263" y="1755448"/>
                <a:ext cx="46564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accent2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>
                              <a:solidFill>
                                <a:schemeClr val="accent2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2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2263" y="1755448"/>
                <a:ext cx="465640" cy="40011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0" y="4419600"/>
                <a:ext cx="24587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accent2">
                              <a:lumMod val="50000"/>
                              <a:lumOff val="50000"/>
                            </a:schemeClr>
                          </a:solidFill>
                          <a:latin typeface="Cambria Math"/>
                        </a:rPr>
                        <m:t>𝑛</m:t>
                      </m:r>
                      <m:r>
                        <a:rPr lang="en-US" sz="1800" b="0" i="1" smtClean="0">
                          <a:solidFill>
                            <a:schemeClr val="accent2">
                              <a:lumMod val="50000"/>
                              <a:lumOff val="50000"/>
                            </a:schemeClr>
                          </a:solidFill>
                          <a:latin typeface="Cambria Math"/>
                        </a:rPr>
                        <m:t>=</m:t>
                      </m:r>
                      <m:r>
                        <a:rPr lang="en-US" sz="1800" b="0" i="1" smtClean="0">
                          <a:solidFill>
                            <a:schemeClr val="accent2">
                              <a:lumMod val="50000"/>
                              <a:lumOff val="50000"/>
                            </a:schemeClr>
                          </a:solidFill>
                          <a:latin typeface="Cambria Math"/>
                        </a:rPr>
                        <m:t>𝑛</m:t>
                      </m:r>
                      <m:r>
                        <a:rPr lang="en-US" sz="1800" b="0" i="1" smtClean="0">
                          <a:solidFill>
                            <a:schemeClr val="accent2">
                              <a:lumMod val="50000"/>
                              <a:lumOff val="50000"/>
                            </a:schemeClr>
                          </a:solidFill>
                          <a:latin typeface="Cambria Math"/>
                        </a:rPr>
                        <m:t>+1</m:t>
                      </m:r>
                    </m:oMath>
                  </m:oMathPara>
                </a14:m>
                <a:endParaRPr lang="en-US" sz="1800" b="0" i="1" dirty="0">
                  <a:solidFill>
                    <a:schemeClr val="accent2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419600"/>
                <a:ext cx="2458720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>
            <a:off x="3241040" y="4490720"/>
            <a:ext cx="248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 smtClean="0">
                <a:solidFill>
                  <a:schemeClr val="accent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Iteratively impose magnitude in both domains</a:t>
            </a:r>
            <a:endParaRPr lang="en-US" sz="1600" b="0" dirty="0">
              <a:solidFill>
                <a:schemeClr val="accent2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 rot="16200000">
            <a:off x="6837680" y="1534160"/>
            <a:ext cx="386080" cy="98552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100000">
                <a:schemeClr val="accent1">
                  <a:lumMod val="39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27" name="Straight Connector 26"/>
          <p:cNvCxnSpPr/>
          <p:nvPr/>
        </p:nvCxnSpPr>
        <p:spPr bwMode="auto">
          <a:xfrm>
            <a:off x="7040880" y="1371600"/>
            <a:ext cx="10160" cy="1290320"/>
          </a:xfrm>
          <a:prstGeom prst="line">
            <a:avLst/>
          </a:prstGeom>
          <a:solidFill>
            <a:schemeClr val="accent1"/>
          </a:solidFill>
          <a:ln w="22225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flipH="1" flipV="1">
            <a:off x="6482080" y="2042160"/>
            <a:ext cx="1107440" cy="20320"/>
          </a:xfrm>
          <a:prstGeom prst="line">
            <a:avLst/>
          </a:prstGeom>
          <a:solidFill>
            <a:schemeClr val="accent1"/>
          </a:solidFill>
          <a:ln w="22225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33" name="Right Arrow 32"/>
          <p:cNvSpPr/>
          <p:nvPr/>
        </p:nvSpPr>
        <p:spPr bwMode="auto">
          <a:xfrm>
            <a:off x="3068320" y="3708400"/>
            <a:ext cx="2743200" cy="731520"/>
          </a:xfrm>
          <a:prstGeom prst="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3556000" y="3830320"/>
                <a:ext cx="13106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ℱ</m:t>
                      </m:r>
                    </m:oMath>
                  </m:oMathPara>
                </a14:m>
                <a:endParaRPr lang="en-US" b="0" i="1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6000" y="3830320"/>
                <a:ext cx="1310640" cy="46166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6106160" y="3759200"/>
                <a:ext cx="2682240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a:rPr lang="en-US" b="0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b="0" i="1">
                          <a:latin typeface="Cambria Math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b="0" i="1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b="0" i="1">
                                  <a:latin typeface="Cambria Math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b="0" i="1">
                              <a:latin typeface="Cambria Math"/>
                            </a:rPr>
                            <m:t>  </m:t>
                          </m:r>
                        </m:e>
                      </m:d>
                      <m:sSup>
                        <m:sSupPr>
                          <m:ctrlPr>
                            <a:rPr lang="en-US" b="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b="0" i="1">
                              <a:latin typeface="Cambria Math"/>
                            </a:rPr>
                            <m:t>𝑗</m:t>
                          </m:r>
                          <m:r>
                            <a:rPr lang="en-US" b="0" i="1">
                              <a:latin typeface="Cambria Math"/>
                            </a:rPr>
                            <m:t>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b="0" i="1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6160" y="3759200"/>
                <a:ext cx="2682240" cy="473591"/>
              </a:xfrm>
              <a:prstGeom prst="rect">
                <a:avLst/>
              </a:prstGeom>
              <a:blipFill rotWithShape="1">
                <a:blip r:embed="rId7"/>
                <a:stretch>
                  <a:fillRect l="-682" b="-2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Down Arrow 35"/>
          <p:cNvSpPr/>
          <p:nvPr/>
        </p:nvSpPr>
        <p:spPr bwMode="auto">
          <a:xfrm>
            <a:off x="6116320" y="4399280"/>
            <a:ext cx="701040" cy="1046480"/>
          </a:xfrm>
          <a:prstGeom prst="down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6197600" y="5486400"/>
                <a:ext cx="2682240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b="0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b="0" i="1">
                          <a:latin typeface="Cambria Math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</m:e>
                      </m:d>
                      <m:sSup>
                        <m:sSupPr>
                          <m:ctrlPr>
                            <a:rPr lang="en-US" b="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b="0" i="1">
                              <a:latin typeface="Cambria Math"/>
                            </a:rPr>
                            <m:t>𝑗</m:t>
                          </m:r>
                          <m:r>
                            <a:rPr lang="en-US" b="0" i="1">
                              <a:latin typeface="Cambria Math"/>
                            </a:rPr>
                            <m:t>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b="0" i="1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7600" y="5486400"/>
                <a:ext cx="2682240" cy="473591"/>
              </a:xfrm>
              <a:prstGeom prst="rect">
                <a:avLst/>
              </a:prstGeom>
              <a:blipFill rotWithShape="1">
                <a:blip r:embed="rId8"/>
                <a:stretch>
                  <a:fillRect l="-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ight Arrow 37"/>
          <p:cNvSpPr/>
          <p:nvPr/>
        </p:nvSpPr>
        <p:spPr bwMode="auto">
          <a:xfrm rot="10800000">
            <a:off x="3098800" y="5394960"/>
            <a:ext cx="2743200" cy="731520"/>
          </a:xfrm>
          <a:prstGeom prst="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4094480" y="5557520"/>
                <a:ext cx="13106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ℱ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b="0" i="1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4480" y="5557520"/>
                <a:ext cx="1310640" cy="46166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538480" y="5547360"/>
                <a:ext cx="2682240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b="0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b="0" i="1">
                          <a:latin typeface="Cambria Math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b="0" i="1">
                              <a:latin typeface="Cambria Math"/>
                            </a:rPr>
                            <m:t>  </m:t>
                          </m:r>
                        </m:e>
                      </m:d>
                      <m:sSup>
                        <m:sSupPr>
                          <m:ctrlPr>
                            <a:rPr lang="en-US" b="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b="0" i="1">
                              <a:latin typeface="Cambria Math"/>
                            </a:rPr>
                            <m:t>𝑗</m:t>
                          </m:r>
                          <m:r>
                            <a:rPr lang="en-US" b="0" i="1">
                              <a:latin typeface="Cambria Math"/>
                            </a:rPr>
                            <m:t>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b="0" i="1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480" y="5547360"/>
                <a:ext cx="2682240" cy="473591"/>
              </a:xfrm>
              <a:prstGeom prst="rect">
                <a:avLst/>
              </a:prstGeom>
              <a:blipFill rotWithShape="1">
                <a:blip r:embed="rId10"/>
                <a:stretch>
                  <a:fillRect l="-1818"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Down Arrow 40"/>
          <p:cNvSpPr/>
          <p:nvPr/>
        </p:nvSpPr>
        <p:spPr bwMode="auto">
          <a:xfrm rot="10800000">
            <a:off x="1798320" y="4358640"/>
            <a:ext cx="701040" cy="1046480"/>
          </a:xfrm>
          <a:prstGeom prst="down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1910080" y="1229360"/>
                <a:ext cx="13106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accent2">
                              <a:lumMod val="50000"/>
                              <a:lumOff val="50000"/>
                            </a:schemeClr>
                          </a:solidFill>
                          <a:latin typeface="Cambria Math"/>
                        </a:rPr>
                        <m:t>𝑥</m:t>
                      </m:r>
                      <m:r>
                        <a:rPr lang="en-US" sz="2000" b="0" i="1" smtClean="0">
                          <a:solidFill>
                            <a:schemeClr val="accent2">
                              <a:lumMod val="50000"/>
                              <a:lumOff val="50000"/>
                            </a:schemeClr>
                          </a:solidFill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accent2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2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2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accent2">
                              <a:lumMod val="50000"/>
                              <a:lumOff val="50000"/>
                            </a:schemeClr>
                          </a:solidFill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accent2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2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2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accent2">
                              <a:lumMod val="50000"/>
                              <a:lumOff val="50000"/>
                            </a:schemeClr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000" b="0" i="1" dirty="0">
                  <a:solidFill>
                    <a:schemeClr val="accent2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0080" y="1229360"/>
                <a:ext cx="1310640" cy="400110"/>
              </a:xfrm>
              <a:prstGeom prst="rect">
                <a:avLst/>
              </a:prstGeom>
              <a:blipFill rotWithShape="1">
                <a:blip r:embed="rId11"/>
                <a:stretch>
                  <a:fillRect b="-1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7653863" y="1836728"/>
                <a:ext cx="50994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accent2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2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2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accent2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3863" y="1836728"/>
                <a:ext cx="509948" cy="400110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7064583" y="1084888"/>
                <a:ext cx="51591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accent2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2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sz="2000" b="0" i="1">
                              <a:solidFill>
                                <a:schemeClr val="accent2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accent2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583" y="1084888"/>
                <a:ext cx="515910" cy="400110"/>
              </a:xfrm>
              <a:prstGeom prst="rect">
                <a:avLst/>
              </a:prstGeom>
              <a:blipFill rotWithShape="1">
                <a:blip r:embed="rId13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5811520" y="1300480"/>
                <a:ext cx="13106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accent2">
                              <a:lumMod val="50000"/>
                              <a:lumOff val="50000"/>
                            </a:schemeClr>
                          </a:solidFill>
                          <a:latin typeface="Cambria Math"/>
                        </a:rPr>
                        <m:t>𝑋</m:t>
                      </m:r>
                      <m:r>
                        <a:rPr lang="en-US" sz="2000" b="0" i="1" smtClean="0">
                          <a:solidFill>
                            <a:schemeClr val="accent2">
                              <a:lumMod val="50000"/>
                              <a:lumOff val="50000"/>
                            </a:schemeClr>
                          </a:solidFill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accent2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2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2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accent2">
                              <a:lumMod val="50000"/>
                              <a:lumOff val="50000"/>
                            </a:schemeClr>
                          </a:solidFill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accent2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2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2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accent2">
                              <a:lumMod val="50000"/>
                              <a:lumOff val="50000"/>
                            </a:schemeClr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000" b="0" i="1" dirty="0">
                  <a:solidFill>
                    <a:schemeClr val="accent2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1520" y="1300480"/>
                <a:ext cx="1310640" cy="400110"/>
              </a:xfrm>
              <a:prstGeom prst="rect">
                <a:avLst/>
              </a:prstGeom>
              <a:blipFill rotWithShape="1">
                <a:blip r:embed="rId14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Right Arrow 45"/>
          <p:cNvSpPr/>
          <p:nvPr/>
        </p:nvSpPr>
        <p:spPr bwMode="auto">
          <a:xfrm>
            <a:off x="3230880" y="1452880"/>
            <a:ext cx="2672080" cy="731520"/>
          </a:xfrm>
          <a:prstGeom prst="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3759200" y="1584960"/>
                <a:ext cx="13106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ℱ</m:t>
                      </m:r>
                    </m:oMath>
                  </m:oMathPara>
                </a14:m>
                <a:endParaRPr lang="en-US" b="0" i="1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9200" y="1584960"/>
                <a:ext cx="1310640" cy="461665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51"/>
          <p:cNvSpPr txBox="1"/>
          <p:nvPr/>
        </p:nvSpPr>
        <p:spPr>
          <a:xfrm>
            <a:off x="2296160" y="2885440"/>
            <a:ext cx="4064000" cy="461665"/>
          </a:xfrm>
          <a:prstGeom prst="rect">
            <a:avLst/>
          </a:prstGeom>
          <a:gradFill flip="none" rotWithShape="1">
            <a:gsLst>
              <a:gs pos="96000">
                <a:schemeClr val="tx1"/>
              </a:gs>
              <a:gs pos="52000">
                <a:schemeClr val="accent1">
                  <a:tint val="66000"/>
                  <a:satMod val="160000"/>
                  <a:lumMod val="90000"/>
                  <a:lumOff val="10000"/>
                </a:schemeClr>
              </a:gs>
              <a:gs pos="0">
                <a:schemeClr val="accent4">
                  <a:lumMod val="20000"/>
                  <a:lumOff val="80000"/>
                </a:schemeClr>
              </a:gs>
            </a:gsLst>
            <a:lin ang="16200000" scaled="1"/>
            <a:tileRect/>
          </a:gradFill>
          <a:ln>
            <a:solidFill>
              <a:srgbClr val="660066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Iterative Restoration: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95490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770" y="2728630"/>
            <a:ext cx="2952750" cy="2974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" y="2814320"/>
            <a:ext cx="2966720" cy="2966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280" y="101600"/>
            <a:ext cx="77724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8F8F8"/>
                </a:solidFill>
              </a:rPr>
              <a:t>Gerchberg</a:t>
            </a:r>
            <a:r>
              <a:rPr lang="en-US" dirty="0" smtClean="0">
                <a:solidFill>
                  <a:srgbClr val="F8F8F8"/>
                </a:solidFill>
              </a:rPr>
              <a:t>-Saxton Algorithm</a:t>
            </a:r>
            <a:endParaRPr lang="en-US" dirty="0">
              <a:solidFill>
                <a:srgbClr val="F8F8F8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2194560" y="2641600"/>
            <a:ext cx="10160" cy="3220720"/>
          </a:xfrm>
          <a:prstGeom prst="line">
            <a:avLst/>
          </a:prstGeom>
          <a:solidFill>
            <a:schemeClr val="accent1"/>
          </a:solidFill>
          <a:ln w="22225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flipH="1">
            <a:off x="558800" y="4267200"/>
            <a:ext cx="3261360" cy="10160"/>
          </a:xfrm>
          <a:prstGeom prst="line">
            <a:avLst/>
          </a:prstGeom>
          <a:solidFill>
            <a:schemeClr val="accent1"/>
          </a:solidFill>
          <a:ln w="22225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2126823" y="2385368"/>
                <a:ext cx="52155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2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>
                              <a:solidFill>
                                <a:schemeClr val="accent2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US" b="0" i="1">
                              <a:solidFill>
                                <a:schemeClr val="accent2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6823" y="2385368"/>
                <a:ext cx="521553" cy="461665"/>
              </a:xfrm>
              <a:prstGeom prst="rect">
                <a:avLst/>
              </a:prstGeom>
              <a:blipFill rotWithShape="1">
                <a:blip r:embed="rId4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701623" y="3807768"/>
                <a:ext cx="51443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2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>
                              <a:solidFill>
                                <a:schemeClr val="accent2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1623" y="3807768"/>
                <a:ext cx="514435" cy="461665"/>
              </a:xfrm>
              <a:prstGeom prst="rect">
                <a:avLst/>
              </a:prstGeom>
              <a:blipFill rotWithShape="1">
                <a:blip r:embed="rId5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6576903" y="2304088"/>
                <a:ext cx="57342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2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chemeClr val="accent2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6903" y="2304088"/>
                <a:ext cx="573426" cy="461665"/>
              </a:xfrm>
              <a:prstGeom prst="rect">
                <a:avLst/>
              </a:prstGeom>
              <a:blipFill rotWithShape="1">
                <a:blip r:embed="rId6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080583" y="3828088"/>
                <a:ext cx="58054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2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b="0" i="1">
                              <a:solidFill>
                                <a:schemeClr val="accent2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chemeClr val="accent2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0583" y="3828088"/>
                <a:ext cx="580544" cy="461665"/>
              </a:xfrm>
              <a:prstGeom prst="rect">
                <a:avLst/>
              </a:prstGeom>
              <a:blipFill rotWithShape="1">
                <a:blip r:embed="rId7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5943600" y="5801360"/>
                <a:ext cx="13106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solidFill>
                                <a:schemeClr val="accent2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>
                              <a:solidFill>
                                <a:schemeClr val="accent2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𝑋</m:t>
                          </m:r>
                          <m:r>
                            <a:rPr lang="en-US" b="0" i="1">
                              <a:solidFill>
                                <a:schemeClr val="accent2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>
                                  <a:solidFill>
                                    <a:schemeClr val="accent2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solidFill>
                                    <a:schemeClr val="accent2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>
                                  <a:solidFill>
                                    <a:schemeClr val="accent2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>
                              <a:solidFill>
                                <a:schemeClr val="accent2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>
                                  <a:solidFill>
                                    <a:schemeClr val="accent2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solidFill>
                                    <a:schemeClr val="accent2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>
                                  <a:solidFill>
                                    <a:schemeClr val="accent2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>
                              <a:solidFill>
                                <a:schemeClr val="accent2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b="0" i="1" dirty="0">
                              <a:solidFill>
                                <a:schemeClr val="accent2">
                                  <a:lumMod val="50000"/>
                                  <a:lumOff val="50000"/>
                                </a:schemeClr>
                              </a:solidFill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b="0" i="1" dirty="0">
                  <a:solidFill>
                    <a:schemeClr val="accent2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5801360"/>
                <a:ext cx="1310640" cy="461665"/>
              </a:xfrm>
              <a:prstGeom prst="rect">
                <a:avLst/>
              </a:prstGeom>
              <a:blipFill rotWithShape="1">
                <a:blip r:embed="rId8"/>
                <a:stretch>
                  <a:fillRect r="-16279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ight Arrow 30"/>
          <p:cNvSpPr/>
          <p:nvPr/>
        </p:nvSpPr>
        <p:spPr bwMode="auto">
          <a:xfrm>
            <a:off x="3525520" y="4531360"/>
            <a:ext cx="1940560" cy="731520"/>
          </a:xfrm>
          <a:prstGeom prst="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3840480" y="4663440"/>
                <a:ext cx="13106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ℱ</m:t>
                      </m:r>
                    </m:oMath>
                  </m:oMathPara>
                </a14:m>
                <a:endParaRPr lang="en-US" b="0" i="1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0480" y="4663440"/>
                <a:ext cx="1310640" cy="46166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1016000" y="5842000"/>
                <a:ext cx="2184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solidFill>
                                <a:schemeClr val="accent2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>
                              <a:solidFill>
                                <a:schemeClr val="accent2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b="0" i="1">
                              <a:solidFill>
                                <a:schemeClr val="accent2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>
                                  <a:solidFill>
                                    <a:schemeClr val="accent2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solidFill>
                                    <a:schemeClr val="accent2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>
                                  <a:solidFill>
                                    <a:schemeClr val="accent2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>
                              <a:solidFill>
                                <a:schemeClr val="accent2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>
                                  <a:solidFill>
                                    <a:schemeClr val="accent2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solidFill>
                                    <a:schemeClr val="accent2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>
                                  <a:solidFill>
                                    <a:schemeClr val="accent2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>
                              <a:solidFill>
                                <a:schemeClr val="accent2">
                                  <a:lumMod val="50000"/>
                                  <a:lumOff val="50000"/>
                                </a:schemeClr>
                              </a:solidFill>
                              <a:latin typeface="Cambria Math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b="0" i="1" dirty="0">
                              <a:solidFill>
                                <a:schemeClr val="accent2">
                                  <a:lumMod val="50000"/>
                                  <a:lumOff val="50000"/>
                                </a:schemeClr>
                              </a:solidFill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b="0" i="1" dirty="0">
                  <a:solidFill>
                    <a:schemeClr val="accent2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000" y="5842000"/>
                <a:ext cx="2184400" cy="461665"/>
              </a:xfrm>
              <a:prstGeom prst="rect">
                <a:avLst/>
              </a:prstGeom>
              <a:blipFill rotWithShape="1">
                <a:blip r:embed="rId10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/>
          <p:cNvSpPr txBox="1"/>
          <p:nvPr/>
        </p:nvSpPr>
        <p:spPr>
          <a:xfrm>
            <a:off x="3220720" y="1361440"/>
            <a:ext cx="2489200" cy="830997"/>
          </a:xfrm>
          <a:prstGeom prst="rect">
            <a:avLst/>
          </a:prstGeom>
          <a:gradFill flip="none" rotWithShape="1">
            <a:gsLst>
              <a:gs pos="96000">
                <a:schemeClr val="tx1"/>
              </a:gs>
              <a:gs pos="52000">
                <a:schemeClr val="accent1">
                  <a:tint val="66000"/>
                  <a:satMod val="160000"/>
                  <a:lumMod val="90000"/>
                  <a:lumOff val="10000"/>
                </a:schemeClr>
              </a:gs>
              <a:gs pos="0">
                <a:schemeClr val="accent4">
                  <a:lumMod val="20000"/>
                  <a:lumOff val="80000"/>
                </a:schemeClr>
              </a:gs>
            </a:gsLst>
            <a:lin ang="16200000" scaled="1"/>
            <a:tileRect/>
          </a:gradFill>
          <a:ln>
            <a:solidFill>
              <a:srgbClr val="660066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Sad to Happy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6624320" y="2611120"/>
            <a:ext cx="10160" cy="3220720"/>
          </a:xfrm>
          <a:prstGeom prst="line">
            <a:avLst/>
          </a:prstGeom>
          <a:solidFill>
            <a:schemeClr val="accent1"/>
          </a:solidFill>
          <a:ln w="22225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flipH="1">
            <a:off x="5039360" y="4246880"/>
            <a:ext cx="3261360" cy="10160"/>
          </a:xfrm>
          <a:prstGeom prst="line">
            <a:avLst/>
          </a:prstGeom>
          <a:solidFill>
            <a:schemeClr val="accent1"/>
          </a:solidFill>
          <a:ln w="22225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</p:spTree>
    <p:extLst>
      <p:ext uri="{BB962C8B-B14F-4D97-AF65-F5344CB8AC3E}">
        <p14:creationId xmlns:p14="http://schemas.microsoft.com/office/powerpoint/2010/main" val="216567994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7970838" cy="11430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PO</a:t>
            </a:r>
            <a:r>
              <a:rPr lang="en-US" sz="3200" dirty="0" smtClean="0">
                <a:solidFill>
                  <a:srgbClr val="FF3300"/>
                </a:solidFill>
              </a:rPr>
              <a:t>CS</a:t>
            </a:r>
            <a:r>
              <a:rPr lang="en-US" sz="3200" dirty="0" smtClean="0"/>
              <a:t>: Example </a:t>
            </a:r>
            <a:r>
              <a:rPr lang="en-US" sz="3200" dirty="0" smtClean="0">
                <a:solidFill>
                  <a:schemeClr val="folHlink"/>
                </a:solidFill>
              </a:rPr>
              <a:t>convex sets</a:t>
            </a:r>
            <a:r>
              <a:rPr lang="en-US" sz="3200" dirty="0" smtClean="0"/>
              <a:t> in a Hilbert space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7900" y="1358900"/>
            <a:ext cx="7543800" cy="6858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chemeClr val="folHlink"/>
                </a:solidFill>
              </a:rPr>
              <a:t>Bounded Energy Signals</a:t>
            </a:r>
            <a:r>
              <a:rPr lang="en-US" b="1" smtClean="0">
                <a:solidFill>
                  <a:srgbClr val="0066FF"/>
                </a:solidFill>
              </a:rPr>
              <a:t> </a:t>
            </a:r>
            <a:r>
              <a:rPr lang="en-US" smtClean="0"/>
              <a:t>– a ball</a:t>
            </a:r>
            <a:endParaRPr lang="en-US" smtClean="0">
              <a:sym typeface="Symbol" pitchFamily="18" charset="2"/>
            </a:endParaRPr>
          </a:p>
        </p:txBody>
      </p:sp>
      <p:graphicFrame>
        <p:nvGraphicFramePr>
          <p:cNvPr id="2355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4879841"/>
              </p:ext>
            </p:extLst>
          </p:nvPr>
        </p:nvGraphicFramePr>
        <p:xfrm>
          <a:off x="501650" y="2057400"/>
          <a:ext cx="7727950" cy="877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8" name="Equation" r:id="rId3" imgW="2197080" imgH="279360" progId="Equation.3">
                  <p:embed/>
                </p:oleObj>
              </mc:Choice>
              <mc:Fallback>
                <p:oleObj name="Equation" r:id="rId3" imgW="219708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650" y="2057400"/>
                        <a:ext cx="7727950" cy="877888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folHlink"/>
                          </a:gs>
                          <a:gs pos="50000">
                            <a:srgbClr val="FFFF00"/>
                          </a:gs>
                          <a:gs pos="100000">
                            <a:schemeClr val="folHlink"/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7940941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280" y="101600"/>
            <a:ext cx="77724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8F8F8"/>
                </a:solidFill>
              </a:rPr>
              <a:t>Gerchberg</a:t>
            </a:r>
            <a:r>
              <a:rPr lang="en-US" dirty="0" smtClean="0">
                <a:solidFill>
                  <a:srgbClr val="F8F8F8"/>
                </a:solidFill>
              </a:rPr>
              <a:t>-Saxton Algorithm</a:t>
            </a:r>
            <a:endParaRPr lang="en-US" dirty="0">
              <a:solidFill>
                <a:srgbClr val="F8F8F8"/>
              </a:solidFill>
            </a:endParaRP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8" y="1406525"/>
            <a:ext cx="7569192" cy="497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852377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1411288"/>
            <a:ext cx="7621587" cy="507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280" y="101600"/>
            <a:ext cx="77724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8F8F8"/>
                </a:solidFill>
              </a:rPr>
              <a:t>Gerchberg</a:t>
            </a:r>
            <a:r>
              <a:rPr lang="en-US" dirty="0" smtClean="0">
                <a:solidFill>
                  <a:srgbClr val="F8F8F8"/>
                </a:solidFill>
              </a:rPr>
              <a:t>-Saxton Algorithm</a:t>
            </a:r>
            <a:endParaRPr lang="en-US" dirty="0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44753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0"/>
            <a:ext cx="77724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latin typeface="Arial" charset="0"/>
              </a:rPr>
              <a:t>Final Comments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2300" y="97155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C000"/>
                </a:solidFill>
                <a:latin typeface="Arial" charset="0"/>
              </a:rPr>
              <a:t>POCS: What is it?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Convex Sets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Projections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POCS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C000"/>
                </a:solidFill>
                <a:latin typeface="Arial" charset="0"/>
              </a:rPr>
              <a:t>Applications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The Papoulis-</a:t>
            </a:r>
            <a:r>
              <a:rPr lang="en-US" sz="2400" b="1" dirty="0" err="1" smtClean="0">
                <a:solidFill>
                  <a:srgbClr val="FFC000"/>
                </a:solidFill>
                <a:latin typeface="Arial" charset="0"/>
              </a:rPr>
              <a:t>Gerchberg</a:t>
            </a: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 Algorithm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Neural Network Associative Memory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Resolution at sub-pixel levels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Radiation Oncology / Tomography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JPG / MPEG repair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Missing Sensors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C000"/>
                </a:solidFill>
                <a:latin typeface="Arial" charset="0"/>
              </a:rPr>
              <a:t>Generalized Alternating Projections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Ambiguity Function Synthesis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The </a:t>
            </a:r>
            <a:r>
              <a:rPr lang="en-US" sz="2400" b="1" dirty="0" err="1" smtClean="0">
                <a:solidFill>
                  <a:srgbClr val="FFC000"/>
                </a:solidFill>
                <a:latin typeface="Arial" charset="0"/>
              </a:rPr>
              <a:t>Gerchberg</a:t>
            </a: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-Saxton Algorithm</a:t>
            </a:r>
          </a:p>
          <a:p>
            <a:pPr lvl="2" eaLnBrk="1" hangingPunct="1">
              <a:lnSpc>
                <a:spcPct val="90000"/>
              </a:lnSpc>
              <a:buFontTx/>
              <a:buNone/>
            </a:pPr>
            <a:endParaRPr lang="en-US" b="1" dirty="0" smtClean="0">
              <a:solidFill>
                <a:schemeClr val="tx2"/>
              </a:solidFill>
              <a:latin typeface="Arial" charset="0"/>
            </a:endParaRP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sz="24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3352800" y="1397000"/>
            <a:ext cx="5600700" cy="1631216"/>
          </a:xfrm>
          <a:prstGeom prst="rect">
            <a:avLst/>
          </a:prstGeom>
          <a:gradFill flip="none" rotWithShape="1">
            <a:gsLst>
              <a:gs pos="11000">
                <a:schemeClr val="tx1"/>
              </a:gs>
              <a:gs pos="100000">
                <a:schemeClr val="bg1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R.J. Marks II, Handbook of Fourier Analysis and Its Applications, Oxford University Press, (2009</a:t>
            </a:r>
            <a:r>
              <a:rPr lang="en-US" sz="2000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75000"/>
                    <a:lumOff val="25000"/>
                  </a:schemeClr>
                </a:solidFill>
                <a:hlinkClick r:id="rId2"/>
              </a:rPr>
              <a:t>http://</a:t>
            </a:r>
            <a:r>
              <a:rPr lang="en-US" sz="2000" dirty="0" smtClean="0">
                <a:solidFill>
                  <a:schemeClr val="accent2">
                    <a:lumMod val="75000"/>
                    <a:lumOff val="25000"/>
                  </a:schemeClr>
                </a:solidFill>
                <a:hlinkClick r:id="rId2"/>
              </a:rPr>
              <a:t>robertmarks.org/REPRINTS/Marks-Pubs.htm</a:t>
            </a:r>
            <a:endParaRPr lang="en-US" sz="2000" dirty="0" smtClean="0">
              <a:solidFill>
                <a:schemeClr val="accent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0962" name="Picture 2" descr="Image result for Handbook of Fourier Analysis and Its Applica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2859659"/>
            <a:ext cx="1879600" cy="270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91944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5" name="Text Box 3"/>
          <p:cNvSpPr txBox="1">
            <a:spLocks noChangeArrowheads="1"/>
          </p:cNvSpPr>
          <p:nvPr/>
        </p:nvSpPr>
        <p:spPr bwMode="auto">
          <a:xfrm>
            <a:off x="-5105400" y="3886200"/>
            <a:ext cx="4800600" cy="14335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800">
                <a:latin typeface="Magneto" pitchFamily="82" charset="0"/>
              </a:rPr>
              <a:t>Finis</a:t>
            </a:r>
          </a:p>
        </p:txBody>
      </p:sp>
      <p:sp>
        <p:nvSpPr>
          <p:cNvPr id="320516" name="Text Box 4"/>
          <p:cNvSpPr txBox="1">
            <a:spLocks noChangeArrowheads="1"/>
          </p:cNvSpPr>
          <p:nvPr/>
        </p:nvSpPr>
        <p:spPr bwMode="auto">
          <a:xfrm>
            <a:off x="914400" y="7086600"/>
            <a:ext cx="4800600" cy="14335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800">
                <a:latin typeface="Magneto" pitchFamily="82" charset="0"/>
              </a:rPr>
              <a:t>Finis</a:t>
            </a: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-4800600" y="6140450"/>
            <a:ext cx="4800600" cy="14335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800">
                <a:latin typeface="Magneto" pitchFamily="82" charset="0"/>
              </a:rPr>
              <a:t>Finis</a:t>
            </a:r>
          </a:p>
        </p:txBody>
      </p:sp>
      <p:sp>
        <p:nvSpPr>
          <p:cNvPr id="320518" name="Text Box 6"/>
          <p:cNvSpPr txBox="1">
            <a:spLocks noChangeArrowheads="1"/>
          </p:cNvSpPr>
          <p:nvPr/>
        </p:nvSpPr>
        <p:spPr bwMode="auto">
          <a:xfrm>
            <a:off x="-5029200" y="2286000"/>
            <a:ext cx="5257800" cy="14335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800">
                <a:latin typeface="Magneto" pitchFamily="82" charset="0"/>
              </a:rPr>
              <a:t>Finis</a:t>
            </a:r>
          </a:p>
        </p:txBody>
      </p:sp>
      <p:sp>
        <p:nvSpPr>
          <p:cNvPr id="320519" name="Text Box 7"/>
          <p:cNvSpPr txBox="1">
            <a:spLocks noChangeArrowheads="1"/>
          </p:cNvSpPr>
          <p:nvPr/>
        </p:nvSpPr>
        <p:spPr bwMode="auto">
          <a:xfrm>
            <a:off x="9144000" y="4953000"/>
            <a:ext cx="4800600" cy="14335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800">
                <a:latin typeface="Magneto" pitchFamily="82" charset="0"/>
              </a:rPr>
              <a:t>Finis</a:t>
            </a:r>
          </a:p>
        </p:txBody>
      </p:sp>
      <p:sp>
        <p:nvSpPr>
          <p:cNvPr id="320520" name="Text Box 8"/>
          <p:cNvSpPr txBox="1">
            <a:spLocks noChangeArrowheads="1"/>
          </p:cNvSpPr>
          <p:nvPr/>
        </p:nvSpPr>
        <p:spPr bwMode="auto">
          <a:xfrm>
            <a:off x="2438400" y="7162800"/>
            <a:ext cx="5257800" cy="14335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800">
                <a:latin typeface="Magneto" pitchFamily="82" charset="0"/>
              </a:rPr>
              <a:t>Finis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4971E-6 C 0.13732 -0.27399 0.27482 -0.54798 0.37586 -0.61526 C 0.47725 -0.68254 0.62343 -0.52231 0.60781 -0.40393 C 0.59201 -0.28555 0.20572 -0.02266 0.2809 0.09503 C 0.3559 0.21272 0.89687 0.35399 1.0585 0.3022 C 1.22031 0.25041 1.25364 -0.07931 1.25052 -0.21572 C 1.24739 -0.35214 1.13281 -0.44601 1.03958 -0.51584 C 0.94618 -0.58566 0.74791 -0.69364 0.69045 -0.63422 C 0.63298 -0.5748 0.62569 -0.26983 0.69496 -0.15861 C 0.76423 -0.0474 1.06267 0.09226 1.10625 0.03376 C 1.14982 -0.02474 1.15607 -0.41133 0.95694 -0.50959 C 0.75816 -0.60786 0.0868 -0.54844 -0.08733 -0.55607 " pathEditMode="relative" rAng="0" ptsTypes="aaaaaaaaaaaA">
                                      <p:cBhvr>
                                        <p:cTn id="6" dur="5000" fill="hold"/>
                                        <p:tgtEl>
                                          <p:spTgt spid="3205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2743 -0.04693 -0.25469 -0.09341 -0.29045 -0.26659 C -0.32622 -0.43953 -0.34254 -0.9156 -0.21424 -1.03792 C -0.08594 -1.16023 0.35104 -1.11607 0.47934 -1 C 0.60764 -0.88416 0.64948 -0.48092 0.55555 -0.34242 C 0.46163 -0.20393 0.0493 -0.09202 -0.0842 -0.16925 C -0.21771 -0.24647 -0.27848 -0.72878 -0.24601 -0.80555 C -0.21354 -0.88254 -0.01407 -0.72508 0.11111 -0.63005 C 0.23628 -0.53526 0.39809 -0.36254 0.50468 -0.23699 C 0.61128 -0.11098 0.68107 0.00671 0.75086 0.12463 " pathEditMode="relative" ptsTypes="aaaaaaaaaA">
                                      <p:cBhvr>
                                        <p:cTn id="9" dur="5000" fill="hold"/>
                                        <p:tgtEl>
                                          <p:spTgt spid="3205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56647E-6 L 1.6625 -0.0155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1" y="-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33 -4.73988E-6 L -1.57917 -0.00439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3205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6" y="-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778E-6 6.6474E-6 C -0.15435 -0.05317 -0.30869 -0.10635 -0.37935 -0.26635 C -0.45001 -0.42635 -0.53299 -0.84346 -0.42379 -0.95976 C -0.31459 -1.07606 0.14687 -1.02797 0.27621 -0.96392 C 0.40537 -0.89988 0.40138 -0.64832 0.35086 -0.57502 C 0.30034 -0.50173 0.0361 -0.53271 -0.02709 -0.52439 " pathEditMode="relative" ptsTypes="aaaaaA">
                                      <p:cBhvr>
                                        <p:cTn id="17" dur="5000" fill="hold"/>
                                        <p:tgtEl>
                                          <p:spTgt spid="3205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15" grpId="0"/>
      <p:bldP spid="320516" grpId="0"/>
      <p:bldP spid="320518" grpId="0"/>
      <p:bldP spid="320519" grpId="0"/>
      <p:bldP spid="3205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7970838" cy="11430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PO</a:t>
            </a:r>
            <a:r>
              <a:rPr lang="en-US" sz="3200" dirty="0" smtClean="0">
                <a:solidFill>
                  <a:srgbClr val="FF3300"/>
                </a:solidFill>
              </a:rPr>
              <a:t>CS</a:t>
            </a:r>
            <a:r>
              <a:rPr lang="en-US" sz="3200" dirty="0" smtClean="0"/>
              <a:t>: Example </a:t>
            </a:r>
            <a:r>
              <a:rPr lang="en-US" sz="3200" dirty="0" smtClean="0">
                <a:solidFill>
                  <a:schemeClr val="folHlink"/>
                </a:solidFill>
              </a:rPr>
              <a:t>convex sets</a:t>
            </a:r>
            <a:r>
              <a:rPr lang="en-US" sz="3200" dirty="0" smtClean="0"/>
              <a:t> in a Hilbert space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7900" y="1358900"/>
            <a:ext cx="7543800" cy="6858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chemeClr val="folHlink"/>
                </a:solidFill>
              </a:rPr>
              <a:t>Bounded Energy Signals</a:t>
            </a:r>
            <a:r>
              <a:rPr lang="en-US" b="1" smtClean="0">
                <a:solidFill>
                  <a:srgbClr val="0066FF"/>
                </a:solidFill>
              </a:rPr>
              <a:t> </a:t>
            </a:r>
            <a:r>
              <a:rPr lang="en-US" smtClean="0"/>
              <a:t>– a ball</a:t>
            </a:r>
            <a:endParaRPr lang="en-US" smtClean="0">
              <a:sym typeface="Symbol" pitchFamily="18" charset="2"/>
            </a:endParaRPr>
          </a:p>
        </p:txBody>
      </p:sp>
      <p:graphicFrame>
        <p:nvGraphicFramePr>
          <p:cNvPr id="2355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0462086"/>
              </p:ext>
            </p:extLst>
          </p:nvPr>
        </p:nvGraphicFramePr>
        <p:xfrm>
          <a:off x="501650" y="2057400"/>
          <a:ext cx="7727950" cy="877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66" name="Equation" r:id="rId3" imgW="2197080" imgH="279360" progId="Equation.3">
                  <p:embed/>
                </p:oleObj>
              </mc:Choice>
              <mc:Fallback>
                <p:oleObj name="Equation" r:id="rId3" imgW="219708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650" y="2057400"/>
                        <a:ext cx="7727950" cy="877888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folHlink"/>
                          </a:gs>
                          <a:gs pos="50000">
                            <a:srgbClr val="FFFF00"/>
                          </a:gs>
                          <a:gs pos="100000">
                            <a:schemeClr val="folHlink"/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2590800" y="3200400"/>
            <a:ext cx="3581400" cy="2752725"/>
            <a:chOff x="1632" y="2016"/>
            <a:chExt cx="2256" cy="1734"/>
          </a:xfrm>
        </p:grpSpPr>
        <p:sp>
          <p:nvSpPr>
            <p:cNvPr id="8199" name="Oval 9"/>
            <p:cNvSpPr>
              <a:spLocks noChangeArrowheads="1"/>
            </p:cNvSpPr>
            <p:nvPr/>
          </p:nvSpPr>
          <p:spPr bwMode="auto">
            <a:xfrm>
              <a:off x="2256" y="2208"/>
              <a:ext cx="1441" cy="152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0" name="Oval 12"/>
            <p:cNvSpPr>
              <a:spLocks noChangeArrowheads="1"/>
            </p:cNvSpPr>
            <p:nvPr/>
          </p:nvSpPr>
          <p:spPr bwMode="auto">
            <a:xfrm>
              <a:off x="2844" y="2289"/>
              <a:ext cx="264" cy="126"/>
            </a:xfrm>
            <a:prstGeom prst="ellipse">
              <a:avLst/>
            </a:prstGeom>
            <a:gradFill rotWithShape="0">
              <a:gsLst>
                <a:gs pos="0">
                  <a:srgbClr val="FFCCCC"/>
                </a:gs>
                <a:gs pos="100000">
                  <a:srgbClr val="800000"/>
                </a:gs>
              </a:gsLst>
              <a:lin ang="5400000" scaled="1"/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1" name="Line 10"/>
            <p:cNvSpPr>
              <a:spLocks noChangeShapeType="1"/>
            </p:cNvSpPr>
            <p:nvPr/>
          </p:nvSpPr>
          <p:spPr bwMode="auto">
            <a:xfrm flipH="1" flipV="1">
              <a:off x="2976" y="2016"/>
              <a:ext cx="0" cy="399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202" name="Oval 13"/>
            <p:cNvSpPr>
              <a:spLocks noChangeArrowheads="1"/>
            </p:cNvSpPr>
            <p:nvPr/>
          </p:nvSpPr>
          <p:spPr bwMode="auto">
            <a:xfrm>
              <a:off x="3504" y="2839"/>
              <a:ext cx="144" cy="273"/>
            </a:xfrm>
            <a:prstGeom prst="ellipse">
              <a:avLst/>
            </a:prstGeom>
            <a:gradFill rotWithShape="0">
              <a:gsLst>
                <a:gs pos="0">
                  <a:srgbClr val="800000"/>
                </a:gs>
                <a:gs pos="100000">
                  <a:srgbClr val="FFCCCC"/>
                </a:gs>
              </a:gsLst>
              <a:lin ang="0" scaled="1"/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3" name="Line 11"/>
            <p:cNvSpPr>
              <a:spLocks noChangeShapeType="1"/>
            </p:cNvSpPr>
            <p:nvPr/>
          </p:nvSpPr>
          <p:spPr bwMode="auto">
            <a:xfrm>
              <a:off x="3516" y="2976"/>
              <a:ext cx="372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204" name="Line 14"/>
            <p:cNvSpPr>
              <a:spLocks noChangeShapeType="1"/>
            </p:cNvSpPr>
            <p:nvPr/>
          </p:nvSpPr>
          <p:spPr bwMode="auto">
            <a:xfrm>
              <a:off x="1824" y="2226"/>
              <a:ext cx="0" cy="152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205" name="Line 15"/>
            <p:cNvSpPr>
              <a:spLocks noChangeShapeType="1"/>
            </p:cNvSpPr>
            <p:nvPr/>
          </p:nvSpPr>
          <p:spPr bwMode="auto">
            <a:xfrm>
              <a:off x="1680" y="3750"/>
              <a:ext cx="1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206" name="Line 16"/>
            <p:cNvSpPr>
              <a:spLocks noChangeShapeType="1"/>
            </p:cNvSpPr>
            <p:nvPr/>
          </p:nvSpPr>
          <p:spPr bwMode="auto">
            <a:xfrm>
              <a:off x="1680" y="2226"/>
              <a:ext cx="130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207" name="Text Box 18"/>
            <p:cNvSpPr txBox="1">
              <a:spLocks noChangeArrowheads="1"/>
            </p:cNvSpPr>
            <p:nvPr/>
          </p:nvSpPr>
          <p:spPr bwMode="auto">
            <a:xfrm>
              <a:off x="1632" y="2832"/>
              <a:ext cx="384" cy="288"/>
            </a:xfrm>
            <a:prstGeom prst="rect">
              <a:avLst/>
            </a:prstGeom>
            <a:solidFill>
              <a:schemeClr val="bg1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/>
                <a:t>2</a:t>
              </a:r>
              <a:r>
                <a:rPr lang="en-US" b="0" i="1"/>
                <a:t>E</a:t>
              </a:r>
            </a:p>
          </p:txBody>
        </p:sp>
        <p:sp>
          <p:nvSpPr>
            <p:cNvPr id="8208" name="Oval 19"/>
            <p:cNvSpPr>
              <a:spLocks noChangeArrowheads="1"/>
            </p:cNvSpPr>
            <p:nvPr/>
          </p:nvSpPr>
          <p:spPr bwMode="auto">
            <a:xfrm rot="-2177195">
              <a:off x="2588" y="3120"/>
              <a:ext cx="147" cy="241"/>
            </a:xfrm>
            <a:prstGeom prst="ellipse">
              <a:avLst/>
            </a:prstGeom>
            <a:gradFill rotWithShape="0">
              <a:gsLst>
                <a:gs pos="0">
                  <a:srgbClr val="FFCCCC"/>
                </a:gs>
                <a:gs pos="100000">
                  <a:srgbClr val="800000"/>
                </a:gs>
              </a:gsLst>
              <a:lin ang="18900000" scaled="1"/>
            </a:gradFill>
            <a:ln w="1905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9" name="Line 20"/>
            <p:cNvSpPr>
              <a:spLocks noChangeShapeType="1"/>
            </p:cNvSpPr>
            <p:nvPr/>
          </p:nvSpPr>
          <p:spPr bwMode="auto">
            <a:xfrm flipH="1">
              <a:off x="2304" y="3216"/>
              <a:ext cx="427" cy="384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6220303" y="4491990"/>
                <a:ext cx="2714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[1]</m:t>
                      </m:r>
                    </m:oMath>
                  </m:oMathPara>
                </a14:m>
                <a:endParaRPr lang="en-US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303" y="4491990"/>
                <a:ext cx="271462" cy="461665"/>
              </a:xfrm>
              <a:prstGeom prst="rect">
                <a:avLst/>
              </a:prstGeom>
              <a:blipFill rotWithShape="1">
                <a:blip r:embed="rId7"/>
                <a:stretch>
                  <a:fillRect r="-191111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801078" y="2996565"/>
                <a:ext cx="2714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[2]</m:t>
                      </m:r>
                    </m:oMath>
                  </m:oMathPara>
                </a14:m>
                <a:endParaRPr lang="en-US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078" y="2996565"/>
                <a:ext cx="271462" cy="461665"/>
              </a:xfrm>
              <a:prstGeom prst="rect">
                <a:avLst/>
              </a:prstGeom>
              <a:blipFill rotWithShape="1">
                <a:blip r:embed="rId8"/>
                <a:stretch>
                  <a:fillRect r="-195455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953228" y="5473065"/>
                <a:ext cx="2714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[3]</m:t>
                      </m:r>
                    </m:oMath>
                  </m:oMathPara>
                </a14:m>
                <a:endParaRPr lang="en-US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3228" y="5473065"/>
                <a:ext cx="271462" cy="461665"/>
              </a:xfrm>
              <a:prstGeom prst="rect">
                <a:avLst/>
              </a:prstGeom>
              <a:blipFill rotWithShape="1">
                <a:blip r:embed="rId9"/>
                <a:stretch>
                  <a:fillRect r="-191111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620981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7970838" cy="1143000"/>
          </a:xfrm>
        </p:spPr>
        <p:txBody>
          <a:bodyPr/>
          <a:lstStyle/>
          <a:p>
            <a:pPr eaLnBrk="1" hangingPunct="1"/>
            <a:r>
              <a:rPr lang="en-US" sz="3200" smtClean="0"/>
              <a:t>PO</a:t>
            </a:r>
            <a:r>
              <a:rPr lang="en-US" sz="3200" smtClean="0">
                <a:solidFill>
                  <a:srgbClr val="FF3300"/>
                </a:solidFill>
              </a:rPr>
              <a:t>CS</a:t>
            </a:r>
            <a:r>
              <a:rPr lang="en-US" sz="3200" smtClean="0"/>
              <a:t>: Example </a:t>
            </a:r>
            <a:r>
              <a:rPr lang="en-US" sz="3200" smtClean="0">
                <a:solidFill>
                  <a:schemeClr val="folHlink"/>
                </a:solidFill>
              </a:rPr>
              <a:t>convex sets</a:t>
            </a:r>
            <a:r>
              <a:rPr lang="en-US" sz="3200" smtClean="0"/>
              <a:t> in a Hilbert space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7900" y="1358900"/>
            <a:ext cx="7543800" cy="6858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chemeClr val="folHlink"/>
                </a:solidFill>
              </a:rPr>
              <a:t>Bounded Energy Signals</a:t>
            </a:r>
            <a:r>
              <a:rPr lang="en-US" b="1" smtClean="0">
                <a:solidFill>
                  <a:srgbClr val="0066FF"/>
                </a:solidFill>
              </a:rPr>
              <a:t> </a:t>
            </a:r>
            <a:r>
              <a:rPr lang="en-US" smtClean="0"/>
              <a:t>– a ball</a:t>
            </a:r>
            <a:endParaRPr lang="en-US" smtClean="0">
              <a:sym typeface="Symbol" pitchFamily="18" charset="2"/>
            </a:endParaRPr>
          </a:p>
        </p:txBody>
      </p:sp>
      <p:graphicFrame>
        <p:nvGraphicFramePr>
          <p:cNvPr id="23556" name="Object 4"/>
          <p:cNvGraphicFramePr>
            <a:graphicFrameLocks noChangeAspect="1"/>
          </p:cNvGraphicFramePr>
          <p:nvPr/>
        </p:nvGraphicFramePr>
        <p:xfrm>
          <a:off x="1752600" y="2057400"/>
          <a:ext cx="5226050" cy="877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2" name="Equation" r:id="rId3" imgW="1485720" imgH="279360" progId="Equation.3">
                  <p:embed/>
                </p:oleObj>
              </mc:Choice>
              <mc:Fallback>
                <p:oleObj name="Equation" r:id="rId3" imgW="1485720" imgH="27936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2057400"/>
                        <a:ext cx="5226050" cy="877888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folHlink"/>
                          </a:gs>
                          <a:gs pos="50000">
                            <a:srgbClr val="FFFF00"/>
                          </a:gs>
                          <a:gs pos="100000">
                            <a:schemeClr val="folHlink"/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885825" y="3686175"/>
            <a:ext cx="3581400" cy="2752725"/>
            <a:chOff x="1632" y="2016"/>
            <a:chExt cx="2256" cy="1734"/>
          </a:xfrm>
        </p:grpSpPr>
        <p:sp>
          <p:nvSpPr>
            <p:cNvPr id="8199" name="Oval 9"/>
            <p:cNvSpPr>
              <a:spLocks noChangeArrowheads="1"/>
            </p:cNvSpPr>
            <p:nvPr/>
          </p:nvSpPr>
          <p:spPr bwMode="auto">
            <a:xfrm>
              <a:off x="2256" y="2208"/>
              <a:ext cx="1441" cy="152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0" name="Oval 12"/>
            <p:cNvSpPr>
              <a:spLocks noChangeArrowheads="1"/>
            </p:cNvSpPr>
            <p:nvPr/>
          </p:nvSpPr>
          <p:spPr bwMode="auto">
            <a:xfrm>
              <a:off x="2844" y="2289"/>
              <a:ext cx="264" cy="126"/>
            </a:xfrm>
            <a:prstGeom prst="ellipse">
              <a:avLst/>
            </a:prstGeom>
            <a:gradFill rotWithShape="0">
              <a:gsLst>
                <a:gs pos="0">
                  <a:srgbClr val="FFCCCC"/>
                </a:gs>
                <a:gs pos="100000">
                  <a:srgbClr val="800000"/>
                </a:gs>
              </a:gsLst>
              <a:lin ang="5400000" scaled="1"/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1" name="Line 10"/>
            <p:cNvSpPr>
              <a:spLocks noChangeShapeType="1"/>
            </p:cNvSpPr>
            <p:nvPr/>
          </p:nvSpPr>
          <p:spPr bwMode="auto">
            <a:xfrm flipH="1" flipV="1">
              <a:off x="2976" y="2016"/>
              <a:ext cx="0" cy="399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202" name="Oval 13"/>
            <p:cNvSpPr>
              <a:spLocks noChangeArrowheads="1"/>
            </p:cNvSpPr>
            <p:nvPr/>
          </p:nvSpPr>
          <p:spPr bwMode="auto">
            <a:xfrm>
              <a:off x="3504" y="2839"/>
              <a:ext cx="144" cy="273"/>
            </a:xfrm>
            <a:prstGeom prst="ellipse">
              <a:avLst/>
            </a:prstGeom>
            <a:gradFill rotWithShape="0">
              <a:gsLst>
                <a:gs pos="0">
                  <a:srgbClr val="800000"/>
                </a:gs>
                <a:gs pos="100000">
                  <a:srgbClr val="FFCCCC"/>
                </a:gs>
              </a:gsLst>
              <a:lin ang="0" scaled="1"/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3" name="Line 11"/>
            <p:cNvSpPr>
              <a:spLocks noChangeShapeType="1"/>
            </p:cNvSpPr>
            <p:nvPr/>
          </p:nvSpPr>
          <p:spPr bwMode="auto">
            <a:xfrm>
              <a:off x="3516" y="2976"/>
              <a:ext cx="372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204" name="Line 14"/>
            <p:cNvSpPr>
              <a:spLocks noChangeShapeType="1"/>
            </p:cNvSpPr>
            <p:nvPr/>
          </p:nvSpPr>
          <p:spPr bwMode="auto">
            <a:xfrm>
              <a:off x="1824" y="2226"/>
              <a:ext cx="0" cy="152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205" name="Line 15"/>
            <p:cNvSpPr>
              <a:spLocks noChangeShapeType="1"/>
            </p:cNvSpPr>
            <p:nvPr/>
          </p:nvSpPr>
          <p:spPr bwMode="auto">
            <a:xfrm>
              <a:off x="1680" y="3750"/>
              <a:ext cx="1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206" name="Line 16"/>
            <p:cNvSpPr>
              <a:spLocks noChangeShapeType="1"/>
            </p:cNvSpPr>
            <p:nvPr/>
          </p:nvSpPr>
          <p:spPr bwMode="auto">
            <a:xfrm>
              <a:off x="1680" y="2226"/>
              <a:ext cx="130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207" name="Text Box 18"/>
            <p:cNvSpPr txBox="1">
              <a:spLocks noChangeArrowheads="1"/>
            </p:cNvSpPr>
            <p:nvPr/>
          </p:nvSpPr>
          <p:spPr bwMode="auto">
            <a:xfrm>
              <a:off x="1632" y="2832"/>
              <a:ext cx="384" cy="288"/>
            </a:xfrm>
            <a:prstGeom prst="rect">
              <a:avLst/>
            </a:prstGeom>
            <a:solidFill>
              <a:schemeClr val="bg1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/>
                <a:t>2</a:t>
              </a:r>
              <a:r>
                <a:rPr lang="en-US" b="0" i="1"/>
                <a:t>E</a:t>
              </a:r>
            </a:p>
          </p:txBody>
        </p:sp>
        <p:sp>
          <p:nvSpPr>
            <p:cNvPr id="8208" name="Oval 19"/>
            <p:cNvSpPr>
              <a:spLocks noChangeArrowheads="1"/>
            </p:cNvSpPr>
            <p:nvPr/>
          </p:nvSpPr>
          <p:spPr bwMode="auto">
            <a:xfrm rot="-2177195">
              <a:off x="2588" y="3120"/>
              <a:ext cx="147" cy="241"/>
            </a:xfrm>
            <a:prstGeom prst="ellipse">
              <a:avLst/>
            </a:prstGeom>
            <a:gradFill rotWithShape="0">
              <a:gsLst>
                <a:gs pos="0">
                  <a:srgbClr val="FFCCCC"/>
                </a:gs>
                <a:gs pos="100000">
                  <a:srgbClr val="800000"/>
                </a:gs>
              </a:gsLst>
              <a:lin ang="18900000" scaled="1"/>
            </a:gradFill>
            <a:ln w="1905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9" name="Line 20"/>
            <p:cNvSpPr>
              <a:spLocks noChangeShapeType="1"/>
            </p:cNvSpPr>
            <p:nvPr/>
          </p:nvSpPr>
          <p:spPr bwMode="auto">
            <a:xfrm flipH="1">
              <a:off x="2304" y="3216"/>
              <a:ext cx="427" cy="384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4578729"/>
              </p:ext>
            </p:extLst>
          </p:nvPr>
        </p:nvGraphicFramePr>
        <p:xfrm>
          <a:off x="4070350" y="3138488"/>
          <a:ext cx="4779963" cy="1116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3" name="Equation" r:id="rId5" imgW="1358640" imgH="355320" progId="Equation.3">
                  <p:embed/>
                </p:oleObj>
              </mc:Choice>
              <mc:Fallback>
                <p:oleObj name="Equation" r:id="rId5" imgW="1358640" imgH="35532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0350" y="3138488"/>
                        <a:ext cx="4779963" cy="1116012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folHlink"/>
                          </a:gs>
                          <a:gs pos="50000">
                            <a:srgbClr val="FFFF00"/>
                          </a:gs>
                          <a:gs pos="100000">
                            <a:schemeClr val="folHlink"/>
                          </a:gs>
                        </a:gsLst>
                        <a:lin ang="540000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0"/>
            <a:ext cx="77724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latin typeface="Arial" charset="0"/>
              </a:rPr>
              <a:t>Outline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2300" y="97155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b="1" dirty="0" smtClean="0">
                <a:latin typeface="Arial" charset="0"/>
              </a:rPr>
              <a:t>POCS: What is it?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latin typeface="Arial" charset="0"/>
              </a:rPr>
              <a:t>Convex Sets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latin typeface="Arial" charset="0"/>
              </a:rPr>
              <a:t>Projections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latin typeface="Arial" charset="0"/>
              </a:rPr>
              <a:t>POCS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chemeClr val="tx2"/>
                </a:solidFill>
                <a:latin typeface="Arial" charset="0"/>
              </a:rPr>
              <a:t>Applications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chemeClr val="tx2"/>
                </a:solidFill>
                <a:latin typeface="Arial" charset="0"/>
              </a:rPr>
              <a:t>The Papoulis-</a:t>
            </a:r>
            <a:r>
              <a:rPr lang="en-US" sz="2400" b="1" dirty="0" err="1" smtClean="0">
                <a:solidFill>
                  <a:schemeClr val="tx2"/>
                </a:solidFill>
                <a:latin typeface="Arial" charset="0"/>
              </a:rPr>
              <a:t>Gerchberg</a:t>
            </a:r>
            <a:r>
              <a:rPr lang="en-US" sz="2400" b="1" dirty="0" smtClean="0">
                <a:solidFill>
                  <a:schemeClr val="tx2"/>
                </a:solidFill>
                <a:latin typeface="Arial" charset="0"/>
              </a:rPr>
              <a:t> Algorithm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chemeClr val="tx2"/>
                </a:solidFill>
                <a:latin typeface="Arial" charset="0"/>
              </a:rPr>
              <a:t>Neural Network Associative Memory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chemeClr val="tx2"/>
                </a:solidFill>
                <a:latin typeface="Arial" charset="0"/>
              </a:rPr>
              <a:t>Resolution at sub-pixel levels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chemeClr val="tx2"/>
                </a:solidFill>
                <a:latin typeface="Arial" charset="0"/>
              </a:rPr>
              <a:t>Radiation Oncology / Tomography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chemeClr val="tx2"/>
                </a:solidFill>
                <a:latin typeface="Arial" charset="0"/>
              </a:rPr>
              <a:t>JPG / MPEG repair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chemeClr val="tx2"/>
                </a:solidFill>
                <a:latin typeface="Arial" charset="0"/>
              </a:rPr>
              <a:t>Missing Sensors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chemeClr val="tx2"/>
                </a:solidFill>
                <a:latin typeface="Arial" charset="0"/>
              </a:rPr>
              <a:t>Generalized Alternating Projections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chemeClr val="tx2"/>
                </a:solidFill>
                <a:latin typeface="Arial" charset="0"/>
              </a:rPr>
              <a:t>Ambiguity Function Synthesis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chemeClr val="tx2"/>
                </a:solidFill>
                <a:latin typeface="Arial" charset="0"/>
              </a:rPr>
              <a:t>The </a:t>
            </a:r>
            <a:r>
              <a:rPr lang="en-US" sz="2400" b="1" dirty="0" err="1" smtClean="0">
                <a:solidFill>
                  <a:schemeClr val="tx2"/>
                </a:solidFill>
                <a:latin typeface="Arial" charset="0"/>
              </a:rPr>
              <a:t>Gerchberg</a:t>
            </a:r>
            <a:r>
              <a:rPr lang="en-US" sz="2400" b="1" dirty="0" smtClean="0">
                <a:solidFill>
                  <a:schemeClr val="tx2"/>
                </a:solidFill>
                <a:latin typeface="Arial" charset="0"/>
              </a:rPr>
              <a:t>-Saxton Algorithm</a:t>
            </a:r>
          </a:p>
          <a:p>
            <a:pPr lvl="2" eaLnBrk="1" hangingPunct="1">
              <a:lnSpc>
                <a:spcPct val="90000"/>
              </a:lnSpc>
              <a:buFontTx/>
              <a:buNone/>
            </a:pPr>
            <a:endParaRPr lang="en-US" b="1" dirty="0" smtClean="0">
              <a:solidFill>
                <a:schemeClr val="tx2"/>
              </a:solidFill>
              <a:latin typeface="Arial" charset="0"/>
            </a:endParaRP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sz="2400" dirty="0" smtClean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42" name="Object 18"/>
          <p:cNvGraphicFramePr>
            <a:graphicFrameLocks noChangeAspect="1"/>
          </p:cNvGraphicFramePr>
          <p:nvPr/>
        </p:nvGraphicFramePr>
        <p:xfrm>
          <a:off x="152400" y="1981200"/>
          <a:ext cx="8883650" cy="323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9" name="Equation" r:id="rId3" imgW="2958840" imgH="1206360" progId="Equation.3">
                  <p:embed/>
                </p:oleObj>
              </mc:Choice>
              <mc:Fallback>
                <p:oleObj name="Equation" r:id="rId3" imgW="2958840" imgH="120636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981200"/>
                        <a:ext cx="8883650" cy="3235325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folHlink"/>
                          </a:gs>
                          <a:gs pos="50000">
                            <a:srgbClr val="FFFF00"/>
                          </a:gs>
                          <a:gs pos="100000">
                            <a:schemeClr val="folHlink"/>
                          </a:gs>
                        </a:gsLst>
                        <a:lin ang="5400000" scaled="1"/>
                      </a:gradFill>
                      <a:ln w="9525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922338" y="250825"/>
            <a:ext cx="7970837" cy="1143000"/>
          </a:xfrm>
        </p:spPr>
        <p:txBody>
          <a:bodyPr/>
          <a:lstStyle/>
          <a:p>
            <a:pPr eaLnBrk="1" hangingPunct="1"/>
            <a:r>
              <a:rPr lang="en-US" sz="3200" smtClean="0"/>
              <a:t>PO</a:t>
            </a:r>
            <a:r>
              <a:rPr lang="en-US" sz="3200" smtClean="0">
                <a:solidFill>
                  <a:schemeClr val="folHlink"/>
                </a:solidFill>
              </a:rPr>
              <a:t>CS</a:t>
            </a:r>
            <a:r>
              <a:rPr lang="en-US" sz="3200" smtClean="0"/>
              <a:t>: Example </a:t>
            </a:r>
            <a:r>
              <a:rPr lang="en-US" sz="3200" smtClean="0">
                <a:solidFill>
                  <a:schemeClr val="folHlink"/>
                </a:solidFill>
              </a:rPr>
              <a:t>convex sets</a:t>
            </a:r>
            <a:r>
              <a:rPr lang="en-US" sz="3200" smtClean="0"/>
              <a:t> in a Hilbert space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7900" y="1358900"/>
            <a:ext cx="7543800" cy="6858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folHlink"/>
                </a:solidFill>
              </a:rPr>
              <a:t>Bounded Energy Signals</a:t>
            </a:r>
            <a:r>
              <a:rPr lang="en-US" b="1" dirty="0" smtClean="0">
                <a:solidFill>
                  <a:srgbClr val="0066FF"/>
                </a:solidFill>
              </a:rPr>
              <a:t> </a:t>
            </a:r>
            <a:r>
              <a:rPr lang="en-US" dirty="0" smtClean="0"/>
              <a:t>– a ball</a:t>
            </a:r>
            <a:endParaRPr lang="en-US" dirty="0" smtClean="0">
              <a:sym typeface="Symbol" pitchFamily="18" charset="2"/>
            </a:endParaRP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1600200" y="5334000"/>
            <a:ext cx="7543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endParaRPr lang="en-US" sz="2800" b="0">
              <a:latin typeface="Arial" charset="0"/>
              <a:sym typeface="Symbol" pitchFamily="18" charset="2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endParaRPr lang="en-US" sz="2800" b="0">
              <a:sym typeface="Symbol" pitchFamily="18" charset="2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2800" b="0">
              <a:sym typeface="Symbol" pitchFamily="18" charset="2"/>
            </a:endParaRPr>
          </a:p>
        </p:txBody>
      </p:sp>
      <p:grpSp>
        <p:nvGrpSpPr>
          <p:cNvPr id="9222" name="Group 19"/>
          <p:cNvGrpSpPr>
            <a:grpSpLocks/>
          </p:cNvGrpSpPr>
          <p:nvPr/>
        </p:nvGrpSpPr>
        <p:grpSpPr bwMode="auto">
          <a:xfrm>
            <a:off x="5486400" y="4038600"/>
            <a:ext cx="3581400" cy="2752725"/>
            <a:chOff x="1632" y="2016"/>
            <a:chExt cx="2256" cy="1734"/>
          </a:xfrm>
        </p:grpSpPr>
        <p:sp>
          <p:nvSpPr>
            <p:cNvPr id="9224" name="Oval 20"/>
            <p:cNvSpPr>
              <a:spLocks noChangeArrowheads="1"/>
            </p:cNvSpPr>
            <p:nvPr/>
          </p:nvSpPr>
          <p:spPr bwMode="auto">
            <a:xfrm>
              <a:off x="2256" y="2208"/>
              <a:ext cx="1441" cy="152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5" name="Oval 21"/>
            <p:cNvSpPr>
              <a:spLocks noChangeArrowheads="1"/>
            </p:cNvSpPr>
            <p:nvPr/>
          </p:nvSpPr>
          <p:spPr bwMode="auto">
            <a:xfrm>
              <a:off x="2844" y="2289"/>
              <a:ext cx="264" cy="126"/>
            </a:xfrm>
            <a:prstGeom prst="ellipse">
              <a:avLst/>
            </a:prstGeom>
            <a:gradFill rotWithShape="0">
              <a:gsLst>
                <a:gs pos="0">
                  <a:srgbClr val="FFCCCC"/>
                </a:gs>
                <a:gs pos="100000">
                  <a:srgbClr val="800000"/>
                </a:gs>
              </a:gsLst>
              <a:lin ang="5400000" scaled="1"/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6" name="Line 22"/>
            <p:cNvSpPr>
              <a:spLocks noChangeShapeType="1"/>
            </p:cNvSpPr>
            <p:nvPr/>
          </p:nvSpPr>
          <p:spPr bwMode="auto">
            <a:xfrm flipH="1" flipV="1">
              <a:off x="2976" y="2016"/>
              <a:ext cx="0" cy="399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227" name="Oval 23"/>
            <p:cNvSpPr>
              <a:spLocks noChangeArrowheads="1"/>
            </p:cNvSpPr>
            <p:nvPr/>
          </p:nvSpPr>
          <p:spPr bwMode="auto">
            <a:xfrm>
              <a:off x="3504" y="2839"/>
              <a:ext cx="144" cy="273"/>
            </a:xfrm>
            <a:prstGeom prst="ellipse">
              <a:avLst/>
            </a:prstGeom>
            <a:gradFill rotWithShape="0">
              <a:gsLst>
                <a:gs pos="0">
                  <a:srgbClr val="800000"/>
                </a:gs>
                <a:gs pos="100000">
                  <a:srgbClr val="FFCCCC"/>
                </a:gs>
              </a:gsLst>
              <a:lin ang="0" scaled="1"/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8" name="Line 24"/>
            <p:cNvSpPr>
              <a:spLocks noChangeShapeType="1"/>
            </p:cNvSpPr>
            <p:nvPr/>
          </p:nvSpPr>
          <p:spPr bwMode="auto">
            <a:xfrm>
              <a:off x="3516" y="2976"/>
              <a:ext cx="372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229" name="Line 25"/>
            <p:cNvSpPr>
              <a:spLocks noChangeShapeType="1"/>
            </p:cNvSpPr>
            <p:nvPr/>
          </p:nvSpPr>
          <p:spPr bwMode="auto">
            <a:xfrm>
              <a:off x="1824" y="2226"/>
              <a:ext cx="0" cy="152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230" name="Line 26"/>
            <p:cNvSpPr>
              <a:spLocks noChangeShapeType="1"/>
            </p:cNvSpPr>
            <p:nvPr/>
          </p:nvSpPr>
          <p:spPr bwMode="auto">
            <a:xfrm>
              <a:off x="1680" y="3750"/>
              <a:ext cx="1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231" name="Line 27"/>
            <p:cNvSpPr>
              <a:spLocks noChangeShapeType="1"/>
            </p:cNvSpPr>
            <p:nvPr/>
          </p:nvSpPr>
          <p:spPr bwMode="auto">
            <a:xfrm>
              <a:off x="1680" y="2226"/>
              <a:ext cx="130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232" name="Text Box 28"/>
            <p:cNvSpPr txBox="1">
              <a:spLocks noChangeArrowheads="1"/>
            </p:cNvSpPr>
            <p:nvPr/>
          </p:nvSpPr>
          <p:spPr bwMode="auto">
            <a:xfrm>
              <a:off x="1632" y="2832"/>
              <a:ext cx="384" cy="288"/>
            </a:xfrm>
            <a:prstGeom prst="rect">
              <a:avLst/>
            </a:prstGeom>
            <a:solidFill>
              <a:schemeClr val="bg1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/>
                <a:t>2</a:t>
              </a:r>
              <a:r>
                <a:rPr lang="en-US" b="0" i="1"/>
                <a:t>E</a:t>
              </a:r>
            </a:p>
          </p:txBody>
        </p:sp>
        <p:sp>
          <p:nvSpPr>
            <p:cNvPr id="9233" name="Oval 29"/>
            <p:cNvSpPr>
              <a:spLocks noChangeArrowheads="1"/>
            </p:cNvSpPr>
            <p:nvPr/>
          </p:nvSpPr>
          <p:spPr bwMode="auto">
            <a:xfrm rot="-2177195">
              <a:off x="2588" y="3120"/>
              <a:ext cx="147" cy="241"/>
            </a:xfrm>
            <a:prstGeom prst="ellipse">
              <a:avLst/>
            </a:prstGeom>
            <a:gradFill rotWithShape="0">
              <a:gsLst>
                <a:gs pos="0">
                  <a:srgbClr val="FFCCCC"/>
                </a:gs>
                <a:gs pos="100000">
                  <a:srgbClr val="800000"/>
                </a:gs>
              </a:gsLst>
              <a:lin ang="18900000" scaled="1"/>
            </a:gradFill>
            <a:ln w="1905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4" name="Line 30"/>
            <p:cNvSpPr>
              <a:spLocks noChangeShapeType="1"/>
            </p:cNvSpPr>
            <p:nvPr/>
          </p:nvSpPr>
          <p:spPr bwMode="auto">
            <a:xfrm flipH="1">
              <a:off x="2304" y="3216"/>
              <a:ext cx="427" cy="384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871184" y="3036243"/>
            <a:ext cx="20721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0" dirty="0" smtClean="0">
                <a:solidFill>
                  <a:schemeClr val="bg1"/>
                </a:solidFill>
              </a:rPr>
              <a:t>Triangle Inequality</a:t>
            </a:r>
            <a:endParaRPr lang="en-US" sz="1800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922338" y="250825"/>
            <a:ext cx="7970837" cy="1143000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FFFF00"/>
                </a:solidFill>
              </a:rPr>
              <a:t>PO</a:t>
            </a:r>
            <a:r>
              <a:rPr lang="en-US" sz="3200" smtClean="0"/>
              <a:t>CS</a:t>
            </a:r>
            <a:r>
              <a:rPr lang="en-US" sz="3200" smtClean="0">
                <a:solidFill>
                  <a:srgbClr val="FFFF00"/>
                </a:solidFill>
              </a:rPr>
              <a:t>: Example </a:t>
            </a:r>
            <a:r>
              <a:rPr lang="en-US" sz="3200" smtClean="0"/>
              <a:t>convex sets</a:t>
            </a:r>
            <a:r>
              <a:rPr lang="en-US" sz="3200" smtClean="0">
                <a:solidFill>
                  <a:srgbClr val="FFFF00"/>
                </a:solidFill>
              </a:rPr>
              <a:t> in a Hilbert space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7900" y="1358900"/>
            <a:ext cx="7543800" cy="6858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chemeClr val="tx2"/>
                </a:solidFill>
              </a:rPr>
              <a:t>Bandlimited Signals</a:t>
            </a:r>
            <a:r>
              <a:rPr lang="en-US" smtClean="0"/>
              <a:t> – a plane (subspace)</a:t>
            </a:r>
            <a:endParaRPr lang="en-US" smtClean="0">
              <a:sym typeface="Symbol" pitchFamily="18" charset="2"/>
            </a:endParaRPr>
          </a:p>
          <a:p>
            <a:pPr eaLnBrk="1" hangingPunct="1"/>
            <a:endParaRPr lang="en-US" smtClean="0">
              <a:sym typeface="Symbol" pitchFamily="18" charset="2"/>
            </a:endParaRPr>
          </a:p>
        </p:txBody>
      </p:sp>
      <p:graphicFrame>
        <p:nvGraphicFramePr>
          <p:cNvPr id="21508" name="Object 4"/>
          <p:cNvGraphicFramePr>
            <a:graphicFrameLocks noChangeAspect="1"/>
          </p:cNvGraphicFramePr>
          <p:nvPr/>
        </p:nvGraphicFramePr>
        <p:xfrm>
          <a:off x="1425575" y="2047875"/>
          <a:ext cx="6951663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8" name="Equation" r:id="rId3" imgW="1841400" imgH="253800" progId="Equation.3">
                  <p:embed/>
                </p:oleObj>
              </mc:Choice>
              <mc:Fallback>
                <p:oleObj name="Equation" r:id="rId3" imgW="1841400" imgH="253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5575" y="2047875"/>
                        <a:ext cx="6951663" cy="676275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folHlink"/>
                          </a:gs>
                          <a:gs pos="50000">
                            <a:schemeClr val="tx2"/>
                          </a:gs>
                          <a:gs pos="100000">
                            <a:schemeClr val="folHlink"/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1600200" y="5334000"/>
            <a:ext cx="7543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endParaRPr lang="en-US" sz="2800" b="0">
              <a:latin typeface="Arial" charset="0"/>
              <a:sym typeface="Symbol" pitchFamily="18" charset="2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endParaRPr lang="en-US" sz="2800" b="0">
              <a:sym typeface="Symbol" pitchFamily="18" charset="2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2800" b="0">
              <a:sym typeface="Symbol" pitchFamily="18" charset="2"/>
            </a:endParaRPr>
          </a:p>
        </p:txBody>
      </p:sp>
      <p:sp>
        <p:nvSpPr>
          <p:cNvPr id="21542" name="Text Box 38"/>
          <p:cNvSpPr txBox="1">
            <a:spLocks noChangeArrowheads="1"/>
          </p:cNvSpPr>
          <p:nvPr/>
        </p:nvSpPr>
        <p:spPr bwMode="auto">
          <a:xfrm>
            <a:off x="914400" y="3048000"/>
            <a:ext cx="5692775" cy="31718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0" i="1"/>
              <a:t>B</a:t>
            </a:r>
            <a:r>
              <a:rPr lang="en-US" sz="3200" b="0"/>
              <a:t> = bandwidth</a:t>
            </a:r>
          </a:p>
          <a:p>
            <a:pPr>
              <a:spcBef>
                <a:spcPct val="50000"/>
              </a:spcBef>
            </a:pPr>
            <a:r>
              <a:rPr lang="en-US" sz="3200" b="0"/>
              <a:t>If </a:t>
            </a:r>
            <a:r>
              <a:rPr lang="en-US" sz="3200" b="0" i="1"/>
              <a:t>x</a:t>
            </a:r>
            <a:r>
              <a:rPr lang="en-US" sz="3200" b="0"/>
              <a:t>(</a:t>
            </a:r>
            <a:r>
              <a:rPr lang="en-US" sz="3200" b="0" i="1"/>
              <a:t>t</a:t>
            </a:r>
            <a:r>
              <a:rPr lang="en-US" sz="3200" b="0"/>
              <a:t>) is bandlimited and </a:t>
            </a:r>
            <a:r>
              <a:rPr lang="en-US" sz="3200" b="0" i="1"/>
              <a:t>y</a:t>
            </a:r>
            <a:r>
              <a:rPr lang="en-US" sz="3200" b="0"/>
              <a:t>(</a:t>
            </a:r>
            <a:r>
              <a:rPr lang="en-US" sz="3200" b="0" i="1"/>
              <a:t>t</a:t>
            </a:r>
            <a:r>
              <a:rPr lang="en-US" sz="3200" b="0"/>
              <a:t>) is bandlimited, then so is</a:t>
            </a:r>
          </a:p>
          <a:p>
            <a:pPr algn="ctr">
              <a:spcBef>
                <a:spcPct val="50000"/>
              </a:spcBef>
            </a:pPr>
            <a:r>
              <a:rPr lang="en-US" sz="3200" b="0" i="1"/>
              <a:t>z</a:t>
            </a:r>
            <a:r>
              <a:rPr lang="en-US" sz="3200" b="0"/>
              <a:t>(</a:t>
            </a:r>
            <a:r>
              <a:rPr lang="en-US" sz="3200" b="0" i="1"/>
              <a:t>t</a:t>
            </a:r>
            <a:r>
              <a:rPr lang="en-US" sz="3200" b="0"/>
              <a:t>) = </a:t>
            </a:r>
            <a:r>
              <a:rPr lang="en-US" sz="3200" b="0">
                <a:sym typeface="Symbol" pitchFamily="18" charset="2"/>
              </a:rPr>
              <a:t> </a:t>
            </a:r>
            <a:r>
              <a:rPr lang="en-US" sz="3200" b="0" i="1"/>
              <a:t>x</a:t>
            </a:r>
            <a:r>
              <a:rPr lang="en-US" sz="3200" b="0"/>
              <a:t>(</a:t>
            </a:r>
            <a:r>
              <a:rPr lang="en-US" sz="3200" b="0" i="1"/>
              <a:t>t</a:t>
            </a:r>
            <a:r>
              <a:rPr lang="en-US" sz="3200" b="0"/>
              <a:t>) + (1- </a:t>
            </a:r>
            <a:r>
              <a:rPr lang="en-US" sz="3200" b="0">
                <a:sym typeface="Symbol" pitchFamily="18" charset="2"/>
              </a:rPr>
              <a:t>) </a:t>
            </a:r>
            <a:r>
              <a:rPr lang="en-US" sz="3200" b="0" i="1"/>
              <a:t>y</a:t>
            </a:r>
            <a:r>
              <a:rPr lang="en-US" sz="3200" b="0"/>
              <a:t>(</a:t>
            </a:r>
            <a:r>
              <a:rPr lang="en-US" sz="3200" b="0" i="1"/>
              <a:t>t</a:t>
            </a:r>
            <a:r>
              <a:rPr lang="en-US" sz="3200" b="0"/>
              <a:t>)</a:t>
            </a:r>
            <a:r>
              <a:rPr lang="en-US" sz="2800" b="0"/>
              <a:t> </a:t>
            </a:r>
          </a:p>
          <a:p>
            <a:pPr>
              <a:spcBef>
                <a:spcPct val="50000"/>
              </a:spcBef>
            </a:pPr>
            <a:r>
              <a:rPr lang="en-US" sz="2800" b="0"/>
              <a:t> </a:t>
            </a:r>
          </a:p>
        </p:txBody>
      </p:sp>
      <p:grpSp>
        <p:nvGrpSpPr>
          <p:cNvPr id="2" name="Group 40"/>
          <p:cNvGrpSpPr>
            <a:grpSpLocks/>
          </p:cNvGrpSpPr>
          <p:nvPr/>
        </p:nvGrpSpPr>
        <p:grpSpPr bwMode="auto">
          <a:xfrm rot="-1299268">
            <a:off x="6791325" y="3103563"/>
            <a:ext cx="1435100" cy="3095625"/>
            <a:chOff x="4224" y="1920"/>
            <a:chExt cx="960" cy="1531"/>
          </a:xfrm>
        </p:grpSpPr>
        <p:sp>
          <p:nvSpPr>
            <p:cNvPr id="4105" name="AutoShape 41"/>
            <p:cNvSpPr>
              <a:spLocks noChangeArrowheads="1"/>
            </p:cNvSpPr>
            <p:nvPr/>
          </p:nvSpPr>
          <p:spPr bwMode="auto">
            <a:xfrm rot="-2702588">
              <a:off x="3986" y="2253"/>
              <a:ext cx="1515" cy="881"/>
            </a:xfrm>
            <a:prstGeom prst="parallelogram">
              <a:avLst>
                <a:gd name="adj" fmla="val 42991"/>
              </a:avLst>
            </a:prstGeom>
            <a:solidFill>
              <a:srgbClr val="FF3300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vert="eaVert" wrap="none" anchor="ctr"/>
            <a:lstStyle/>
            <a:p>
              <a:pPr algn="ctr"/>
              <a:endParaRPr lang="en-US" b="0">
                <a:solidFill>
                  <a:srgbClr val="FF3300"/>
                </a:solidFill>
              </a:endParaRPr>
            </a:p>
          </p:txBody>
        </p:sp>
        <p:sp>
          <p:nvSpPr>
            <p:cNvPr id="4106" name="AutoShape 42"/>
            <p:cNvSpPr>
              <a:spLocks noChangeArrowheads="1"/>
            </p:cNvSpPr>
            <p:nvPr/>
          </p:nvSpPr>
          <p:spPr bwMode="auto">
            <a:xfrm rot="-2702588">
              <a:off x="3907" y="2237"/>
              <a:ext cx="1515" cy="881"/>
            </a:xfrm>
            <a:prstGeom prst="parallelogram">
              <a:avLst>
                <a:gd name="adj" fmla="val 42991"/>
              </a:avLst>
            </a:prstGeom>
            <a:solidFill>
              <a:srgbClr val="FFFF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970838" cy="1143000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FF99FF"/>
                </a:solidFill>
              </a:rPr>
              <a:t>POCS: Example convex sets in a Hilbert space</a:t>
            </a: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914400"/>
            <a:ext cx="7543800" cy="6858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FF99FF"/>
                </a:solidFill>
              </a:rPr>
              <a:t> Tomographic Projections</a:t>
            </a:r>
            <a:r>
              <a:rPr lang="en-US" sz="2800" dirty="0" smtClean="0"/>
              <a:t> </a:t>
            </a:r>
            <a:r>
              <a:rPr lang="en-US" sz="2000" dirty="0" smtClean="0"/>
              <a:t> </a:t>
            </a:r>
            <a:endParaRPr lang="en-US" sz="2000" dirty="0" smtClean="0">
              <a:sym typeface="Symbol" pitchFamily="18" charset="2"/>
            </a:endParaRPr>
          </a:p>
        </p:txBody>
      </p:sp>
      <p:graphicFrame>
        <p:nvGraphicFramePr>
          <p:cNvPr id="2253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6477507"/>
              </p:ext>
            </p:extLst>
          </p:nvPr>
        </p:nvGraphicFramePr>
        <p:xfrm>
          <a:off x="1549400" y="1549400"/>
          <a:ext cx="6238875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03" name="Equation" r:id="rId3" imgW="2171520" imgH="330120" progId="Equation.3">
                  <p:embed/>
                </p:oleObj>
              </mc:Choice>
              <mc:Fallback>
                <p:oleObj name="Equation" r:id="rId3" imgW="2171520" imgH="330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9400" y="1549400"/>
                        <a:ext cx="6238875" cy="879475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bg1"/>
                          </a:gs>
                          <a:gs pos="50000">
                            <a:srgbClr val="FFCCFF"/>
                          </a:gs>
                          <a:gs pos="100000">
                            <a:schemeClr val="bg1"/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1695450" y="2514600"/>
            <a:ext cx="3886200" cy="4343400"/>
            <a:chOff x="1695450" y="2514600"/>
            <a:chExt cx="3886200" cy="4343400"/>
          </a:xfrm>
        </p:grpSpPr>
        <p:pic>
          <p:nvPicPr>
            <p:cNvPr id="22538" name="Picture 10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000250" y="2971800"/>
              <a:ext cx="2836863" cy="38862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grpSp>
          <p:nvGrpSpPr>
            <p:cNvPr id="5" name="Group 45"/>
            <p:cNvGrpSpPr>
              <a:grpSpLocks/>
            </p:cNvGrpSpPr>
            <p:nvPr/>
          </p:nvGrpSpPr>
          <p:grpSpPr bwMode="auto">
            <a:xfrm>
              <a:off x="1695450" y="2514600"/>
              <a:ext cx="3602038" cy="4267200"/>
              <a:chOff x="864" y="1632"/>
              <a:chExt cx="2269" cy="2688"/>
            </a:xfrm>
          </p:grpSpPr>
          <p:sp>
            <p:nvSpPr>
              <p:cNvPr id="6160" name="Rectangle 39"/>
              <p:cNvSpPr>
                <a:spLocks noChangeArrowheads="1"/>
              </p:cNvSpPr>
              <p:nvPr/>
            </p:nvSpPr>
            <p:spPr bwMode="auto">
              <a:xfrm>
                <a:off x="864" y="1632"/>
                <a:ext cx="2112" cy="2688"/>
              </a:xfrm>
              <a:prstGeom prst="rect">
                <a:avLst/>
              </a:prstGeom>
              <a:solidFill>
                <a:srgbClr val="FFCCFF">
                  <a:alpha val="50195"/>
                </a:srgbClr>
              </a:solidFill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6161" name="Group 44"/>
              <p:cNvGrpSpPr>
                <a:grpSpLocks/>
              </p:cNvGrpSpPr>
              <p:nvPr/>
            </p:nvGrpSpPr>
            <p:grpSpPr bwMode="auto">
              <a:xfrm>
                <a:off x="864" y="1632"/>
                <a:ext cx="2269" cy="2688"/>
                <a:chOff x="864" y="1632"/>
                <a:chExt cx="2269" cy="2688"/>
              </a:xfrm>
            </p:grpSpPr>
            <p:sp>
              <p:nvSpPr>
                <p:cNvPr id="6162" name="Line 11"/>
                <p:cNvSpPr>
                  <a:spLocks noChangeShapeType="1"/>
                </p:cNvSpPr>
                <p:nvPr/>
              </p:nvSpPr>
              <p:spPr bwMode="auto">
                <a:xfrm>
                  <a:off x="864" y="3113"/>
                  <a:ext cx="2112" cy="0"/>
                </a:xfrm>
                <a:prstGeom prst="line">
                  <a:avLst/>
                </a:prstGeom>
                <a:noFill/>
                <a:ln w="28575" cap="sq">
                  <a:solidFill>
                    <a:schemeClr val="bg2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163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1824" y="1728"/>
                  <a:ext cx="0" cy="2592"/>
                </a:xfrm>
                <a:prstGeom prst="line">
                  <a:avLst/>
                </a:prstGeom>
                <a:noFill/>
                <a:ln w="28575" cap="sq">
                  <a:solidFill>
                    <a:schemeClr val="bg2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164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920" y="1632"/>
                  <a:ext cx="480" cy="327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b="0"/>
                    <a:t> </a:t>
                  </a:r>
                  <a:r>
                    <a:rPr lang="en-US" sz="2800" i="1">
                      <a:solidFill>
                        <a:schemeClr val="bg2"/>
                      </a:solidFill>
                    </a:rPr>
                    <a:t>y</a:t>
                  </a:r>
                </a:p>
              </p:txBody>
            </p:sp>
            <p:sp>
              <p:nvSpPr>
                <p:cNvPr id="6165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2730" y="2808"/>
                  <a:ext cx="403" cy="327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dirty="0"/>
                    <a:t> </a:t>
                  </a:r>
                  <a:r>
                    <a:rPr lang="en-US" sz="2800" i="1" dirty="0">
                      <a:solidFill>
                        <a:schemeClr val="bg2"/>
                      </a:solidFill>
                    </a:rPr>
                    <a:t>x</a:t>
                  </a:r>
                </a:p>
              </p:txBody>
            </p:sp>
          </p:grpSp>
        </p:grpSp>
        <p:sp>
          <p:nvSpPr>
            <p:cNvPr id="22570" name="Freeform 42"/>
            <p:cNvSpPr>
              <a:spLocks/>
            </p:cNvSpPr>
            <p:nvPr/>
          </p:nvSpPr>
          <p:spPr bwMode="auto">
            <a:xfrm rot="2626220">
              <a:off x="2166937" y="3786190"/>
              <a:ext cx="2822575" cy="533400"/>
            </a:xfrm>
            <a:custGeom>
              <a:avLst/>
              <a:gdLst>
                <a:gd name="T0" fmla="*/ 0 w 1584"/>
                <a:gd name="T1" fmla="*/ 336 h 336"/>
                <a:gd name="T2" fmla="*/ 96 w 1584"/>
                <a:gd name="T3" fmla="*/ 288 h 336"/>
                <a:gd name="T4" fmla="*/ 144 w 1584"/>
                <a:gd name="T5" fmla="*/ 144 h 336"/>
                <a:gd name="T6" fmla="*/ 192 w 1584"/>
                <a:gd name="T7" fmla="*/ 336 h 336"/>
                <a:gd name="T8" fmla="*/ 288 w 1584"/>
                <a:gd name="T9" fmla="*/ 336 h 336"/>
                <a:gd name="T10" fmla="*/ 288 w 1584"/>
                <a:gd name="T11" fmla="*/ 96 h 336"/>
                <a:gd name="T12" fmla="*/ 432 w 1584"/>
                <a:gd name="T13" fmla="*/ 96 h 336"/>
                <a:gd name="T14" fmla="*/ 480 w 1584"/>
                <a:gd name="T15" fmla="*/ 144 h 336"/>
                <a:gd name="T16" fmla="*/ 624 w 1584"/>
                <a:gd name="T17" fmla="*/ 0 h 336"/>
                <a:gd name="T18" fmla="*/ 720 w 1584"/>
                <a:gd name="T19" fmla="*/ 96 h 336"/>
                <a:gd name="T20" fmla="*/ 864 w 1584"/>
                <a:gd name="T21" fmla="*/ 144 h 336"/>
                <a:gd name="T22" fmla="*/ 960 w 1584"/>
                <a:gd name="T23" fmla="*/ 48 h 336"/>
                <a:gd name="T24" fmla="*/ 1056 w 1584"/>
                <a:gd name="T25" fmla="*/ 192 h 336"/>
                <a:gd name="T26" fmla="*/ 1152 w 1584"/>
                <a:gd name="T27" fmla="*/ 144 h 336"/>
                <a:gd name="T28" fmla="*/ 1200 w 1584"/>
                <a:gd name="T29" fmla="*/ 192 h 336"/>
                <a:gd name="T30" fmla="*/ 1248 w 1584"/>
                <a:gd name="T31" fmla="*/ 48 h 336"/>
                <a:gd name="T32" fmla="*/ 1296 w 1584"/>
                <a:gd name="T33" fmla="*/ 144 h 336"/>
                <a:gd name="T34" fmla="*/ 1344 w 1584"/>
                <a:gd name="T35" fmla="*/ 336 h 336"/>
                <a:gd name="T36" fmla="*/ 1392 w 1584"/>
                <a:gd name="T37" fmla="*/ 96 h 336"/>
                <a:gd name="T38" fmla="*/ 1440 w 1584"/>
                <a:gd name="T39" fmla="*/ 192 h 336"/>
                <a:gd name="T40" fmla="*/ 1488 w 1584"/>
                <a:gd name="T41" fmla="*/ 336 h 336"/>
                <a:gd name="T42" fmla="*/ 1488 w 1584"/>
                <a:gd name="T43" fmla="*/ 240 h 336"/>
                <a:gd name="T44" fmla="*/ 1584 w 1584"/>
                <a:gd name="T45" fmla="*/ 288 h 336"/>
                <a:gd name="T46" fmla="*/ 0 w 1584"/>
                <a:gd name="T47" fmla="*/ 336 h 3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84"/>
                <a:gd name="T73" fmla="*/ 0 h 336"/>
                <a:gd name="T74" fmla="*/ 1584 w 1584"/>
                <a:gd name="T75" fmla="*/ 336 h 3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84" h="336">
                  <a:moveTo>
                    <a:pt x="0" y="336"/>
                  </a:moveTo>
                  <a:lnTo>
                    <a:pt x="96" y="288"/>
                  </a:lnTo>
                  <a:lnTo>
                    <a:pt x="144" y="144"/>
                  </a:lnTo>
                  <a:lnTo>
                    <a:pt x="192" y="336"/>
                  </a:lnTo>
                  <a:lnTo>
                    <a:pt x="288" y="336"/>
                  </a:lnTo>
                  <a:lnTo>
                    <a:pt x="288" y="96"/>
                  </a:lnTo>
                  <a:lnTo>
                    <a:pt x="432" y="96"/>
                  </a:lnTo>
                  <a:lnTo>
                    <a:pt x="480" y="144"/>
                  </a:lnTo>
                  <a:lnTo>
                    <a:pt x="624" y="0"/>
                  </a:lnTo>
                  <a:lnTo>
                    <a:pt x="720" y="96"/>
                  </a:lnTo>
                  <a:lnTo>
                    <a:pt x="864" y="144"/>
                  </a:lnTo>
                  <a:lnTo>
                    <a:pt x="960" y="48"/>
                  </a:lnTo>
                  <a:lnTo>
                    <a:pt x="1056" y="192"/>
                  </a:lnTo>
                  <a:lnTo>
                    <a:pt x="1152" y="144"/>
                  </a:lnTo>
                  <a:lnTo>
                    <a:pt x="1200" y="192"/>
                  </a:lnTo>
                  <a:lnTo>
                    <a:pt x="1248" y="48"/>
                  </a:lnTo>
                  <a:lnTo>
                    <a:pt x="1296" y="144"/>
                  </a:lnTo>
                  <a:lnTo>
                    <a:pt x="1344" y="336"/>
                  </a:lnTo>
                  <a:lnTo>
                    <a:pt x="1392" y="96"/>
                  </a:lnTo>
                  <a:lnTo>
                    <a:pt x="1440" y="192"/>
                  </a:lnTo>
                  <a:lnTo>
                    <a:pt x="1488" y="336"/>
                  </a:lnTo>
                  <a:lnTo>
                    <a:pt x="1488" y="240"/>
                  </a:lnTo>
                  <a:lnTo>
                    <a:pt x="1584" y="288"/>
                  </a:lnTo>
                  <a:lnTo>
                    <a:pt x="0" y="336"/>
                  </a:lnTo>
                  <a:close/>
                </a:path>
              </a:pathLst>
            </a:custGeom>
            <a:solidFill>
              <a:srgbClr val="800080"/>
            </a:solidFill>
            <a:ln w="12700" cap="sq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8" name="Line 19"/>
            <p:cNvSpPr>
              <a:spLocks noChangeShapeType="1"/>
            </p:cNvSpPr>
            <p:nvPr/>
          </p:nvSpPr>
          <p:spPr bwMode="auto">
            <a:xfrm>
              <a:off x="1914525" y="2867025"/>
              <a:ext cx="3667125" cy="3324225"/>
            </a:xfrm>
            <a:prstGeom prst="line">
              <a:avLst/>
            </a:prstGeom>
            <a:noFill/>
            <a:ln w="38100" cap="sq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0" name="Text Box 30"/>
            <p:cNvSpPr txBox="1">
              <a:spLocks noChangeArrowheads="1"/>
            </p:cNvSpPr>
            <p:nvPr/>
          </p:nvSpPr>
          <p:spPr bwMode="auto">
            <a:xfrm>
              <a:off x="1943100" y="2590800"/>
              <a:ext cx="639763" cy="51911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dirty="0"/>
                <a:t> </a:t>
              </a:r>
              <a:r>
                <a:rPr lang="en-US" sz="2800" b="0" i="1" dirty="0" smtClean="0"/>
                <a:t>P</a:t>
              </a:r>
              <a:endParaRPr lang="en-US" sz="2800" b="0" i="1" dirty="0"/>
            </a:p>
          </p:txBody>
        </p:sp>
        <p:sp>
          <p:nvSpPr>
            <p:cNvPr id="31" name="Text Box 30"/>
            <p:cNvSpPr txBox="1">
              <a:spLocks noChangeArrowheads="1"/>
            </p:cNvSpPr>
            <p:nvPr/>
          </p:nvSpPr>
          <p:spPr bwMode="auto">
            <a:xfrm>
              <a:off x="3105150" y="3505200"/>
              <a:ext cx="639763" cy="51911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 </a:t>
              </a:r>
              <a:r>
                <a:rPr lang="en-US" sz="2800" b="0" i="1" dirty="0" smtClean="0"/>
                <a:t>p</a:t>
              </a:r>
              <a:endParaRPr lang="en-US" sz="2800" b="0" i="1" dirty="0"/>
            </a:p>
          </p:txBody>
        </p:sp>
      </p:grpSp>
      <p:grpSp>
        <p:nvGrpSpPr>
          <p:cNvPr id="33" name="Group 40"/>
          <p:cNvGrpSpPr>
            <a:grpSpLocks/>
          </p:cNvGrpSpPr>
          <p:nvPr/>
        </p:nvGrpSpPr>
        <p:grpSpPr bwMode="auto">
          <a:xfrm>
            <a:off x="7096125" y="3019425"/>
            <a:ext cx="1357313" cy="3276600"/>
            <a:chOff x="4510" y="1880"/>
            <a:chExt cx="855" cy="2064"/>
          </a:xfrm>
        </p:grpSpPr>
        <p:sp>
          <p:nvSpPr>
            <p:cNvPr id="34" name="AutoShape 7"/>
            <p:cNvSpPr>
              <a:spLocks noChangeArrowheads="1"/>
            </p:cNvSpPr>
            <p:nvPr/>
          </p:nvSpPr>
          <p:spPr bwMode="auto">
            <a:xfrm rot="-3986288">
              <a:off x="3944" y="2519"/>
              <a:ext cx="2059" cy="782"/>
            </a:xfrm>
            <a:prstGeom prst="parallelogram">
              <a:avLst>
                <a:gd name="adj" fmla="val 65825"/>
              </a:avLst>
            </a:prstGeom>
            <a:solidFill>
              <a:srgbClr val="FF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AutoShape 8"/>
            <p:cNvSpPr>
              <a:spLocks noChangeArrowheads="1"/>
            </p:cNvSpPr>
            <p:nvPr/>
          </p:nvSpPr>
          <p:spPr bwMode="auto">
            <a:xfrm rot="-3986288">
              <a:off x="3871" y="2524"/>
              <a:ext cx="2059" cy="782"/>
            </a:xfrm>
            <a:prstGeom prst="parallelogram">
              <a:avLst>
                <a:gd name="adj" fmla="val 65825"/>
              </a:avLst>
            </a:prstGeom>
            <a:solidFill>
              <a:srgbClr val="CC0099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8727262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970838" cy="1143000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FFCCFF"/>
                </a:solidFill>
              </a:rPr>
              <a:t>PO</a:t>
            </a:r>
            <a:r>
              <a:rPr lang="en-US" sz="3200" smtClean="0">
                <a:solidFill>
                  <a:srgbClr val="FF66FF"/>
                </a:solidFill>
              </a:rPr>
              <a:t>CS</a:t>
            </a:r>
            <a:r>
              <a:rPr lang="en-US" sz="3200" smtClean="0">
                <a:solidFill>
                  <a:srgbClr val="FFCCFF"/>
                </a:solidFill>
              </a:rPr>
              <a:t>: Example </a:t>
            </a:r>
            <a:r>
              <a:rPr lang="en-US" sz="3200" smtClean="0">
                <a:solidFill>
                  <a:srgbClr val="FF66FF"/>
                </a:solidFill>
              </a:rPr>
              <a:t>convex sets</a:t>
            </a:r>
            <a:r>
              <a:rPr lang="en-US" sz="3200" smtClean="0">
                <a:solidFill>
                  <a:srgbClr val="FFCCFF"/>
                </a:solidFill>
              </a:rPr>
              <a:t> in a Hilbert space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77900" y="1050925"/>
            <a:ext cx="7543800" cy="685800"/>
          </a:xfrm>
        </p:spPr>
        <p:txBody>
          <a:bodyPr/>
          <a:lstStyle/>
          <a:p>
            <a:pPr eaLnBrk="1" hangingPunct="1"/>
            <a:r>
              <a:rPr lang="en-US" sz="2800" b="1" smtClean="0">
                <a:solidFill>
                  <a:srgbClr val="FF66FF"/>
                </a:solidFill>
              </a:rPr>
              <a:t>Identical Tomographic Projections</a:t>
            </a:r>
            <a:r>
              <a:rPr lang="en-US" sz="2800" smtClean="0"/>
              <a:t> </a:t>
            </a:r>
            <a:r>
              <a:rPr lang="en-US" sz="2000" smtClean="0"/>
              <a:t>– a plane</a:t>
            </a:r>
            <a:endParaRPr lang="en-US" sz="2000" smtClean="0">
              <a:sym typeface="Symbol" pitchFamily="18" charset="2"/>
            </a:endParaRPr>
          </a:p>
        </p:txBody>
      </p:sp>
      <p:pic>
        <p:nvPicPr>
          <p:cNvPr id="7203" name="Picture 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4" y="1658939"/>
            <a:ext cx="2986088" cy="333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09" name="Picture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1676400"/>
            <a:ext cx="3022399" cy="322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371600" y="4381500"/>
                <a:ext cx="113223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b="0" dirty="0" smtClean="0"/>
                  <a:t>(</a:t>
                </a:r>
                <a:r>
                  <a:rPr lang="en-US" sz="2800" b="0" i="1" dirty="0" smtClean="0"/>
                  <a:t>x,y</a:t>
                </a:r>
                <a:r>
                  <a:rPr lang="en-US" sz="2800" b="0" dirty="0" smtClean="0"/>
                  <a:t>)</a:t>
                </a:r>
                <a:endParaRPr lang="en-US" sz="2800" b="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4381500"/>
                <a:ext cx="1132233" cy="523220"/>
              </a:xfrm>
              <a:prstGeom prst="rect">
                <a:avLst/>
              </a:prstGeom>
              <a:blipFill rotWithShape="1">
                <a:blip r:embed="rId4"/>
                <a:stretch>
                  <a:fillRect t="-11628" r="-9677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829175" y="4429125"/>
                <a:ext cx="113223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b="0" dirty="0" smtClean="0"/>
                  <a:t>(</a:t>
                </a:r>
                <a:r>
                  <a:rPr lang="en-US" sz="2800" b="0" i="1" dirty="0" smtClean="0"/>
                  <a:t>x,y</a:t>
                </a:r>
                <a:r>
                  <a:rPr lang="en-US" sz="2800" b="0" dirty="0" smtClean="0"/>
                  <a:t>)</a:t>
                </a:r>
                <a:endParaRPr lang="en-US" sz="2800" b="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9175" y="4429125"/>
                <a:ext cx="1132233" cy="523220"/>
              </a:xfrm>
              <a:prstGeom prst="rect">
                <a:avLst/>
              </a:prstGeom>
              <a:blipFill rotWithShape="1">
                <a:blip r:embed="rId5"/>
                <a:stretch>
                  <a:fillRect t="-11765" r="-10753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970838" cy="1143000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FFCCFF"/>
                </a:solidFill>
              </a:rPr>
              <a:t>PO</a:t>
            </a:r>
            <a:r>
              <a:rPr lang="en-US" sz="3200" smtClean="0">
                <a:solidFill>
                  <a:srgbClr val="FF66FF"/>
                </a:solidFill>
              </a:rPr>
              <a:t>CS</a:t>
            </a:r>
            <a:r>
              <a:rPr lang="en-US" sz="3200" smtClean="0">
                <a:solidFill>
                  <a:srgbClr val="FFCCFF"/>
                </a:solidFill>
              </a:rPr>
              <a:t>: Example </a:t>
            </a:r>
            <a:r>
              <a:rPr lang="en-US" sz="3200" smtClean="0">
                <a:solidFill>
                  <a:srgbClr val="FF66FF"/>
                </a:solidFill>
              </a:rPr>
              <a:t>convex sets</a:t>
            </a:r>
            <a:r>
              <a:rPr lang="en-US" sz="3200" smtClean="0">
                <a:solidFill>
                  <a:srgbClr val="FFCCFF"/>
                </a:solidFill>
              </a:rPr>
              <a:t> in a Hilbert space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77900" y="1050925"/>
            <a:ext cx="7543800" cy="685800"/>
          </a:xfrm>
        </p:spPr>
        <p:txBody>
          <a:bodyPr/>
          <a:lstStyle/>
          <a:p>
            <a:pPr eaLnBrk="1" hangingPunct="1"/>
            <a:r>
              <a:rPr lang="en-US" sz="2800" b="1" smtClean="0">
                <a:solidFill>
                  <a:srgbClr val="FF66FF"/>
                </a:solidFill>
              </a:rPr>
              <a:t>Identical Tomographic Projections</a:t>
            </a:r>
            <a:r>
              <a:rPr lang="en-US" sz="2800" smtClean="0"/>
              <a:t> </a:t>
            </a:r>
            <a:r>
              <a:rPr lang="en-US" sz="2000" smtClean="0"/>
              <a:t>– a plane</a:t>
            </a:r>
            <a:endParaRPr lang="en-US" sz="2000" smtClean="0">
              <a:sym typeface="Symbol" pitchFamily="18" charset="2"/>
            </a:endParaRPr>
          </a:p>
        </p:txBody>
      </p:sp>
      <p:graphicFrame>
        <p:nvGraphicFramePr>
          <p:cNvPr id="2765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3330774"/>
              </p:ext>
            </p:extLst>
          </p:nvPr>
        </p:nvGraphicFramePr>
        <p:xfrm>
          <a:off x="1073150" y="5233987"/>
          <a:ext cx="6948488" cy="1624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14" name="Equation" r:id="rId3" imgW="2273040" imgH="609480" progId="Equation.3">
                  <p:embed/>
                </p:oleObj>
              </mc:Choice>
              <mc:Fallback>
                <p:oleObj name="Equation" r:id="rId3" imgW="2273040" imgH="609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3150" y="5233987"/>
                        <a:ext cx="6948488" cy="16240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50000">
                            <a:srgbClr val="FF99FF"/>
                          </a:gs>
                          <a:gs pos="100000">
                            <a:schemeClr val="accent1"/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7321550" y="6127750"/>
            <a:ext cx="2085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/>
              <a:t>Same as constant area</a:t>
            </a:r>
            <a:endParaRPr lang="en-US" b="0" dirty="0"/>
          </a:p>
        </p:txBody>
      </p:sp>
      <p:pic>
        <p:nvPicPr>
          <p:cNvPr id="7203" name="Picture 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4" y="1658939"/>
            <a:ext cx="2986088" cy="333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09" name="Picture 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1676400"/>
            <a:ext cx="3022399" cy="322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371600" y="4381500"/>
                <a:ext cx="113223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b="0" dirty="0" smtClean="0"/>
                  <a:t>(</a:t>
                </a:r>
                <a:r>
                  <a:rPr lang="en-US" sz="2800" b="0" i="1" dirty="0" smtClean="0"/>
                  <a:t>x,y</a:t>
                </a:r>
                <a:r>
                  <a:rPr lang="en-US" sz="2800" b="0" dirty="0" smtClean="0"/>
                  <a:t>)</a:t>
                </a:r>
                <a:endParaRPr lang="en-US" sz="2800" b="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4381500"/>
                <a:ext cx="1132233" cy="523220"/>
              </a:xfrm>
              <a:prstGeom prst="rect">
                <a:avLst/>
              </a:prstGeom>
              <a:blipFill rotWithShape="1">
                <a:blip r:embed="rId7"/>
                <a:stretch>
                  <a:fillRect t="-11628" r="-9677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829175" y="4429125"/>
                <a:ext cx="113223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b="0" dirty="0" smtClean="0"/>
                  <a:t>(</a:t>
                </a:r>
                <a:r>
                  <a:rPr lang="en-US" sz="2800" b="0" i="1" dirty="0" smtClean="0"/>
                  <a:t>x,y</a:t>
                </a:r>
                <a:r>
                  <a:rPr lang="en-US" sz="2800" b="0" dirty="0" smtClean="0"/>
                  <a:t>)</a:t>
                </a:r>
                <a:endParaRPr lang="en-US" sz="2800" b="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9175" y="4429125"/>
                <a:ext cx="1132233" cy="523220"/>
              </a:xfrm>
              <a:prstGeom prst="rect">
                <a:avLst/>
              </a:prstGeom>
              <a:blipFill rotWithShape="1">
                <a:blip r:embed="rId8"/>
                <a:stretch>
                  <a:fillRect t="-11765" r="-10753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002042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 b="1" smtClean="0">
                <a:solidFill>
                  <a:schemeClr val="folHlink"/>
                </a:solidFill>
              </a:rPr>
              <a:t>PO</a:t>
            </a:r>
            <a:r>
              <a:rPr lang="en-US" sz="4800" b="1" smtClean="0">
                <a:solidFill>
                  <a:srgbClr val="FFFF00"/>
                </a:solidFill>
              </a:rPr>
              <a:t>CS: What is a </a:t>
            </a:r>
            <a:r>
              <a:rPr lang="en-US" sz="4800" b="1" smtClean="0">
                <a:solidFill>
                  <a:schemeClr val="folHlink"/>
                </a:solidFill>
              </a:rPr>
              <a:t>projection onto</a:t>
            </a:r>
            <a:r>
              <a:rPr lang="en-US" sz="4800" b="1" smtClean="0">
                <a:solidFill>
                  <a:srgbClr val="FFFF00"/>
                </a:solidFill>
              </a:rPr>
              <a:t> a convex set?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981200"/>
            <a:ext cx="8305800" cy="4114800"/>
          </a:xfrm>
        </p:spPr>
        <p:txBody>
          <a:bodyPr/>
          <a:lstStyle/>
          <a:p>
            <a:pPr eaLnBrk="1" hangingPunct="1"/>
            <a:r>
              <a:rPr lang="en-US" smtClean="0"/>
              <a:t>For every (closed) convex set, </a:t>
            </a:r>
            <a:r>
              <a:rPr lang="en-US" i="1" smtClean="0"/>
              <a:t>C</a:t>
            </a:r>
            <a:r>
              <a:rPr lang="en-US" smtClean="0"/>
              <a:t>,  and every vector, </a:t>
            </a:r>
            <a:r>
              <a:rPr lang="en-US" i="1" smtClean="0"/>
              <a:t>x</a:t>
            </a:r>
            <a:r>
              <a:rPr lang="en-US" smtClean="0"/>
              <a:t>, in a Hilbert space, there is a </a:t>
            </a:r>
            <a:r>
              <a:rPr lang="en-US" i="1" smtClean="0"/>
              <a:t>unique</a:t>
            </a:r>
            <a:r>
              <a:rPr lang="en-US" smtClean="0"/>
              <a:t> vector in </a:t>
            </a:r>
            <a:r>
              <a:rPr lang="en-US" i="1" smtClean="0"/>
              <a:t>C</a:t>
            </a:r>
            <a:r>
              <a:rPr lang="en-US" smtClean="0"/>
              <a:t>, closest to </a:t>
            </a:r>
            <a:r>
              <a:rPr lang="en-US" i="1" smtClean="0"/>
              <a:t>x</a:t>
            </a:r>
            <a:r>
              <a:rPr lang="en-US" smtClean="0"/>
              <a:t>.  </a:t>
            </a:r>
          </a:p>
          <a:p>
            <a:pPr eaLnBrk="1" hangingPunct="1"/>
            <a:r>
              <a:rPr lang="en-US" smtClean="0"/>
              <a:t>This vector, denoted </a:t>
            </a:r>
            <a:r>
              <a:rPr lang="en-US" i="1" smtClean="0"/>
              <a:t>P</a:t>
            </a:r>
            <a:r>
              <a:rPr lang="en-US" i="1" baseline="-25000" smtClean="0"/>
              <a:t>C </a:t>
            </a:r>
            <a:r>
              <a:rPr lang="en-US" i="1" smtClean="0"/>
              <a:t>x,</a:t>
            </a:r>
            <a:r>
              <a:rPr lang="en-US" smtClean="0"/>
              <a:t> is the </a:t>
            </a:r>
            <a:r>
              <a:rPr lang="en-US" b="1" i="1" smtClean="0"/>
              <a:t>projection</a:t>
            </a:r>
            <a:r>
              <a:rPr lang="en-US" smtClean="0"/>
              <a:t> of </a:t>
            </a:r>
            <a:r>
              <a:rPr lang="en-US" i="1" smtClean="0"/>
              <a:t>x</a:t>
            </a:r>
            <a:r>
              <a:rPr lang="en-US" smtClean="0"/>
              <a:t> onto </a:t>
            </a:r>
            <a:r>
              <a:rPr lang="en-US" i="1" smtClean="0"/>
              <a:t>C</a:t>
            </a:r>
            <a:r>
              <a:rPr lang="en-US" smtClean="0"/>
              <a:t>: 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4038600" y="4267200"/>
            <a:ext cx="1524000" cy="2209800"/>
            <a:chOff x="2544" y="2688"/>
            <a:chExt cx="960" cy="1392"/>
          </a:xfrm>
        </p:grpSpPr>
        <p:sp>
          <p:nvSpPr>
            <p:cNvPr id="32792" name="AutoShape 4"/>
            <p:cNvSpPr>
              <a:spLocks noChangeArrowheads="1"/>
            </p:cNvSpPr>
            <p:nvPr/>
          </p:nvSpPr>
          <p:spPr bwMode="auto">
            <a:xfrm rot="1208103">
              <a:off x="2544" y="2688"/>
              <a:ext cx="960" cy="139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folHlink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3" name="Text Box 5"/>
            <p:cNvSpPr txBox="1">
              <a:spLocks noChangeArrowheads="1"/>
            </p:cNvSpPr>
            <p:nvPr/>
          </p:nvSpPr>
          <p:spPr bwMode="auto">
            <a:xfrm>
              <a:off x="2832" y="2880"/>
              <a:ext cx="432" cy="44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 i="1">
                  <a:solidFill>
                    <a:schemeClr val="bg2"/>
                  </a:solidFill>
                </a:rPr>
                <a:t>C</a:t>
              </a:r>
            </a:p>
          </p:txBody>
        </p:sp>
      </p:grp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1828800" y="5562600"/>
            <a:ext cx="685800" cy="609600"/>
            <a:chOff x="1152" y="3504"/>
            <a:chExt cx="432" cy="384"/>
          </a:xfrm>
        </p:grpSpPr>
        <p:sp>
          <p:nvSpPr>
            <p:cNvPr id="32790" name="Oval 7"/>
            <p:cNvSpPr>
              <a:spLocks noChangeArrowheads="1"/>
            </p:cNvSpPr>
            <p:nvPr/>
          </p:nvSpPr>
          <p:spPr bwMode="auto">
            <a:xfrm>
              <a:off x="1200" y="3792"/>
              <a:ext cx="96" cy="96"/>
            </a:xfrm>
            <a:prstGeom prst="ellipse">
              <a:avLst/>
            </a:prstGeom>
            <a:solidFill>
              <a:srgbClr val="FFFF00"/>
            </a:solidFill>
            <a:ln w="12700" cap="sq">
              <a:solidFill>
                <a:schemeClr val="bg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1" name="Text Box 8"/>
            <p:cNvSpPr txBox="1">
              <a:spLocks noChangeArrowheads="1"/>
            </p:cNvSpPr>
            <p:nvPr/>
          </p:nvSpPr>
          <p:spPr bwMode="auto">
            <a:xfrm>
              <a:off x="1152" y="3504"/>
              <a:ext cx="432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0" i="1"/>
                <a:t>x</a:t>
              </a:r>
            </a:p>
          </p:txBody>
        </p:sp>
      </p:grp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2057400" y="5943600"/>
            <a:ext cx="1828800" cy="152400"/>
            <a:chOff x="1296" y="3744"/>
            <a:chExt cx="1152" cy="96"/>
          </a:xfrm>
        </p:grpSpPr>
        <p:sp>
          <p:nvSpPr>
            <p:cNvPr id="32788" name="Line 10"/>
            <p:cNvSpPr>
              <a:spLocks noChangeShapeType="1"/>
            </p:cNvSpPr>
            <p:nvPr/>
          </p:nvSpPr>
          <p:spPr bwMode="auto">
            <a:xfrm flipV="1">
              <a:off x="1296" y="3792"/>
              <a:ext cx="1056" cy="48"/>
            </a:xfrm>
            <a:prstGeom prst="line">
              <a:avLst/>
            </a:prstGeom>
            <a:noFill/>
            <a:ln w="28575" cap="sq">
              <a:solidFill>
                <a:srgbClr val="FFFF00"/>
              </a:solidFill>
              <a:round/>
              <a:headEnd type="none" w="sm" len="sm"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789" name="Oval 12"/>
            <p:cNvSpPr>
              <a:spLocks noChangeArrowheads="1"/>
            </p:cNvSpPr>
            <p:nvPr/>
          </p:nvSpPr>
          <p:spPr bwMode="auto">
            <a:xfrm>
              <a:off x="2352" y="3744"/>
              <a:ext cx="96" cy="96"/>
            </a:xfrm>
            <a:prstGeom prst="ellipse">
              <a:avLst/>
            </a:prstGeom>
            <a:solidFill>
              <a:srgbClr val="FFCC00"/>
            </a:solidFill>
            <a:ln w="12700" cap="sq">
              <a:solidFill>
                <a:schemeClr val="bg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685" name="Text Box 13"/>
          <p:cNvSpPr txBox="1">
            <a:spLocks noChangeArrowheads="1"/>
          </p:cNvSpPr>
          <p:nvPr/>
        </p:nvSpPr>
        <p:spPr bwMode="auto">
          <a:xfrm>
            <a:off x="3048000" y="5410200"/>
            <a:ext cx="990600" cy="579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0" i="1"/>
              <a:t>P</a:t>
            </a:r>
            <a:r>
              <a:rPr lang="en-US" sz="3200" b="0" i="1" baseline="-25000"/>
              <a:t>C </a:t>
            </a:r>
            <a:r>
              <a:rPr lang="en-US" sz="3200" b="0" i="1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10974824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 b="1" smtClean="0">
                <a:solidFill>
                  <a:schemeClr val="folHlink"/>
                </a:solidFill>
              </a:rPr>
              <a:t>PO</a:t>
            </a:r>
            <a:r>
              <a:rPr lang="en-US" sz="4800" b="1" smtClean="0">
                <a:solidFill>
                  <a:srgbClr val="FFFF00"/>
                </a:solidFill>
              </a:rPr>
              <a:t>CS: What is a </a:t>
            </a:r>
            <a:r>
              <a:rPr lang="en-US" sz="4800" b="1" smtClean="0">
                <a:solidFill>
                  <a:schemeClr val="folHlink"/>
                </a:solidFill>
              </a:rPr>
              <a:t>projection onto</a:t>
            </a:r>
            <a:r>
              <a:rPr lang="en-US" sz="4800" b="1" smtClean="0">
                <a:solidFill>
                  <a:srgbClr val="FFFF00"/>
                </a:solidFill>
              </a:rPr>
              <a:t> a convex set?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981200"/>
            <a:ext cx="8305800" cy="4114800"/>
          </a:xfrm>
        </p:spPr>
        <p:txBody>
          <a:bodyPr/>
          <a:lstStyle/>
          <a:p>
            <a:pPr eaLnBrk="1" hangingPunct="1"/>
            <a:r>
              <a:rPr lang="en-US" smtClean="0"/>
              <a:t>For every (closed) convex set, </a:t>
            </a:r>
            <a:r>
              <a:rPr lang="en-US" i="1" smtClean="0"/>
              <a:t>C</a:t>
            </a:r>
            <a:r>
              <a:rPr lang="en-US" smtClean="0"/>
              <a:t>,  and every vector, </a:t>
            </a:r>
            <a:r>
              <a:rPr lang="en-US" i="1" smtClean="0"/>
              <a:t>x</a:t>
            </a:r>
            <a:r>
              <a:rPr lang="en-US" smtClean="0"/>
              <a:t>, in a Hilbert space, there is a </a:t>
            </a:r>
            <a:r>
              <a:rPr lang="en-US" i="1" smtClean="0"/>
              <a:t>unique</a:t>
            </a:r>
            <a:r>
              <a:rPr lang="en-US" smtClean="0"/>
              <a:t> vector in </a:t>
            </a:r>
            <a:r>
              <a:rPr lang="en-US" i="1" smtClean="0"/>
              <a:t>C</a:t>
            </a:r>
            <a:r>
              <a:rPr lang="en-US" smtClean="0"/>
              <a:t>, closest to </a:t>
            </a:r>
            <a:r>
              <a:rPr lang="en-US" i="1" smtClean="0"/>
              <a:t>x</a:t>
            </a:r>
            <a:r>
              <a:rPr lang="en-US" smtClean="0"/>
              <a:t>.  </a:t>
            </a:r>
          </a:p>
          <a:p>
            <a:pPr eaLnBrk="1" hangingPunct="1"/>
            <a:r>
              <a:rPr lang="en-US" smtClean="0"/>
              <a:t>This vector, denoted </a:t>
            </a:r>
            <a:r>
              <a:rPr lang="en-US" i="1" smtClean="0"/>
              <a:t>P</a:t>
            </a:r>
            <a:r>
              <a:rPr lang="en-US" i="1" baseline="-25000" smtClean="0"/>
              <a:t>C </a:t>
            </a:r>
            <a:r>
              <a:rPr lang="en-US" i="1" smtClean="0"/>
              <a:t>x,</a:t>
            </a:r>
            <a:r>
              <a:rPr lang="en-US" smtClean="0"/>
              <a:t> is the </a:t>
            </a:r>
            <a:r>
              <a:rPr lang="en-US" b="1" i="1" smtClean="0"/>
              <a:t>projection</a:t>
            </a:r>
            <a:r>
              <a:rPr lang="en-US" smtClean="0"/>
              <a:t> of </a:t>
            </a:r>
            <a:r>
              <a:rPr lang="en-US" i="1" smtClean="0"/>
              <a:t>x</a:t>
            </a:r>
            <a:r>
              <a:rPr lang="en-US" smtClean="0"/>
              <a:t> onto </a:t>
            </a:r>
            <a:r>
              <a:rPr lang="en-US" i="1" smtClean="0"/>
              <a:t>C</a:t>
            </a:r>
            <a:r>
              <a:rPr lang="en-US" smtClean="0"/>
              <a:t>: 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4038600" y="4267200"/>
            <a:ext cx="1524000" cy="2209800"/>
            <a:chOff x="2544" y="2688"/>
            <a:chExt cx="960" cy="1392"/>
          </a:xfrm>
        </p:grpSpPr>
        <p:sp>
          <p:nvSpPr>
            <p:cNvPr id="32792" name="AutoShape 4"/>
            <p:cNvSpPr>
              <a:spLocks noChangeArrowheads="1"/>
            </p:cNvSpPr>
            <p:nvPr/>
          </p:nvSpPr>
          <p:spPr bwMode="auto">
            <a:xfrm rot="1208103">
              <a:off x="2544" y="2688"/>
              <a:ext cx="960" cy="139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folHlink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3" name="Text Box 5"/>
            <p:cNvSpPr txBox="1">
              <a:spLocks noChangeArrowheads="1"/>
            </p:cNvSpPr>
            <p:nvPr/>
          </p:nvSpPr>
          <p:spPr bwMode="auto">
            <a:xfrm>
              <a:off x="2832" y="2880"/>
              <a:ext cx="432" cy="44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 i="1">
                  <a:solidFill>
                    <a:schemeClr val="bg2"/>
                  </a:solidFill>
                </a:rPr>
                <a:t>C</a:t>
              </a:r>
            </a:p>
          </p:txBody>
        </p:sp>
      </p:grp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1828800" y="5562600"/>
            <a:ext cx="685800" cy="609600"/>
            <a:chOff x="1152" y="3504"/>
            <a:chExt cx="432" cy="384"/>
          </a:xfrm>
        </p:grpSpPr>
        <p:sp>
          <p:nvSpPr>
            <p:cNvPr id="32790" name="Oval 7"/>
            <p:cNvSpPr>
              <a:spLocks noChangeArrowheads="1"/>
            </p:cNvSpPr>
            <p:nvPr/>
          </p:nvSpPr>
          <p:spPr bwMode="auto">
            <a:xfrm>
              <a:off x="1200" y="3792"/>
              <a:ext cx="96" cy="96"/>
            </a:xfrm>
            <a:prstGeom prst="ellipse">
              <a:avLst/>
            </a:prstGeom>
            <a:solidFill>
              <a:srgbClr val="FFFF00"/>
            </a:solidFill>
            <a:ln w="12700" cap="sq">
              <a:solidFill>
                <a:schemeClr val="bg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1" name="Text Box 8"/>
            <p:cNvSpPr txBox="1">
              <a:spLocks noChangeArrowheads="1"/>
            </p:cNvSpPr>
            <p:nvPr/>
          </p:nvSpPr>
          <p:spPr bwMode="auto">
            <a:xfrm>
              <a:off x="1152" y="3504"/>
              <a:ext cx="432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0" i="1"/>
                <a:t>x</a:t>
              </a:r>
            </a:p>
          </p:txBody>
        </p:sp>
      </p:grp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2057400" y="5943600"/>
            <a:ext cx="1828800" cy="152400"/>
            <a:chOff x="1296" y="3744"/>
            <a:chExt cx="1152" cy="96"/>
          </a:xfrm>
        </p:grpSpPr>
        <p:sp>
          <p:nvSpPr>
            <p:cNvPr id="32788" name="Line 10"/>
            <p:cNvSpPr>
              <a:spLocks noChangeShapeType="1"/>
            </p:cNvSpPr>
            <p:nvPr/>
          </p:nvSpPr>
          <p:spPr bwMode="auto">
            <a:xfrm flipV="1">
              <a:off x="1296" y="3792"/>
              <a:ext cx="1056" cy="48"/>
            </a:xfrm>
            <a:prstGeom prst="line">
              <a:avLst/>
            </a:prstGeom>
            <a:noFill/>
            <a:ln w="28575" cap="sq">
              <a:solidFill>
                <a:srgbClr val="FFFF00"/>
              </a:solidFill>
              <a:round/>
              <a:headEnd type="none" w="sm" len="sm"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789" name="Oval 12"/>
            <p:cNvSpPr>
              <a:spLocks noChangeArrowheads="1"/>
            </p:cNvSpPr>
            <p:nvPr/>
          </p:nvSpPr>
          <p:spPr bwMode="auto">
            <a:xfrm>
              <a:off x="2352" y="3744"/>
              <a:ext cx="96" cy="96"/>
            </a:xfrm>
            <a:prstGeom prst="ellipse">
              <a:avLst/>
            </a:prstGeom>
            <a:solidFill>
              <a:srgbClr val="FFCC00"/>
            </a:solidFill>
            <a:ln w="12700" cap="sq">
              <a:solidFill>
                <a:schemeClr val="bg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685" name="Text Box 13"/>
          <p:cNvSpPr txBox="1">
            <a:spLocks noChangeArrowheads="1"/>
          </p:cNvSpPr>
          <p:nvPr/>
        </p:nvSpPr>
        <p:spPr bwMode="auto">
          <a:xfrm>
            <a:off x="3048000" y="5410200"/>
            <a:ext cx="990600" cy="579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0" i="1"/>
              <a:t>P</a:t>
            </a:r>
            <a:r>
              <a:rPr lang="en-US" sz="3200" b="0" i="1" baseline="-25000"/>
              <a:t>C </a:t>
            </a:r>
            <a:r>
              <a:rPr lang="en-US" sz="3200" b="0" i="1"/>
              <a:t>x</a:t>
            </a:r>
          </a:p>
        </p:txBody>
      </p:sp>
      <p:sp>
        <p:nvSpPr>
          <p:cNvPr id="32786" name="Oval 16"/>
          <p:cNvSpPr>
            <a:spLocks noChangeArrowheads="1"/>
          </p:cNvSpPr>
          <p:nvPr/>
        </p:nvSpPr>
        <p:spPr bwMode="auto">
          <a:xfrm>
            <a:off x="5981700" y="6534150"/>
            <a:ext cx="152400" cy="152400"/>
          </a:xfrm>
          <a:prstGeom prst="ellipse">
            <a:avLst/>
          </a:prstGeom>
          <a:solidFill>
            <a:srgbClr val="FF33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7" name="Text Box 17"/>
          <p:cNvSpPr txBox="1">
            <a:spLocks noChangeArrowheads="1"/>
          </p:cNvSpPr>
          <p:nvPr/>
        </p:nvSpPr>
        <p:spPr bwMode="auto">
          <a:xfrm>
            <a:off x="6124575" y="6278562"/>
            <a:ext cx="685800" cy="579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0" i="1" dirty="0"/>
              <a:t>y</a:t>
            </a:r>
          </a:p>
        </p:txBody>
      </p:sp>
      <p:sp>
        <p:nvSpPr>
          <p:cNvPr id="32784" name="Line 20"/>
          <p:cNvSpPr>
            <a:spLocks noChangeShapeType="1"/>
          </p:cNvSpPr>
          <p:nvPr/>
        </p:nvSpPr>
        <p:spPr bwMode="auto">
          <a:xfrm flipH="1" flipV="1">
            <a:off x="5334000" y="6353175"/>
            <a:ext cx="647700" cy="228600"/>
          </a:xfrm>
          <a:prstGeom prst="line">
            <a:avLst/>
          </a:prstGeom>
          <a:noFill/>
          <a:ln w="28575" cap="sq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785" name="Oval 19"/>
          <p:cNvSpPr>
            <a:spLocks noChangeArrowheads="1"/>
          </p:cNvSpPr>
          <p:nvPr/>
        </p:nvSpPr>
        <p:spPr bwMode="auto">
          <a:xfrm>
            <a:off x="5191125" y="6229350"/>
            <a:ext cx="152400" cy="152400"/>
          </a:xfrm>
          <a:prstGeom prst="ellipse">
            <a:avLst/>
          </a:prstGeom>
          <a:solidFill>
            <a:srgbClr val="FF33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3" name="Text Box 21"/>
          <p:cNvSpPr txBox="1">
            <a:spLocks noChangeArrowheads="1"/>
          </p:cNvSpPr>
          <p:nvPr/>
        </p:nvSpPr>
        <p:spPr bwMode="auto">
          <a:xfrm>
            <a:off x="5314950" y="5773738"/>
            <a:ext cx="990600" cy="5794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0" i="1" dirty="0"/>
              <a:t>P</a:t>
            </a:r>
            <a:r>
              <a:rPr lang="en-US" sz="3200" b="0" i="1" baseline="-25000" dirty="0"/>
              <a:t>C </a:t>
            </a:r>
            <a:r>
              <a:rPr lang="en-US" sz="3200" b="0" i="1" dirty="0"/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419866306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 b="1" smtClean="0">
                <a:solidFill>
                  <a:schemeClr val="folHlink"/>
                </a:solidFill>
              </a:rPr>
              <a:t>PO</a:t>
            </a:r>
            <a:r>
              <a:rPr lang="en-US" sz="4800" b="1" smtClean="0">
                <a:solidFill>
                  <a:srgbClr val="FFFF00"/>
                </a:solidFill>
              </a:rPr>
              <a:t>CS: What is a </a:t>
            </a:r>
            <a:r>
              <a:rPr lang="en-US" sz="4800" b="1" smtClean="0">
                <a:solidFill>
                  <a:schemeClr val="folHlink"/>
                </a:solidFill>
              </a:rPr>
              <a:t>projection onto</a:t>
            </a:r>
            <a:r>
              <a:rPr lang="en-US" sz="4800" b="1" smtClean="0">
                <a:solidFill>
                  <a:srgbClr val="FFFF00"/>
                </a:solidFill>
              </a:rPr>
              <a:t> a convex set?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981200"/>
            <a:ext cx="8305800" cy="4114800"/>
          </a:xfrm>
        </p:spPr>
        <p:txBody>
          <a:bodyPr/>
          <a:lstStyle/>
          <a:p>
            <a:pPr eaLnBrk="1" hangingPunct="1"/>
            <a:r>
              <a:rPr lang="en-US" smtClean="0"/>
              <a:t>For every (closed) convex set, </a:t>
            </a:r>
            <a:r>
              <a:rPr lang="en-US" i="1" smtClean="0"/>
              <a:t>C</a:t>
            </a:r>
            <a:r>
              <a:rPr lang="en-US" smtClean="0"/>
              <a:t>,  and every vector, </a:t>
            </a:r>
            <a:r>
              <a:rPr lang="en-US" i="1" smtClean="0"/>
              <a:t>x</a:t>
            </a:r>
            <a:r>
              <a:rPr lang="en-US" smtClean="0"/>
              <a:t>, in a Hilbert space, there is a </a:t>
            </a:r>
            <a:r>
              <a:rPr lang="en-US" i="1" smtClean="0"/>
              <a:t>unique</a:t>
            </a:r>
            <a:r>
              <a:rPr lang="en-US" smtClean="0"/>
              <a:t> vector in </a:t>
            </a:r>
            <a:r>
              <a:rPr lang="en-US" i="1" smtClean="0"/>
              <a:t>C</a:t>
            </a:r>
            <a:r>
              <a:rPr lang="en-US" smtClean="0"/>
              <a:t>, closest to </a:t>
            </a:r>
            <a:r>
              <a:rPr lang="en-US" i="1" smtClean="0"/>
              <a:t>x</a:t>
            </a:r>
            <a:r>
              <a:rPr lang="en-US" smtClean="0"/>
              <a:t>.  </a:t>
            </a:r>
          </a:p>
          <a:p>
            <a:pPr eaLnBrk="1" hangingPunct="1"/>
            <a:r>
              <a:rPr lang="en-US" smtClean="0"/>
              <a:t>This vector, denoted </a:t>
            </a:r>
            <a:r>
              <a:rPr lang="en-US" i="1" smtClean="0"/>
              <a:t>P</a:t>
            </a:r>
            <a:r>
              <a:rPr lang="en-US" i="1" baseline="-25000" smtClean="0"/>
              <a:t>C </a:t>
            </a:r>
            <a:r>
              <a:rPr lang="en-US" i="1" smtClean="0"/>
              <a:t>x,</a:t>
            </a:r>
            <a:r>
              <a:rPr lang="en-US" smtClean="0"/>
              <a:t> is the </a:t>
            </a:r>
            <a:r>
              <a:rPr lang="en-US" b="1" i="1" smtClean="0"/>
              <a:t>projection</a:t>
            </a:r>
            <a:r>
              <a:rPr lang="en-US" smtClean="0"/>
              <a:t> of </a:t>
            </a:r>
            <a:r>
              <a:rPr lang="en-US" i="1" smtClean="0"/>
              <a:t>x</a:t>
            </a:r>
            <a:r>
              <a:rPr lang="en-US" smtClean="0"/>
              <a:t> onto </a:t>
            </a:r>
            <a:r>
              <a:rPr lang="en-US" i="1" smtClean="0"/>
              <a:t>C</a:t>
            </a:r>
            <a:r>
              <a:rPr lang="en-US" smtClean="0"/>
              <a:t>: 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4038600" y="4267200"/>
            <a:ext cx="1524000" cy="2209800"/>
            <a:chOff x="2544" y="2688"/>
            <a:chExt cx="960" cy="1392"/>
          </a:xfrm>
        </p:grpSpPr>
        <p:sp>
          <p:nvSpPr>
            <p:cNvPr id="32792" name="AutoShape 4"/>
            <p:cNvSpPr>
              <a:spLocks noChangeArrowheads="1"/>
            </p:cNvSpPr>
            <p:nvPr/>
          </p:nvSpPr>
          <p:spPr bwMode="auto">
            <a:xfrm rot="1208103">
              <a:off x="2544" y="2688"/>
              <a:ext cx="960" cy="139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folHlink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3" name="Text Box 5"/>
            <p:cNvSpPr txBox="1">
              <a:spLocks noChangeArrowheads="1"/>
            </p:cNvSpPr>
            <p:nvPr/>
          </p:nvSpPr>
          <p:spPr bwMode="auto">
            <a:xfrm>
              <a:off x="2832" y="2880"/>
              <a:ext cx="432" cy="44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 i="1">
                  <a:solidFill>
                    <a:schemeClr val="bg2"/>
                  </a:solidFill>
                </a:rPr>
                <a:t>C</a:t>
              </a:r>
            </a:p>
          </p:txBody>
        </p:sp>
      </p:grp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1828800" y="5562600"/>
            <a:ext cx="685800" cy="609600"/>
            <a:chOff x="1152" y="3504"/>
            <a:chExt cx="432" cy="384"/>
          </a:xfrm>
        </p:grpSpPr>
        <p:sp>
          <p:nvSpPr>
            <p:cNvPr id="32790" name="Oval 7"/>
            <p:cNvSpPr>
              <a:spLocks noChangeArrowheads="1"/>
            </p:cNvSpPr>
            <p:nvPr/>
          </p:nvSpPr>
          <p:spPr bwMode="auto">
            <a:xfrm>
              <a:off x="1200" y="3792"/>
              <a:ext cx="96" cy="96"/>
            </a:xfrm>
            <a:prstGeom prst="ellipse">
              <a:avLst/>
            </a:prstGeom>
            <a:solidFill>
              <a:srgbClr val="FFFF00"/>
            </a:solidFill>
            <a:ln w="12700" cap="sq">
              <a:solidFill>
                <a:schemeClr val="bg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1" name="Text Box 8"/>
            <p:cNvSpPr txBox="1">
              <a:spLocks noChangeArrowheads="1"/>
            </p:cNvSpPr>
            <p:nvPr/>
          </p:nvSpPr>
          <p:spPr bwMode="auto">
            <a:xfrm>
              <a:off x="1152" y="3504"/>
              <a:ext cx="432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0" i="1"/>
                <a:t>x</a:t>
              </a:r>
            </a:p>
          </p:txBody>
        </p:sp>
      </p:grp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2057400" y="5943600"/>
            <a:ext cx="1828800" cy="152400"/>
            <a:chOff x="1296" y="3744"/>
            <a:chExt cx="1152" cy="96"/>
          </a:xfrm>
        </p:grpSpPr>
        <p:sp>
          <p:nvSpPr>
            <p:cNvPr id="32788" name="Line 10"/>
            <p:cNvSpPr>
              <a:spLocks noChangeShapeType="1"/>
            </p:cNvSpPr>
            <p:nvPr/>
          </p:nvSpPr>
          <p:spPr bwMode="auto">
            <a:xfrm flipV="1">
              <a:off x="1296" y="3792"/>
              <a:ext cx="1056" cy="48"/>
            </a:xfrm>
            <a:prstGeom prst="line">
              <a:avLst/>
            </a:prstGeom>
            <a:noFill/>
            <a:ln w="28575" cap="sq">
              <a:solidFill>
                <a:srgbClr val="FFFF00"/>
              </a:solidFill>
              <a:round/>
              <a:headEnd type="none" w="sm" len="sm"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789" name="Oval 12"/>
            <p:cNvSpPr>
              <a:spLocks noChangeArrowheads="1"/>
            </p:cNvSpPr>
            <p:nvPr/>
          </p:nvSpPr>
          <p:spPr bwMode="auto">
            <a:xfrm>
              <a:off x="2352" y="3744"/>
              <a:ext cx="96" cy="96"/>
            </a:xfrm>
            <a:prstGeom prst="ellipse">
              <a:avLst/>
            </a:prstGeom>
            <a:solidFill>
              <a:srgbClr val="FFCC00"/>
            </a:solidFill>
            <a:ln w="12700" cap="sq">
              <a:solidFill>
                <a:schemeClr val="bg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685" name="Text Box 13"/>
          <p:cNvSpPr txBox="1">
            <a:spLocks noChangeArrowheads="1"/>
          </p:cNvSpPr>
          <p:nvPr/>
        </p:nvSpPr>
        <p:spPr bwMode="auto">
          <a:xfrm>
            <a:off x="3048000" y="5410200"/>
            <a:ext cx="990600" cy="579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0" i="1"/>
              <a:t>P</a:t>
            </a:r>
            <a:r>
              <a:rPr lang="en-US" sz="3200" b="0" i="1" baseline="-25000"/>
              <a:t>C </a:t>
            </a:r>
            <a:r>
              <a:rPr lang="en-US" sz="3200" b="0" i="1"/>
              <a:t>x</a:t>
            </a:r>
          </a:p>
        </p:txBody>
      </p:sp>
      <p:sp>
        <p:nvSpPr>
          <p:cNvPr id="32786" name="Oval 16"/>
          <p:cNvSpPr>
            <a:spLocks noChangeArrowheads="1"/>
          </p:cNvSpPr>
          <p:nvPr/>
        </p:nvSpPr>
        <p:spPr bwMode="auto">
          <a:xfrm>
            <a:off x="5981700" y="6534150"/>
            <a:ext cx="152400" cy="152400"/>
          </a:xfrm>
          <a:prstGeom prst="ellipse">
            <a:avLst/>
          </a:prstGeom>
          <a:solidFill>
            <a:srgbClr val="FF33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7" name="Text Box 17"/>
          <p:cNvSpPr txBox="1">
            <a:spLocks noChangeArrowheads="1"/>
          </p:cNvSpPr>
          <p:nvPr/>
        </p:nvSpPr>
        <p:spPr bwMode="auto">
          <a:xfrm>
            <a:off x="6124575" y="6278562"/>
            <a:ext cx="685800" cy="579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0" i="1" dirty="0"/>
              <a:t>y</a:t>
            </a:r>
          </a:p>
        </p:txBody>
      </p:sp>
      <p:sp>
        <p:nvSpPr>
          <p:cNvPr id="32784" name="Line 20"/>
          <p:cNvSpPr>
            <a:spLocks noChangeShapeType="1"/>
          </p:cNvSpPr>
          <p:nvPr/>
        </p:nvSpPr>
        <p:spPr bwMode="auto">
          <a:xfrm flipH="1" flipV="1">
            <a:off x="5334000" y="6353175"/>
            <a:ext cx="647700" cy="228600"/>
          </a:xfrm>
          <a:prstGeom prst="line">
            <a:avLst/>
          </a:prstGeom>
          <a:noFill/>
          <a:ln w="28575" cap="sq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785" name="Oval 19"/>
          <p:cNvSpPr>
            <a:spLocks noChangeArrowheads="1"/>
          </p:cNvSpPr>
          <p:nvPr/>
        </p:nvSpPr>
        <p:spPr bwMode="auto">
          <a:xfrm>
            <a:off x="5191125" y="6229350"/>
            <a:ext cx="152400" cy="152400"/>
          </a:xfrm>
          <a:prstGeom prst="ellipse">
            <a:avLst/>
          </a:prstGeom>
          <a:solidFill>
            <a:srgbClr val="FF33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3" name="Text Box 21"/>
          <p:cNvSpPr txBox="1">
            <a:spLocks noChangeArrowheads="1"/>
          </p:cNvSpPr>
          <p:nvPr/>
        </p:nvSpPr>
        <p:spPr bwMode="auto">
          <a:xfrm>
            <a:off x="5314950" y="5773738"/>
            <a:ext cx="990600" cy="5794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0" i="1" dirty="0"/>
              <a:t>P</a:t>
            </a:r>
            <a:r>
              <a:rPr lang="en-US" sz="3200" b="0" i="1" baseline="-25000" dirty="0"/>
              <a:t>C </a:t>
            </a:r>
            <a:r>
              <a:rPr lang="en-US" sz="3200" b="0" i="1" dirty="0"/>
              <a:t>y</a:t>
            </a:r>
          </a:p>
        </p:txBody>
      </p:sp>
      <p:grpSp>
        <p:nvGrpSpPr>
          <p:cNvPr id="7" name="Group 33"/>
          <p:cNvGrpSpPr>
            <a:grpSpLocks/>
          </p:cNvGrpSpPr>
          <p:nvPr/>
        </p:nvGrpSpPr>
        <p:grpSpPr bwMode="auto">
          <a:xfrm>
            <a:off x="4724400" y="5562600"/>
            <a:ext cx="914400" cy="762000"/>
            <a:chOff x="2976" y="3504"/>
            <a:chExt cx="576" cy="480"/>
          </a:xfrm>
        </p:grpSpPr>
        <p:sp>
          <p:nvSpPr>
            <p:cNvPr id="32782" name="Oval 22"/>
            <p:cNvSpPr>
              <a:spLocks noChangeArrowheads="1"/>
            </p:cNvSpPr>
            <p:nvPr/>
          </p:nvSpPr>
          <p:spPr bwMode="auto">
            <a:xfrm>
              <a:off x="2976" y="3888"/>
              <a:ext cx="96" cy="96"/>
            </a:xfrm>
            <a:prstGeom prst="ellipse">
              <a:avLst/>
            </a:prstGeom>
            <a:solidFill>
              <a:schemeClr val="bg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en-US" b="0">
                <a:solidFill>
                  <a:schemeClr val="bg2"/>
                </a:solidFill>
              </a:endParaRPr>
            </a:p>
          </p:txBody>
        </p:sp>
        <p:sp>
          <p:nvSpPr>
            <p:cNvPr id="32783" name="Text Box 24"/>
            <p:cNvSpPr txBox="1">
              <a:spLocks noChangeArrowheads="1"/>
            </p:cNvSpPr>
            <p:nvPr/>
          </p:nvSpPr>
          <p:spPr bwMode="auto">
            <a:xfrm>
              <a:off x="3120" y="3504"/>
              <a:ext cx="432" cy="40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i="1">
                  <a:solidFill>
                    <a:schemeClr val="bg2"/>
                  </a:solidFill>
                </a:rPr>
                <a:t>z</a:t>
              </a:r>
            </a:p>
          </p:txBody>
        </p:sp>
      </p:grpSp>
      <p:sp>
        <p:nvSpPr>
          <p:cNvPr id="28698" name="Text Box 26"/>
          <p:cNvSpPr txBox="1">
            <a:spLocks noChangeArrowheads="1"/>
          </p:cNvSpPr>
          <p:nvPr/>
        </p:nvSpPr>
        <p:spPr bwMode="auto">
          <a:xfrm>
            <a:off x="3886200" y="5562600"/>
            <a:ext cx="1600200" cy="641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i="1">
                <a:solidFill>
                  <a:schemeClr val="bg2"/>
                </a:solidFill>
              </a:rPr>
              <a:t>P</a:t>
            </a:r>
            <a:r>
              <a:rPr lang="en-US" sz="3600" i="1" baseline="-25000">
                <a:solidFill>
                  <a:schemeClr val="bg2"/>
                </a:solidFill>
              </a:rPr>
              <a:t>C </a:t>
            </a:r>
            <a:r>
              <a:rPr lang="en-US" sz="3600" i="1">
                <a:solidFill>
                  <a:schemeClr val="bg2"/>
                </a:solidFill>
              </a:rPr>
              <a:t>z=</a:t>
            </a:r>
          </a:p>
        </p:txBody>
      </p:sp>
    </p:spTree>
    <p:extLst>
      <p:ext uri="{BB962C8B-B14F-4D97-AF65-F5344CB8AC3E}">
        <p14:creationId xmlns:p14="http://schemas.microsoft.com/office/powerpoint/2010/main" val="419866306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 b="1" smtClean="0">
                <a:solidFill>
                  <a:schemeClr val="folHlink"/>
                </a:solidFill>
              </a:rPr>
              <a:t>PO</a:t>
            </a:r>
            <a:r>
              <a:rPr lang="en-US" sz="4800" b="1" smtClean="0">
                <a:solidFill>
                  <a:srgbClr val="FFFF00"/>
                </a:solidFill>
              </a:rPr>
              <a:t>CS: What is a </a:t>
            </a:r>
            <a:r>
              <a:rPr lang="en-US" sz="4800" b="1" smtClean="0">
                <a:solidFill>
                  <a:schemeClr val="folHlink"/>
                </a:solidFill>
              </a:rPr>
              <a:t>projection onto</a:t>
            </a:r>
            <a:r>
              <a:rPr lang="en-US" sz="4800" b="1" smtClean="0">
                <a:solidFill>
                  <a:srgbClr val="FFFF00"/>
                </a:solidFill>
              </a:rPr>
              <a:t> a convex set?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981200"/>
            <a:ext cx="8305800" cy="4114800"/>
          </a:xfrm>
        </p:spPr>
        <p:txBody>
          <a:bodyPr/>
          <a:lstStyle/>
          <a:p>
            <a:pPr eaLnBrk="1" hangingPunct="1"/>
            <a:r>
              <a:rPr lang="en-US" dirty="0" smtClean="0"/>
              <a:t>For every (closed) convex set, </a:t>
            </a:r>
            <a:r>
              <a:rPr lang="en-US" i="1" dirty="0" smtClean="0"/>
              <a:t>C</a:t>
            </a:r>
            <a:r>
              <a:rPr lang="en-US" dirty="0" smtClean="0"/>
              <a:t>,  and every vector, </a:t>
            </a:r>
            <a:r>
              <a:rPr lang="en-US" i="1" dirty="0" smtClean="0"/>
              <a:t>x</a:t>
            </a:r>
            <a:r>
              <a:rPr lang="en-US" dirty="0" smtClean="0"/>
              <a:t>, in a Hilbert space, there is a </a:t>
            </a:r>
            <a:r>
              <a:rPr lang="en-US" i="1" dirty="0" smtClean="0"/>
              <a:t>unique</a:t>
            </a:r>
            <a:r>
              <a:rPr lang="en-US" dirty="0" smtClean="0"/>
              <a:t> vector in </a:t>
            </a:r>
            <a:r>
              <a:rPr lang="en-US" i="1" dirty="0" smtClean="0"/>
              <a:t>C</a:t>
            </a:r>
            <a:r>
              <a:rPr lang="en-US" dirty="0" smtClean="0"/>
              <a:t>, closest to </a:t>
            </a:r>
            <a:r>
              <a:rPr lang="en-US" i="1" dirty="0" smtClean="0"/>
              <a:t>x</a:t>
            </a:r>
            <a:r>
              <a:rPr lang="en-US" dirty="0" smtClean="0"/>
              <a:t>.  </a:t>
            </a:r>
          </a:p>
          <a:p>
            <a:pPr eaLnBrk="1" hangingPunct="1"/>
            <a:r>
              <a:rPr lang="en-US" dirty="0" smtClean="0"/>
              <a:t>This vector, denoted </a:t>
            </a:r>
            <a:r>
              <a:rPr lang="en-US" i="1" dirty="0" smtClean="0"/>
              <a:t>P</a:t>
            </a:r>
            <a:r>
              <a:rPr lang="en-US" i="1" baseline="-25000" dirty="0" smtClean="0"/>
              <a:t>C </a:t>
            </a:r>
            <a:r>
              <a:rPr lang="en-US" i="1" dirty="0" smtClean="0"/>
              <a:t>x,</a:t>
            </a:r>
            <a:r>
              <a:rPr lang="en-US" dirty="0" smtClean="0"/>
              <a:t> is the </a:t>
            </a:r>
            <a:r>
              <a:rPr lang="en-US" b="1" i="1" dirty="0" smtClean="0"/>
              <a:t>projection</a:t>
            </a:r>
            <a:r>
              <a:rPr lang="en-US" dirty="0" smtClean="0"/>
              <a:t> of </a:t>
            </a:r>
            <a:r>
              <a:rPr lang="en-US" i="1" dirty="0" smtClean="0"/>
              <a:t>x</a:t>
            </a:r>
            <a:r>
              <a:rPr lang="en-US" dirty="0" smtClean="0"/>
              <a:t> onto </a:t>
            </a:r>
            <a:r>
              <a:rPr lang="en-US" i="1" dirty="0" smtClean="0"/>
              <a:t>C</a:t>
            </a:r>
            <a:r>
              <a:rPr lang="en-US" dirty="0" smtClean="0"/>
              <a:t>: 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4038600" y="4267200"/>
            <a:ext cx="1524000" cy="2209800"/>
            <a:chOff x="2544" y="2688"/>
            <a:chExt cx="960" cy="1392"/>
          </a:xfrm>
        </p:grpSpPr>
        <p:sp>
          <p:nvSpPr>
            <p:cNvPr id="32792" name="AutoShape 4"/>
            <p:cNvSpPr>
              <a:spLocks noChangeArrowheads="1"/>
            </p:cNvSpPr>
            <p:nvPr/>
          </p:nvSpPr>
          <p:spPr bwMode="auto">
            <a:xfrm rot="1208103">
              <a:off x="2544" y="2688"/>
              <a:ext cx="960" cy="139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folHlink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3" name="Text Box 5"/>
            <p:cNvSpPr txBox="1">
              <a:spLocks noChangeArrowheads="1"/>
            </p:cNvSpPr>
            <p:nvPr/>
          </p:nvSpPr>
          <p:spPr bwMode="auto">
            <a:xfrm>
              <a:off x="2832" y="2880"/>
              <a:ext cx="432" cy="44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 i="1">
                  <a:solidFill>
                    <a:schemeClr val="bg2"/>
                  </a:solidFill>
                </a:rPr>
                <a:t>C</a:t>
              </a:r>
            </a:p>
          </p:txBody>
        </p:sp>
      </p:grp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1828800" y="5562600"/>
            <a:ext cx="685800" cy="609600"/>
            <a:chOff x="1152" y="3504"/>
            <a:chExt cx="432" cy="384"/>
          </a:xfrm>
        </p:grpSpPr>
        <p:sp>
          <p:nvSpPr>
            <p:cNvPr id="32790" name="Oval 7"/>
            <p:cNvSpPr>
              <a:spLocks noChangeArrowheads="1"/>
            </p:cNvSpPr>
            <p:nvPr/>
          </p:nvSpPr>
          <p:spPr bwMode="auto">
            <a:xfrm>
              <a:off x="1200" y="3792"/>
              <a:ext cx="96" cy="96"/>
            </a:xfrm>
            <a:prstGeom prst="ellipse">
              <a:avLst/>
            </a:prstGeom>
            <a:solidFill>
              <a:srgbClr val="FFFF00"/>
            </a:solidFill>
            <a:ln w="12700" cap="sq">
              <a:solidFill>
                <a:schemeClr val="bg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1" name="Text Box 8"/>
            <p:cNvSpPr txBox="1">
              <a:spLocks noChangeArrowheads="1"/>
            </p:cNvSpPr>
            <p:nvPr/>
          </p:nvSpPr>
          <p:spPr bwMode="auto">
            <a:xfrm>
              <a:off x="1152" y="3504"/>
              <a:ext cx="432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0" i="1"/>
                <a:t>x</a:t>
              </a:r>
            </a:p>
          </p:txBody>
        </p:sp>
      </p:grp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2057400" y="5943600"/>
            <a:ext cx="1828800" cy="152400"/>
            <a:chOff x="1296" y="3744"/>
            <a:chExt cx="1152" cy="96"/>
          </a:xfrm>
        </p:grpSpPr>
        <p:sp>
          <p:nvSpPr>
            <p:cNvPr id="32788" name="Line 10"/>
            <p:cNvSpPr>
              <a:spLocks noChangeShapeType="1"/>
            </p:cNvSpPr>
            <p:nvPr/>
          </p:nvSpPr>
          <p:spPr bwMode="auto">
            <a:xfrm flipV="1">
              <a:off x="1296" y="3792"/>
              <a:ext cx="1056" cy="48"/>
            </a:xfrm>
            <a:prstGeom prst="line">
              <a:avLst/>
            </a:prstGeom>
            <a:noFill/>
            <a:ln w="28575" cap="sq">
              <a:solidFill>
                <a:srgbClr val="FFFF00"/>
              </a:solidFill>
              <a:round/>
              <a:headEnd type="none" w="sm" len="sm"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789" name="Oval 12"/>
            <p:cNvSpPr>
              <a:spLocks noChangeArrowheads="1"/>
            </p:cNvSpPr>
            <p:nvPr/>
          </p:nvSpPr>
          <p:spPr bwMode="auto">
            <a:xfrm>
              <a:off x="2352" y="3744"/>
              <a:ext cx="96" cy="96"/>
            </a:xfrm>
            <a:prstGeom prst="ellipse">
              <a:avLst/>
            </a:prstGeom>
            <a:solidFill>
              <a:srgbClr val="FFCC00"/>
            </a:solidFill>
            <a:ln w="12700" cap="sq">
              <a:solidFill>
                <a:schemeClr val="bg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685" name="Text Box 13"/>
          <p:cNvSpPr txBox="1">
            <a:spLocks noChangeArrowheads="1"/>
          </p:cNvSpPr>
          <p:nvPr/>
        </p:nvSpPr>
        <p:spPr bwMode="auto">
          <a:xfrm>
            <a:off x="3048000" y="5410200"/>
            <a:ext cx="990600" cy="579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0" i="1"/>
              <a:t>P</a:t>
            </a:r>
            <a:r>
              <a:rPr lang="en-US" sz="3200" b="0" i="1" baseline="-25000"/>
              <a:t>C </a:t>
            </a:r>
            <a:r>
              <a:rPr lang="en-US" sz="3200" b="0" i="1"/>
              <a:t>x</a:t>
            </a:r>
          </a:p>
        </p:txBody>
      </p:sp>
      <p:sp>
        <p:nvSpPr>
          <p:cNvPr id="32786" name="Oval 16"/>
          <p:cNvSpPr>
            <a:spLocks noChangeArrowheads="1"/>
          </p:cNvSpPr>
          <p:nvPr/>
        </p:nvSpPr>
        <p:spPr bwMode="auto">
          <a:xfrm>
            <a:off x="5981700" y="6534150"/>
            <a:ext cx="152400" cy="152400"/>
          </a:xfrm>
          <a:prstGeom prst="ellipse">
            <a:avLst/>
          </a:prstGeom>
          <a:solidFill>
            <a:srgbClr val="FF33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7" name="Text Box 17"/>
          <p:cNvSpPr txBox="1">
            <a:spLocks noChangeArrowheads="1"/>
          </p:cNvSpPr>
          <p:nvPr/>
        </p:nvSpPr>
        <p:spPr bwMode="auto">
          <a:xfrm>
            <a:off x="6124575" y="6278562"/>
            <a:ext cx="685800" cy="579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0" i="1" dirty="0"/>
              <a:t>y</a:t>
            </a:r>
          </a:p>
        </p:txBody>
      </p:sp>
      <p:sp>
        <p:nvSpPr>
          <p:cNvPr id="32784" name="Line 20"/>
          <p:cNvSpPr>
            <a:spLocks noChangeShapeType="1"/>
          </p:cNvSpPr>
          <p:nvPr/>
        </p:nvSpPr>
        <p:spPr bwMode="auto">
          <a:xfrm flipH="1" flipV="1">
            <a:off x="5334000" y="6353175"/>
            <a:ext cx="647700" cy="228600"/>
          </a:xfrm>
          <a:prstGeom prst="line">
            <a:avLst/>
          </a:prstGeom>
          <a:noFill/>
          <a:ln w="28575" cap="sq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785" name="Oval 19"/>
          <p:cNvSpPr>
            <a:spLocks noChangeArrowheads="1"/>
          </p:cNvSpPr>
          <p:nvPr/>
        </p:nvSpPr>
        <p:spPr bwMode="auto">
          <a:xfrm>
            <a:off x="5191125" y="6229350"/>
            <a:ext cx="152400" cy="152400"/>
          </a:xfrm>
          <a:prstGeom prst="ellipse">
            <a:avLst/>
          </a:prstGeom>
          <a:solidFill>
            <a:srgbClr val="FF33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3" name="Text Box 21"/>
          <p:cNvSpPr txBox="1">
            <a:spLocks noChangeArrowheads="1"/>
          </p:cNvSpPr>
          <p:nvPr/>
        </p:nvSpPr>
        <p:spPr bwMode="auto">
          <a:xfrm>
            <a:off x="5314950" y="5773738"/>
            <a:ext cx="990600" cy="5794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0" i="1" dirty="0"/>
              <a:t>P</a:t>
            </a:r>
            <a:r>
              <a:rPr lang="en-US" sz="3200" b="0" i="1" baseline="-25000" dirty="0"/>
              <a:t>C </a:t>
            </a:r>
            <a:r>
              <a:rPr lang="en-US" sz="3200" b="0" i="1" dirty="0"/>
              <a:t>y</a:t>
            </a:r>
          </a:p>
        </p:txBody>
      </p:sp>
      <p:grpSp>
        <p:nvGrpSpPr>
          <p:cNvPr id="7" name="Group 33"/>
          <p:cNvGrpSpPr>
            <a:grpSpLocks/>
          </p:cNvGrpSpPr>
          <p:nvPr/>
        </p:nvGrpSpPr>
        <p:grpSpPr bwMode="auto">
          <a:xfrm>
            <a:off x="4724400" y="5562600"/>
            <a:ext cx="914400" cy="762000"/>
            <a:chOff x="2976" y="3504"/>
            <a:chExt cx="576" cy="480"/>
          </a:xfrm>
        </p:grpSpPr>
        <p:sp>
          <p:nvSpPr>
            <p:cNvPr id="32782" name="Oval 22"/>
            <p:cNvSpPr>
              <a:spLocks noChangeArrowheads="1"/>
            </p:cNvSpPr>
            <p:nvPr/>
          </p:nvSpPr>
          <p:spPr bwMode="auto">
            <a:xfrm>
              <a:off x="2976" y="3888"/>
              <a:ext cx="96" cy="96"/>
            </a:xfrm>
            <a:prstGeom prst="ellipse">
              <a:avLst/>
            </a:prstGeom>
            <a:solidFill>
              <a:schemeClr val="bg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en-US" b="0">
                <a:solidFill>
                  <a:schemeClr val="bg2"/>
                </a:solidFill>
              </a:endParaRPr>
            </a:p>
          </p:txBody>
        </p:sp>
        <p:sp>
          <p:nvSpPr>
            <p:cNvPr id="32783" name="Text Box 24"/>
            <p:cNvSpPr txBox="1">
              <a:spLocks noChangeArrowheads="1"/>
            </p:cNvSpPr>
            <p:nvPr/>
          </p:nvSpPr>
          <p:spPr bwMode="auto">
            <a:xfrm>
              <a:off x="3120" y="3504"/>
              <a:ext cx="432" cy="40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i="1">
                  <a:solidFill>
                    <a:schemeClr val="bg2"/>
                  </a:solidFill>
                </a:rPr>
                <a:t>z</a:t>
              </a:r>
            </a:p>
          </p:txBody>
        </p:sp>
      </p:grpSp>
      <p:sp>
        <p:nvSpPr>
          <p:cNvPr id="28698" name="Text Box 26"/>
          <p:cNvSpPr txBox="1">
            <a:spLocks noChangeArrowheads="1"/>
          </p:cNvSpPr>
          <p:nvPr/>
        </p:nvSpPr>
        <p:spPr bwMode="auto">
          <a:xfrm>
            <a:off x="3886200" y="5562600"/>
            <a:ext cx="1600200" cy="641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i="1">
                <a:solidFill>
                  <a:schemeClr val="bg2"/>
                </a:solidFill>
              </a:rPr>
              <a:t>P</a:t>
            </a:r>
            <a:r>
              <a:rPr lang="en-US" sz="3600" i="1" baseline="-25000">
                <a:solidFill>
                  <a:schemeClr val="bg2"/>
                </a:solidFill>
              </a:rPr>
              <a:t>C </a:t>
            </a:r>
            <a:r>
              <a:rPr lang="en-US" sz="3600" i="1">
                <a:solidFill>
                  <a:schemeClr val="bg2"/>
                </a:solidFill>
              </a:rPr>
              <a:t>z=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43625" y="4781550"/>
            <a:ext cx="27622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Projections are</a:t>
            </a:r>
          </a:p>
          <a:p>
            <a:pPr algn="ctr"/>
            <a:r>
              <a:rPr lang="en-US" sz="3200" i="1" dirty="0" smtClean="0">
                <a:solidFill>
                  <a:srgbClr val="FFC000"/>
                </a:solidFill>
              </a:rPr>
              <a:t>idempotent.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66306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922338" y="250825"/>
            <a:ext cx="7970837" cy="1143000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rgbClr val="FFFF00"/>
                </a:solidFill>
              </a:rPr>
              <a:t>PO</a:t>
            </a:r>
            <a:r>
              <a:rPr lang="en-US" sz="3200" dirty="0"/>
              <a:t>CS</a:t>
            </a:r>
            <a:r>
              <a:rPr lang="en-US" sz="3200" dirty="0">
                <a:solidFill>
                  <a:srgbClr val="FFFF00"/>
                </a:solidFill>
              </a:rPr>
              <a:t>: Example </a:t>
            </a:r>
            <a:r>
              <a:rPr lang="en-US" sz="3200" dirty="0"/>
              <a:t>projections</a:t>
            </a:r>
            <a:endParaRPr lang="en-US" sz="3200" dirty="0" smtClean="0">
              <a:solidFill>
                <a:srgbClr val="FFFF00"/>
              </a:solidFill>
            </a:endParaRPr>
          </a:p>
        </p:txBody>
      </p:sp>
      <p:sp>
        <p:nvSpPr>
          <p:cNvPr id="2052" name="Rectangle 35"/>
          <p:cNvSpPr>
            <a:spLocks noGrp="1" noChangeArrowheads="1"/>
          </p:cNvSpPr>
          <p:nvPr>
            <p:ph type="body" idx="1"/>
          </p:nvPr>
        </p:nvSpPr>
        <p:spPr>
          <a:xfrm>
            <a:off x="977900" y="1358900"/>
            <a:ext cx="7543800" cy="6858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2"/>
                </a:solidFill>
              </a:rPr>
              <a:t>Bounded Signals</a:t>
            </a:r>
            <a:r>
              <a:rPr lang="en-US" dirty="0" smtClean="0"/>
              <a:t> – a box</a:t>
            </a:r>
            <a:endParaRPr lang="en-US" dirty="0" smtClean="0">
              <a:sym typeface="Symbol" pitchFamily="18" charset="2"/>
            </a:endParaRPr>
          </a:p>
          <a:p>
            <a:pPr eaLnBrk="1" hangingPunct="1"/>
            <a:endParaRPr lang="en-US" dirty="0" smtClean="0">
              <a:sym typeface="Symbol" pitchFamily="18" charset="2"/>
            </a:endParaRPr>
          </a:p>
        </p:txBody>
      </p:sp>
      <p:graphicFrame>
        <p:nvGraphicFramePr>
          <p:cNvPr id="19493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5841417"/>
              </p:ext>
            </p:extLst>
          </p:nvPr>
        </p:nvGraphicFramePr>
        <p:xfrm>
          <a:off x="180975" y="2133600"/>
          <a:ext cx="882015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38" name="Equation" r:id="rId3" imgW="2120760" imgH="253800" progId="Equation.3">
                  <p:embed/>
                </p:oleObj>
              </mc:Choice>
              <mc:Fallback>
                <p:oleObj name="Equation" r:id="rId3" imgW="21207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975" y="2133600"/>
                        <a:ext cx="8820150" cy="7048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2"/>
                          </a:gs>
                          <a:gs pos="50000">
                            <a:srgbClr val="FFFF00"/>
                          </a:gs>
                          <a:gs pos="100000">
                            <a:schemeClr val="tx2"/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94" name="Rectangle 38"/>
          <p:cNvSpPr>
            <a:spLocks noChangeArrowheads="1"/>
          </p:cNvSpPr>
          <p:nvPr/>
        </p:nvSpPr>
        <p:spPr bwMode="auto">
          <a:xfrm>
            <a:off x="1600200" y="5334000"/>
            <a:ext cx="7543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endParaRPr lang="en-US" sz="2800" b="0">
              <a:latin typeface="Arial" charset="0"/>
              <a:sym typeface="Symbol" pitchFamily="18" charset="2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endParaRPr lang="en-US" sz="2800" b="0">
              <a:sym typeface="Symbol" pitchFamily="18" charset="2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2800" b="0">
              <a:sym typeface="Symbol" pitchFamily="18" charset="2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56640" y="2943860"/>
            <a:ext cx="3284541" cy="1800920"/>
            <a:chOff x="1056640" y="2943860"/>
            <a:chExt cx="3284541" cy="1800920"/>
          </a:xfrm>
        </p:grpSpPr>
        <p:sp>
          <p:nvSpPr>
            <p:cNvPr id="2059" name="Line 41"/>
            <p:cNvSpPr>
              <a:spLocks noChangeShapeType="1"/>
            </p:cNvSpPr>
            <p:nvPr/>
          </p:nvSpPr>
          <p:spPr bwMode="auto">
            <a:xfrm flipV="1">
              <a:off x="1503204" y="4588352"/>
              <a:ext cx="1425257" cy="1460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060" name="Line 42"/>
            <p:cNvSpPr>
              <a:spLocks noChangeShapeType="1"/>
            </p:cNvSpPr>
            <p:nvPr/>
          </p:nvSpPr>
          <p:spPr bwMode="auto">
            <a:xfrm flipV="1">
              <a:off x="1499553" y="3400108"/>
              <a:ext cx="0" cy="12827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061" name="Line 43"/>
            <p:cNvSpPr>
              <a:spLocks noChangeShapeType="1"/>
            </p:cNvSpPr>
            <p:nvPr/>
          </p:nvSpPr>
          <p:spPr bwMode="auto">
            <a:xfrm flipV="1">
              <a:off x="1396365" y="3500120"/>
              <a:ext cx="1453515" cy="31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64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2403158" y="2943860"/>
                  <a:ext cx="1938023" cy="1015663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 xmlns:m="http://schemas.openxmlformats.org/officeDocument/2006/math">
                      <m:r>
                        <a:rPr lang="en-US" b="0" i="1" dirty="0" smtClean="0">
                          <a:latin typeface="Cambria Math"/>
                        </a:rPr>
                        <m:t>𝑦</m:t>
                      </m:r>
                      <m:r>
                        <a:rPr lang="en-US" b="0" i="1" dirty="0" smtClean="0">
                          <a:latin typeface="Cambria Math"/>
                        </a:rPr>
                        <m:t>[</m:t>
                      </m:r>
                      <m:r>
                        <a:rPr lang="en-US" b="0" i="1" dirty="0" smtClean="0">
                          <a:latin typeface="Cambria Math"/>
                        </a:rPr>
                        <m:t>𝑛</m:t>
                      </m:r>
                      <m:r>
                        <a:rPr lang="en-US" b="0" i="1" dirty="0" smtClean="0">
                          <a:latin typeface="Cambria Math"/>
                        </a:rPr>
                        <m:t>]</m:t>
                      </m:r>
                    </m:oMath>
                  </a14:m>
                  <a:r>
                    <a:rPr lang="en-US" b="0" dirty="0">
                      <a:ea typeface="Cambria Math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b="0" i="1" dirty="0">
                          <a:latin typeface="Cambria Math"/>
                          <a:ea typeface="Cambria Math"/>
                        </a:rPr>
                        <m:t>∉</m:t>
                      </m:r>
                      <m:r>
                        <a:rPr lang="en-US" b="0" i="1" dirty="0">
                          <a:latin typeface="Cambria Math"/>
                          <a:ea typeface="Cambria Math"/>
                        </a:rPr>
                        <m:t>𝐶</m:t>
                      </m:r>
                    </m:oMath>
                  </a14:m>
                  <a:endParaRPr lang="en-US" b="0" dirty="0"/>
                </a:p>
                <a:p>
                  <a:pPr>
                    <a:spcBef>
                      <a:spcPct val="50000"/>
                    </a:spcBef>
                  </a:pPr>
                  <a:endParaRPr lang="en-US" b="0" dirty="0"/>
                </a:p>
              </p:txBody>
            </p:sp>
          </mc:Choice>
          <mc:Fallback xmlns="">
            <p:sp>
              <p:nvSpPr>
                <p:cNvPr id="2064" name="Text 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403158" y="2943860"/>
                  <a:ext cx="1938023" cy="1015663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629"/>
                  </a:stretch>
                </a:blipFill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65" name="Text Box 47"/>
            <p:cNvSpPr txBox="1">
              <a:spLocks noChangeArrowheads="1"/>
            </p:cNvSpPr>
            <p:nvPr/>
          </p:nvSpPr>
          <p:spPr bwMode="auto">
            <a:xfrm>
              <a:off x="2896870" y="4217035"/>
              <a:ext cx="855663" cy="45720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i="1" dirty="0" smtClean="0"/>
                <a:t>n</a:t>
              </a:r>
              <a:endParaRPr lang="en-US" b="0" dirty="0"/>
            </a:p>
          </p:txBody>
        </p:sp>
        <p:sp>
          <p:nvSpPr>
            <p:cNvPr id="2066" name="Text Box 49"/>
            <p:cNvSpPr txBox="1">
              <a:spLocks noChangeArrowheads="1"/>
            </p:cNvSpPr>
            <p:nvPr/>
          </p:nvSpPr>
          <p:spPr bwMode="auto">
            <a:xfrm>
              <a:off x="1098233" y="4344670"/>
              <a:ext cx="855663" cy="40011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0" dirty="0" smtClean="0">
                  <a:latin typeface="Arial" charset="0"/>
                  <a:sym typeface="MT Extra" pitchFamily="18" charset="2"/>
                </a:rPr>
                <a:t>0</a:t>
              </a:r>
              <a:endParaRPr lang="en-US" sz="2000" b="0" dirty="0">
                <a:latin typeface="Arial" charset="0"/>
                <a:sym typeface="MT Extra" pitchFamily="18" charset="2"/>
              </a:endParaRPr>
            </a:p>
          </p:txBody>
        </p:sp>
        <p:sp>
          <p:nvSpPr>
            <p:cNvPr id="2067" name="Text Box 50"/>
            <p:cNvSpPr txBox="1">
              <a:spLocks noChangeArrowheads="1"/>
            </p:cNvSpPr>
            <p:nvPr/>
          </p:nvSpPr>
          <p:spPr bwMode="auto">
            <a:xfrm>
              <a:off x="1056640" y="3220720"/>
              <a:ext cx="855663" cy="51911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0" i="1" dirty="0">
                  <a:sym typeface="MT Extra" pitchFamily="18" charset="2"/>
                </a:rPr>
                <a:t>u</a:t>
              </a:r>
            </a:p>
          </p:txBody>
        </p:sp>
        <p:cxnSp>
          <p:nvCxnSpPr>
            <p:cNvPr id="5" name="Straight Connector 4"/>
            <p:cNvCxnSpPr/>
            <p:nvPr/>
          </p:nvCxnSpPr>
          <p:spPr bwMode="auto">
            <a:xfrm>
              <a:off x="1819275" y="3257550"/>
              <a:ext cx="6509" cy="1315720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3" name="Oval 2"/>
            <p:cNvSpPr/>
            <p:nvPr/>
          </p:nvSpPr>
          <p:spPr bwMode="auto">
            <a:xfrm>
              <a:off x="1722120" y="3114675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24" name="Straight Connector 23"/>
            <p:cNvCxnSpPr>
              <a:stCxn id="34" idx="4"/>
            </p:cNvCxnSpPr>
            <p:nvPr/>
          </p:nvCxnSpPr>
          <p:spPr bwMode="auto">
            <a:xfrm>
              <a:off x="2153920" y="4023360"/>
              <a:ext cx="5080" cy="537527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>
              <a:off x="2575560" y="3825240"/>
              <a:ext cx="9843" cy="731361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33" name="Oval 32"/>
            <p:cNvSpPr/>
            <p:nvPr/>
          </p:nvSpPr>
          <p:spPr bwMode="auto">
            <a:xfrm>
              <a:off x="2484120" y="3642360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2067560" y="3840480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35" name="Line 41"/>
          <p:cNvSpPr>
            <a:spLocks noChangeShapeType="1"/>
          </p:cNvSpPr>
          <p:nvPr/>
        </p:nvSpPr>
        <p:spPr bwMode="auto">
          <a:xfrm flipV="1">
            <a:off x="5535613" y="4976495"/>
            <a:ext cx="1425257" cy="14605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6" name="Line 42"/>
          <p:cNvSpPr>
            <a:spLocks noChangeShapeType="1"/>
          </p:cNvSpPr>
          <p:nvPr/>
        </p:nvSpPr>
        <p:spPr bwMode="auto">
          <a:xfrm flipV="1">
            <a:off x="5520373" y="3720148"/>
            <a:ext cx="0" cy="12827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7" name="Line 41"/>
          <p:cNvSpPr>
            <a:spLocks noChangeShapeType="1"/>
          </p:cNvSpPr>
          <p:nvPr/>
        </p:nvSpPr>
        <p:spPr bwMode="auto">
          <a:xfrm flipV="1">
            <a:off x="4869180" y="4988558"/>
            <a:ext cx="660400" cy="635001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9508" name="AutoShape 52"/>
          <p:cNvSpPr>
            <a:spLocks noChangeArrowheads="1"/>
          </p:cNvSpPr>
          <p:nvPr/>
        </p:nvSpPr>
        <p:spPr bwMode="auto">
          <a:xfrm>
            <a:off x="5198428" y="4021138"/>
            <a:ext cx="1418907" cy="1309687"/>
          </a:xfrm>
          <a:prstGeom prst="cube">
            <a:avLst>
              <a:gd name="adj" fmla="val 25000"/>
            </a:avLst>
          </a:prstGeom>
          <a:solidFill>
            <a:srgbClr val="FFFF00">
              <a:alpha val="32000"/>
            </a:srgbClr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5235418" y="3810000"/>
                <a:ext cx="2433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𝑢</m:t>
                      </m:r>
                    </m:oMath>
                  </m:oMathPara>
                </a14:m>
                <a:endParaRPr lang="en-US" sz="16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5418" y="3810000"/>
                <a:ext cx="243362" cy="338554"/>
              </a:xfrm>
              <a:prstGeom prst="rect">
                <a:avLst/>
              </a:prstGeom>
              <a:blipFill rotWithShape="1">
                <a:blip r:embed="rId6"/>
                <a:stretch>
                  <a:fillRect r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6538438" y="4895850"/>
                <a:ext cx="2714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𝑢</m:t>
                      </m:r>
                    </m:oMath>
                  </m:oMathPara>
                </a14:m>
                <a:endParaRPr lang="en-US" sz="16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8438" y="4895850"/>
                <a:ext cx="271462" cy="33855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5044918" y="5299710"/>
                <a:ext cx="2714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𝑢</m:t>
                      </m:r>
                    </m:oMath>
                  </m:oMathPara>
                </a14:m>
                <a:endParaRPr lang="en-US" sz="16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4918" y="5299710"/>
                <a:ext cx="271462" cy="338554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6818473" y="4914900"/>
                <a:ext cx="2714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𝑦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[1]</m:t>
                      </m:r>
                    </m:oMath>
                  </m:oMathPara>
                </a14:m>
                <a:endParaRPr lang="en-US" sz="16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8473" y="4914900"/>
                <a:ext cx="271462" cy="338554"/>
              </a:xfrm>
              <a:prstGeom prst="rect">
                <a:avLst/>
              </a:prstGeom>
              <a:blipFill rotWithShape="1">
                <a:blip r:embed="rId9"/>
                <a:stretch>
                  <a:fillRect r="-109091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5357338" y="3371850"/>
                <a:ext cx="2714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𝑦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[2]</m:t>
                      </m:r>
                    </m:oMath>
                  </m:oMathPara>
                </a14:m>
                <a:endParaRPr lang="en-US" sz="16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7338" y="3371850"/>
                <a:ext cx="271462" cy="338554"/>
              </a:xfrm>
              <a:prstGeom prst="rect">
                <a:avLst/>
              </a:prstGeom>
              <a:blipFill rotWithShape="1">
                <a:blip r:embed="rId10"/>
                <a:stretch>
                  <a:fillRect r="-109091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4557238" y="5558790"/>
                <a:ext cx="2714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𝑦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[3]</m:t>
                      </m:r>
                    </m:oMath>
                  </m:oMathPara>
                </a14:m>
                <a:endParaRPr lang="en-US" sz="16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7238" y="5558790"/>
                <a:ext cx="271462" cy="338554"/>
              </a:xfrm>
              <a:prstGeom prst="rect">
                <a:avLst/>
              </a:prstGeom>
              <a:blipFill rotWithShape="1">
                <a:blip r:embed="rId11"/>
                <a:stretch>
                  <a:fillRect r="-109091" b="-1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Oval 51"/>
          <p:cNvSpPr/>
          <p:nvPr/>
        </p:nvSpPr>
        <p:spPr bwMode="auto">
          <a:xfrm>
            <a:off x="6958647" y="4580254"/>
            <a:ext cx="172720" cy="182880"/>
          </a:xfrm>
          <a:prstGeom prst="ellipse">
            <a:avLst/>
          </a:prstGeom>
          <a:gradFill flip="none" rotWithShape="1">
            <a:gsLst>
              <a:gs pos="53000">
                <a:srgbClr val="FFC000"/>
              </a:gs>
              <a:gs pos="23000">
                <a:schemeClr val="tx1"/>
              </a:gs>
              <a:gs pos="85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 w="12700" cap="sq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5344160" y="4613593"/>
            <a:ext cx="75565" cy="182880"/>
          </a:xfrm>
          <a:prstGeom prst="ellipse">
            <a:avLst/>
          </a:prstGeom>
          <a:gradFill flip="none" rotWithShape="1">
            <a:gsLst>
              <a:gs pos="53000">
                <a:schemeClr val="accent2">
                  <a:lumMod val="50000"/>
                  <a:lumOff val="50000"/>
                </a:schemeClr>
              </a:gs>
              <a:gs pos="85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 w="12700" cap="sq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6463347" y="4585019"/>
            <a:ext cx="75565" cy="182880"/>
          </a:xfrm>
          <a:prstGeom prst="ellipse">
            <a:avLst/>
          </a:prstGeom>
          <a:gradFill flip="none" rotWithShape="1">
            <a:gsLst>
              <a:gs pos="53000">
                <a:schemeClr val="accent2">
                  <a:lumMod val="50000"/>
                  <a:lumOff val="50000"/>
                </a:schemeClr>
              </a:gs>
              <a:gs pos="85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 w="12700" cap="sq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0" name="Line 41"/>
          <p:cNvSpPr>
            <a:spLocks noChangeShapeType="1"/>
          </p:cNvSpPr>
          <p:nvPr/>
        </p:nvSpPr>
        <p:spPr bwMode="auto">
          <a:xfrm flipV="1">
            <a:off x="5373687" y="4681538"/>
            <a:ext cx="1598613" cy="190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 Box 47"/>
              <p:cNvSpPr txBox="1">
                <a:spLocks noChangeArrowheads="1"/>
              </p:cNvSpPr>
              <p:nvPr/>
            </p:nvSpPr>
            <p:spPr bwMode="auto">
              <a:xfrm>
                <a:off x="7176135" y="4486276"/>
                <a:ext cx="1158240" cy="46166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dirty="0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/>
                          </a:rPr>
                          <m:t>𝑦</m:t>
                        </m:r>
                        <m:r>
                          <m:rPr>
                            <m:nor/>
                          </m:rPr>
                          <a:rPr lang="en-US" b="0" dirty="0"/>
                          <m:t> </m:t>
                        </m:r>
                      </m:e>
                    </m:acc>
                  </m:oMath>
                </a14:m>
                <a:r>
                  <a:rPr lang="en-US" b="0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/>
                        <a:ea typeface="Cambria Math"/>
                      </a:rPr>
                      <m:t>∉</m:t>
                    </m:r>
                    <m:r>
                      <a:rPr lang="en-US" b="0" i="1" dirty="0" smtClean="0">
                        <a:latin typeface="Cambria Math"/>
                        <a:ea typeface="Cambria Math"/>
                      </a:rPr>
                      <m:t>𝐶</m:t>
                    </m:r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41" name="Text 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76135" y="4486276"/>
                <a:ext cx="1158240" cy="461665"/>
              </a:xfrm>
              <a:prstGeom prst="rect">
                <a:avLst/>
              </a:prstGeom>
              <a:blipFill rotWithShape="1">
                <a:blip r:embed="rId12"/>
                <a:stretch>
                  <a:fillRect l="-1053" b="-10526"/>
                </a:stretch>
              </a:blipFill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930450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solidFill>
                  <a:srgbClr val="FF00FF"/>
                </a:solidFill>
              </a:rPr>
              <a:t>POCS: What is a convex set?</a:t>
            </a:r>
          </a:p>
        </p:txBody>
      </p:sp>
      <p:sp>
        <p:nvSpPr>
          <p:cNvPr id="1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00200"/>
            <a:ext cx="8382000" cy="1828800"/>
          </a:xfrm>
          <a:gradFill rotWithShape="0">
            <a:gsLst>
              <a:gs pos="0">
                <a:srgbClr val="FF00FF"/>
              </a:gs>
              <a:gs pos="50000">
                <a:srgbClr val="FFCCFF"/>
              </a:gs>
              <a:gs pos="100000">
                <a:srgbClr val="FF00FF"/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</a:rPr>
              <a:t>In a vector space, a set </a:t>
            </a:r>
            <a:r>
              <a:rPr lang="en-US" i="1" smtClean="0">
                <a:solidFill>
                  <a:schemeClr val="bg2"/>
                </a:solidFill>
              </a:rPr>
              <a:t>C</a:t>
            </a:r>
            <a:r>
              <a:rPr lang="en-US" smtClean="0">
                <a:solidFill>
                  <a:schemeClr val="bg2"/>
                </a:solidFill>
              </a:rPr>
              <a:t> is convex iff </a:t>
            </a:r>
            <a:r>
              <a:rPr lang="en-US" smtClean="0">
                <a:solidFill>
                  <a:schemeClr val="bg2"/>
                </a:solidFill>
                <a:sym typeface="Symbol" pitchFamily="18" charset="2"/>
              </a:rPr>
              <a:t>   </a:t>
            </a:r>
          </a:p>
          <a:p>
            <a:pPr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sym typeface="Symbol" pitchFamily="18" charset="2"/>
              </a:rPr>
              <a:t>and</a:t>
            </a:r>
            <a:r>
              <a:rPr lang="en-US" smtClean="0">
                <a:sym typeface="Symbol" pitchFamily="18" charset="2"/>
              </a:rPr>
              <a:t>	           </a:t>
            </a:r>
            <a:r>
              <a:rPr lang="en-US" smtClean="0">
                <a:solidFill>
                  <a:schemeClr val="bg2"/>
                </a:solidFill>
                <a:sym typeface="Symbol" pitchFamily="18" charset="2"/>
              </a:rPr>
              <a:t>,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7086600" y="1600200"/>
          <a:ext cx="118110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3" name="Equation" r:id="rId3" imgW="380880" imgH="177480" progId="Equation.3">
                  <p:embed/>
                </p:oleObj>
              </mc:Choice>
              <mc:Fallback>
                <p:oleObj name="Equation" r:id="rId3" imgW="380880" imgH="1774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1600200"/>
                        <a:ext cx="1181100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5"/>
          <p:cNvGraphicFramePr>
            <a:graphicFrameLocks noChangeAspect="1"/>
          </p:cNvGraphicFramePr>
          <p:nvPr/>
        </p:nvGraphicFramePr>
        <p:xfrm>
          <a:off x="1143000" y="2209800"/>
          <a:ext cx="1220788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4" name="Equation" r:id="rId5" imgW="393480" imgH="203040" progId="Equation.3">
                  <p:embed/>
                </p:oleObj>
              </mc:Choice>
              <mc:Fallback>
                <p:oleObj name="Equation" r:id="rId5" imgW="393480" imgH="2030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209800"/>
                        <a:ext cx="1220788" cy="631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4" name="Object 6"/>
          <p:cNvGraphicFramePr>
            <a:graphicFrameLocks noChangeAspect="1"/>
          </p:cNvGraphicFramePr>
          <p:nvPr/>
        </p:nvGraphicFramePr>
        <p:xfrm>
          <a:off x="1162050" y="2743200"/>
          <a:ext cx="7008813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5" name="Equation" r:id="rId7" imgW="2260440" imgH="203040" progId="Equation.3">
                  <p:embed/>
                </p:oleObj>
              </mc:Choice>
              <mc:Fallback>
                <p:oleObj name="Equation" r:id="rId7" imgW="2260440" imgH="2030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2050" y="2743200"/>
                        <a:ext cx="7008813" cy="631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5" name="Oval 7"/>
          <p:cNvSpPr>
            <a:spLocks noChangeArrowheads="1"/>
          </p:cNvSpPr>
          <p:nvPr/>
        </p:nvSpPr>
        <p:spPr bwMode="auto">
          <a:xfrm rot="-1228643">
            <a:off x="2357438" y="3949700"/>
            <a:ext cx="5286375" cy="2578100"/>
          </a:xfrm>
          <a:prstGeom prst="ellipse">
            <a:avLst/>
          </a:prstGeom>
          <a:gradFill rotWithShape="0">
            <a:gsLst>
              <a:gs pos="0">
                <a:srgbClr val="FFCCFF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922338" y="250825"/>
            <a:ext cx="7970837" cy="11430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FFFF00"/>
                </a:solidFill>
              </a:rPr>
              <a:t>PO</a:t>
            </a:r>
            <a:r>
              <a:rPr lang="en-US" sz="3200" dirty="0" smtClean="0"/>
              <a:t>CS</a:t>
            </a:r>
            <a:r>
              <a:rPr lang="en-US" sz="3200" dirty="0" smtClean="0">
                <a:solidFill>
                  <a:srgbClr val="FFFF00"/>
                </a:solidFill>
              </a:rPr>
              <a:t>: Example </a:t>
            </a:r>
            <a:r>
              <a:rPr lang="en-US" sz="3200" dirty="0" smtClean="0"/>
              <a:t>projections</a:t>
            </a:r>
            <a:endParaRPr lang="en-US" sz="3200" dirty="0" smtClean="0">
              <a:solidFill>
                <a:srgbClr val="FFFF00"/>
              </a:solidFill>
            </a:endParaRPr>
          </a:p>
        </p:txBody>
      </p:sp>
      <p:sp>
        <p:nvSpPr>
          <p:cNvPr id="2052" name="Rectangle 35"/>
          <p:cNvSpPr>
            <a:spLocks noGrp="1" noChangeArrowheads="1"/>
          </p:cNvSpPr>
          <p:nvPr>
            <p:ph type="body" idx="1"/>
          </p:nvPr>
        </p:nvSpPr>
        <p:spPr>
          <a:xfrm>
            <a:off x="977900" y="1358900"/>
            <a:ext cx="7543800" cy="6858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2"/>
                </a:solidFill>
              </a:rPr>
              <a:t>Bounded Signals</a:t>
            </a:r>
            <a:r>
              <a:rPr lang="en-US" dirty="0" smtClean="0"/>
              <a:t> – a box</a:t>
            </a:r>
            <a:endParaRPr lang="en-US" dirty="0" smtClean="0">
              <a:sym typeface="Symbol" pitchFamily="18" charset="2"/>
            </a:endParaRPr>
          </a:p>
          <a:p>
            <a:pPr eaLnBrk="1" hangingPunct="1"/>
            <a:endParaRPr lang="en-US" dirty="0" smtClean="0">
              <a:sym typeface="Symbol" pitchFamily="18" charset="2"/>
            </a:endParaRPr>
          </a:p>
        </p:txBody>
      </p:sp>
      <p:graphicFrame>
        <p:nvGraphicFramePr>
          <p:cNvPr id="19493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2063365"/>
              </p:ext>
            </p:extLst>
          </p:nvPr>
        </p:nvGraphicFramePr>
        <p:xfrm>
          <a:off x="180975" y="2133600"/>
          <a:ext cx="882015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63" name="Equation" r:id="rId3" imgW="2120760" imgH="253800" progId="Equation.3">
                  <p:embed/>
                </p:oleObj>
              </mc:Choice>
              <mc:Fallback>
                <p:oleObj name="Equation" r:id="rId3" imgW="21207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975" y="2133600"/>
                        <a:ext cx="8820150" cy="7048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2"/>
                          </a:gs>
                          <a:gs pos="50000">
                            <a:srgbClr val="FFFF00"/>
                          </a:gs>
                          <a:gs pos="100000">
                            <a:schemeClr val="tx2"/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94" name="Rectangle 38"/>
          <p:cNvSpPr>
            <a:spLocks noChangeArrowheads="1"/>
          </p:cNvSpPr>
          <p:nvPr/>
        </p:nvSpPr>
        <p:spPr bwMode="auto">
          <a:xfrm>
            <a:off x="1600200" y="5334000"/>
            <a:ext cx="7543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endParaRPr lang="en-US" sz="2800" b="0">
              <a:latin typeface="Arial" charset="0"/>
              <a:sym typeface="Symbol" pitchFamily="18" charset="2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endParaRPr lang="en-US" sz="2800" b="0">
              <a:sym typeface="Symbol" pitchFamily="18" charset="2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2800" b="0">
              <a:sym typeface="Symbol" pitchFamily="18" charset="2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56640" y="2943860"/>
            <a:ext cx="3284541" cy="1800920"/>
            <a:chOff x="1056640" y="2943860"/>
            <a:chExt cx="3284541" cy="1800920"/>
          </a:xfrm>
        </p:grpSpPr>
        <p:sp>
          <p:nvSpPr>
            <p:cNvPr id="2059" name="Line 41"/>
            <p:cNvSpPr>
              <a:spLocks noChangeShapeType="1"/>
            </p:cNvSpPr>
            <p:nvPr/>
          </p:nvSpPr>
          <p:spPr bwMode="auto">
            <a:xfrm flipV="1">
              <a:off x="1503204" y="4588352"/>
              <a:ext cx="1425257" cy="1460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060" name="Line 42"/>
            <p:cNvSpPr>
              <a:spLocks noChangeShapeType="1"/>
            </p:cNvSpPr>
            <p:nvPr/>
          </p:nvSpPr>
          <p:spPr bwMode="auto">
            <a:xfrm flipV="1">
              <a:off x="1499553" y="3400108"/>
              <a:ext cx="0" cy="12827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061" name="Line 43"/>
            <p:cNvSpPr>
              <a:spLocks noChangeShapeType="1"/>
            </p:cNvSpPr>
            <p:nvPr/>
          </p:nvSpPr>
          <p:spPr bwMode="auto">
            <a:xfrm flipV="1">
              <a:off x="1396365" y="3500120"/>
              <a:ext cx="1453515" cy="31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64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2403158" y="2943860"/>
                  <a:ext cx="1938023" cy="1015663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 xmlns:m="http://schemas.openxmlformats.org/officeDocument/2006/math">
                      <m:r>
                        <a:rPr lang="en-US" b="0" i="1" dirty="0" smtClean="0">
                          <a:latin typeface="Cambria Math"/>
                        </a:rPr>
                        <m:t>𝑦</m:t>
                      </m:r>
                      <m:r>
                        <a:rPr lang="en-US" b="0" i="1" dirty="0" smtClean="0">
                          <a:latin typeface="Cambria Math"/>
                        </a:rPr>
                        <m:t>[</m:t>
                      </m:r>
                      <m:r>
                        <a:rPr lang="en-US" b="0" i="1" dirty="0" smtClean="0">
                          <a:latin typeface="Cambria Math"/>
                        </a:rPr>
                        <m:t>𝑛</m:t>
                      </m:r>
                      <m:r>
                        <a:rPr lang="en-US" b="0" i="1" dirty="0" smtClean="0">
                          <a:latin typeface="Cambria Math"/>
                        </a:rPr>
                        <m:t>]</m:t>
                      </m:r>
                    </m:oMath>
                  </a14:m>
                  <a:r>
                    <a:rPr lang="en-US" b="0" dirty="0">
                      <a:ea typeface="Cambria Math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b="0" i="1" dirty="0">
                          <a:latin typeface="Cambria Math"/>
                          <a:ea typeface="Cambria Math"/>
                        </a:rPr>
                        <m:t>∉</m:t>
                      </m:r>
                      <m:r>
                        <a:rPr lang="en-US" b="0" i="1" dirty="0">
                          <a:latin typeface="Cambria Math"/>
                          <a:ea typeface="Cambria Math"/>
                        </a:rPr>
                        <m:t>𝐶</m:t>
                      </m:r>
                    </m:oMath>
                  </a14:m>
                  <a:endParaRPr lang="en-US" b="0" dirty="0"/>
                </a:p>
                <a:p>
                  <a:pPr>
                    <a:spcBef>
                      <a:spcPct val="50000"/>
                    </a:spcBef>
                  </a:pPr>
                  <a:endParaRPr lang="en-US" b="0" dirty="0"/>
                </a:p>
              </p:txBody>
            </p:sp>
          </mc:Choice>
          <mc:Fallback xmlns="">
            <p:sp>
              <p:nvSpPr>
                <p:cNvPr id="2064" name="Text 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403158" y="2943860"/>
                  <a:ext cx="1938023" cy="1015663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629"/>
                  </a:stretch>
                </a:blipFill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65" name="Text Box 47"/>
            <p:cNvSpPr txBox="1">
              <a:spLocks noChangeArrowheads="1"/>
            </p:cNvSpPr>
            <p:nvPr/>
          </p:nvSpPr>
          <p:spPr bwMode="auto">
            <a:xfrm>
              <a:off x="2896870" y="4217035"/>
              <a:ext cx="855663" cy="45720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i="1" dirty="0" smtClean="0"/>
                <a:t>n</a:t>
              </a:r>
              <a:endParaRPr lang="en-US" b="0" dirty="0"/>
            </a:p>
          </p:txBody>
        </p:sp>
        <p:sp>
          <p:nvSpPr>
            <p:cNvPr id="2066" name="Text Box 49"/>
            <p:cNvSpPr txBox="1">
              <a:spLocks noChangeArrowheads="1"/>
            </p:cNvSpPr>
            <p:nvPr/>
          </p:nvSpPr>
          <p:spPr bwMode="auto">
            <a:xfrm>
              <a:off x="1098233" y="4344670"/>
              <a:ext cx="855663" cy="40011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0" dirty="0" smtClean="0">
                  <a:latin typeface="Arial" charset="0"/>
                  <a:sym typeface="MT Extra" pitchFamily="18" charset="2"/>
                </a:rPr>
                <a:t>0</a:t>
              </a:r>
              <a:endParaRPr lang="en-US" sz="2000" b="0" dirty="0">
                <a:latin typeface="Arial" charset="0"/>
                <a:sym typeface="MT Extra" pitchFamily="18" charset="2"/>
              </a:endParaRPr>
            </a:p>
          </p:txBody>
        </p:sp>
        <p:sp>
          <p:nvSpPr>
            <p:cNvPr id="2067" name="Text Box 50"/>
            <p:cNvSpPr txBox="1">
              <a:spLocks noChangeArrowheads="1"/>
            </p:cNvSpPr>
            <p:nvPr/>
          </p:nvSpPr>
          <p:spPr bwMode="auto">
            <a:xfrm>
              <a:off x="1056640" y="3220720"/>
              <a:ext cx="855663" cy="51911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0" i="1" dirty="0">
                  <a:sym typeface="MT Extra" pitchFamily="18" charset="2"/>
                </a:rPr>
                <a:t>u</a:t>
              </a:r>
            </a:p>
          </p:txBody>
        </p:sp>
        <p:cxnSp>
          <p:nvCxnSpPr>
            <p:cNvPr id="5" name="Straight Connector 4"/>
            <p:cNvCxnSpPr/>
            <p:nvPr/>
          </p:nvCxnSpPr>
          <p:spPr bwMode="auto">
            <a:xfrm>
              <a:off x="1819275" y="3257550"/>
              <a:ext cx="6509" cy="1315720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3" name="Oval 2"/>
            <p:cNvSpPr/>
            <p:nvPr/>
          </p:nvSpPr>
          <p:spPr bwMode="auto">
            <a:xfrm>
              <a:off x="1722120" y="3114675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24" name="Straight Connector 23"/>
            <p:cNvCxnSpPr>
              <a:stCxn id="34" idx="4"/>
            </p:cNvCxnSpPr>
            <p:nvPr/>
          </p:nvCxnSpPr>
          <p:spPr bwMode="auto">
            <a:xfrm>
              <a:off x="2153920" y="4023360"/>
              <a:ext cx="5080" cy="537527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>
              <a:off x="2575560" y="3825240"/>
              <a:ext cx="9843" cy="731361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33" name="Oval 32"/>
            <p:cNvSpPr/>
            <p:nvPr/>
          </p:nvSpPr>
          <p:spPr bwMode="auto">
            <a:xfrm>
              <a:off x="2484120" y="3642360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2067560" y="3840480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35" name="Line 41"/>
          <p:cNvSpPr>
            <a:spLocks noChangeShapeType="1"/>
          </p:cNvSpPr>
          <p:nvPr/>
        </p:nvSpPr>
        <p:spPr bwMode="auto">
          <a:xfrm flipV="1">
            <a:off x="5535613" y="4976495"/>
            <a:ext cx="1425257" cy="14605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6" name="Line 42"/>
          <p:cNvSpPr>
            <a:spLocks noChangeShapeType="1"/>
          </p:cNvSpPr>
          <p:nvPr/>
        </p:nvSpPr>
        <p:spPr bwMode="auto">
          <a:xfrm flipV="1">
            <a:off x="5520373" y="3720148"/>
            <a:ext cx="0" cy="12827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7" name="Line 41"/>
          <p:cNvSpPr>
            <a:spLocks noChangeShapeType="1"/>
          </p:cNvSpPr>
          <p:nvPr/>
        </p:nvSpPr>
        <p:spPr bwMode="auto">
          <a:xfrm flipV="1">
            <a:off x="4869180" y="4988558"/>
            <a:ext cx="660400" cy="635001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9508" name="AutoShape 52"/>
          <p:cNvSpPr>
            <a:spLocks noChangeArrowheads="1"/>
          </p:cNvSpPr>
          <p:nvPr/>
        </p:nvSpPr>
        <p:spPr bwMode="auto">
          <a:xfrm>
            <a:off x="5198428" y="4021138"/>
            <a:ext cx="1418907" cy="1309687"/>
          </a:xfrm>
          <a:prstGeom prst="cube">
            <a:avLst>
              <a:gd name="adj" fmla="val 25000"/>
            </a:avLst>
          </a:prstGeom>
          <a:solidFill>
            <a:srgbClr val="FFFF00">
              <a:alpha val="32000"/>
            </a:srgbClr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5235418" y="3810000"/>
                <a:ext cx="2433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𝑢</m:t>
                      </m:r>
                    </m:oMath>
                  </m:oMathPara>
                </a14:m>
                <a:endParaRPr lang="en-US" sz="16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5418" y="3810000"/>
                <a:ext cx="243362" cy="338554"/>
              </a:xfrm>
              <a:prstGeom prst="rect">
                <a:avLst/>
              </a:prstGeom>
              <a:blipFill rotWithShape="1">
                <a:blip r:embed="rId6"/>
                <a:stretch>
                  <a:fillRect r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6538438" y="4895850"/>
                <a:ext cx="2714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𝑢</m:t>
                      </m:r>
                    </m:oMath>
                  </m:oMathPara>
                </a14:m>
                <a:endParaRPr lang="en-US" sz="16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8438" y="4895850"/>
                <a:ext cx="271462" cy="33855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5044918" y="5299710"/>
                <a:ext cx="2714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𝑢</m:t>
                      </m:r>
                    </m:oMath>
                  </m:oMathPara>
                </a14:m>
                <a:endParaRPr lang="en-US" sz="16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4918" y="5299710"/>
                <a:ext cx="271462" cy="338554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6818473" y="4914900"/>
                <a:ext cx="2714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𝑦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[1]</m:t>
                      </m:r>
                    </m:oMath>
                  </m:oMathPara>
                </a14:m>
                <a:endParaRPr lang="en-US" sz="16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8473" y="4914900"/>
                <a:ext cx="271462" cy="338554"/>
              </a:xfrm>
              <a:prstGeom prst="rect">
                <a:avLst/>
              </a:prstGeom>
              <a:blipFill rotWithShape="1">
                <a:blip r:embed="rId9"/>
                <a:stretch>
                  <a:fillRect r="-109091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5357338" y="3371850"/>
                <a:ext cx="2714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𝑦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[2]</m:t>
                      </m:r>
                    </m:oMath>
                  </m:oMathPara>
                </a14:m>
                <a:endParaRPr lang="en-US" sz="16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7338" y="3371850"/>
                <a:ext cx="271462" cy="338554"/>
              </a:xfrm>
              <a:prstGeom prst="rect">
                <a:avLst/>
              </a:prstGeom>
              <a:blipFill rotWithShape="1">
                <a:blip r:embed="rId10"/>
                <a:stretch>
                  <a:fillRect r="-109091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4557238" y="5558790"/>
                <a:ext cx="2714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𝑦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[3]</m:t>
                      </m:r>
                    </m:oMath>
                  </m:oMathPara>
                </a14:m>
                <a:endParaRPr lang="en-US" sz="16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7238" y="5558790"/>
                <a:ext cx="271462" cy="338554"/>
              </a:xfrm>
              <a:prstGeom prst="rect">
                <a:avLst/>
              </a:prstGeom>
              <a:blipFill rotWithShape="1">
                <a:blip r:embed="rId11"/>
                <a:stretch>
                  <a:fillRect r="-109091" b="-1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Oval 51"/>
          <p:cNvSpPr/>
          <p:nvPr/>
        </p:nvSpPr>
        <p:spPr bwMode="auto">
          <a:xfrm>
            <a:off x="6958647" y="4580254"/>
            <a:ext cx="172720" cy="182880"/>
          </a:xfrm>
          <a:prstGeom prst="ellipse">
            <a:avLst/>
          </a:prstGeom>
          <a:gradFill flip="none" rotWithShape="1">
            <a:gsLst>
              <a:gs pos="53000">
                <a:srgbClr val="FFC000"/>
              </a:gs>
              <a:gs pos="23000">
                <a:schemeClr val="tx1"/>
              </a:gs>
              <a:gs pos="85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 w="12700" cap="sq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5344160" y="4613593"/>
            <a:ext cx="75565" cy="182880"/>
          </a:xfrm>
          <a:prstGeom prst="ellipse">
            <a:avLst/>
          </a:prstGeom>
          <a:gradFill flip="none" rotWithShape="1">
            <a:gsLst>
              <a:gs pos="53000">
                <a:schemeClr val="accent2">
                  <a:lumMod val="50000"/>
                  <a:lumOff val="50000"/>
                </a:schemeClr>
              </a:gs>
              <a:gs pos="85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 w="12700" cap="sq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6463347" y="4585019"/>
            <a:ext cx="75565" cy="182880"/>
          </a:xfrm>
          <a:prstGeom prst="ellipse">
            <a:avLst/>
          </a:prstGeom>
          <a:gradFill flip="none" rotWithShape="1">
            <a:gsLst>
              <a:gs pos="53000">
                <a:schemeClr val="accent2">
                  <a:lumMod val="50000"/>
                  <a:lumOff val="50000"/>
                </a:schemeClr>
              </a:gs>
              <a:gs pos="85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 w="12700" cap="sq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0" name="Line 41"/>
          <p:cNvSpPr>
            <a:spLocks noChangeShapeType="1"/>
          </p:cNvSpPr>
          <p:nvPr/>
        </p:nvSpPr>
        <p:spPr bwMode="auto">
          <a:xfrm flipV="1">
            <a:off x="5373687" y="4681538"/>
            <a:ext cx="1598613" cy="190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 Box 47"/>
              <p:cNvSpPr txBox="1">
                <a:spLocks noChangeArrowheads="1"/>
              </p:cNvSpPr>
              <p:nvPr/>
            </p:nvSpPr>
            <p:spPr bwMode="auto">
              <a:xfrm>
                <a:off x="7176135" y="4486276"/>
                <a:ext cx="1158240" cy="46166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dirty="0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/>
                          </a:rPr>
                          <m:t>𝑦</m:t>
                        </m:r>
                        <m:r>
                          <m:rPr>
                            <m:nor/>
                          </m:rPr>
                          <a:rPr lang="en-US" b="0" dirty="0"/>
                          <m:t> </m:t>
                        </m:r>
                      </m:e>
                    </m:acc>
                  </m:oMath>
                </a14:m>
                <a:r>
                  <a:rPr lang="en-US" b="0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/>
                        <a:ea typeface="Cambria Math"/>
                      </a:rPr>
                      <m:t>∉</m:t>
                    </m:r>
                    <m:r>
                      <a:rPr lang="en-US" b="0" i="1" dirty="0" smtClean="0">
                        <a:latin typeface="Cambria Math"/>
                        <a:ea typeface="Cambria Math"/>
                      </a:rPr>
                      <m:t>𝐶</m:t>
                    </m:r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41" name="Text 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76135" y="4486276"/>
                <a:ext cx="1158240" cy="461665"/>
              </a:xfrm>
              <a:prstGeom prst="rect">
                <a:avLst/>
              </a:prstGeom>
              <a:blipFill rotWithShape="1">
                <a:blip r:embed="rId12"/>
                <a:stretch>
                  <a:fillRect l="-1053" b="-10526"/>
                </a:stretch>
              </a:blipFill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Line 41"/>
          <p:cNvSpPr>
            <a:spLocks noChangeShapeType="1"/>
          </p:cNvSpPr>
          <p:nvPr/>
        </p:nvSpPr>
        <p:spPr bwMode="auto">
          <a:xfrm flipV="1">
            <a:off x="1522254" y="6540977"/>
            <a:ext cx="1425257" cy="14605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5" name="Line 42"/>
          <p:cNvSpPr>
            <a:spLocks noChangeShapeType="1"/>
          </p:cNvSpPr>
          <p:nvPr/>
        </p:nvSpPr>
        <p:spPr bwMode="auto">
          <a:xfrm flipV="1">
            <a:off x="1518603" y="5352733"/>
            <a:ext cx="0" cy="12827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3" name="Line 43"/>
          <p:cNvSpPr>
            <a:spLocks noChangeShapeType="1"/>
          </p:cNvSpPr>
          <p:nvPr/>
        </p:nvSpPr>
        <p:spPr bwMode="auto">
          <a:xfrm flipV="1">
            <a:off x="1415415" y="5452745"/>
            <a:ext cx="1453515" cy="317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 Box 46"/>
              <p:cNvSpPr txBox="1">
                <a:spLocks noChangeArrowheads="1"/>
              </p:cNvSpPr>
              <p:nvPr/>
            </p:nvSpPr>
            <p:spPr bwMode="auto">
              <a:xfrm>
                <a:off x="2422208" y="4896485"/>
                <a:ext cx="855663" cy="45720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/>
                              <a:ea typeface="Cambria Math"/>
                            </a:rPr>
                            <m:t>℘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/>
                              <a:ea typeface="Cambria Math"/>
                            </a:rPr>
                            <m:t>𝐶</m:t>
                          </m:r>
                        </m:sub>
                      </m:sSub>
                      <m:r>
                        <a:rPr lang="en-US" b="0" i="1" dirty="0" smtClean="0">
                          <a:latin typeface="Cambria Math"/>
                        </a:rPr>
                        <m:t>𝑦</m:t>
                      </m:r>
                      <m:r>
                        <a:rPr lang="en-US" b="0" i="1" dirty="0" smtClean="0">
                          <a:latin typeface="Cambria Math"/>
                        </a:rPr>
                        <m:t>[</m:t>
                      </m:r>
                      <m:r>
                        <a:rPr lang="en-US" b="0" i="1" dirty="0" smtClean="0">
                          <a:latin typeface="Cambria Math"/>
                        </a:rPr>
                        <m:t>𝑛</m:t>
                      </m:r>
                      <m:r>
                        <a:rPr lang="en-US" b="0" i="1" dirty="0" smtClean="0">
                          <a:latin typeface="Cambria Math"/>
                        </a:rPr>
                        <m:t>]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54" name="Text 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22208" y="4896485"/>
                <a:ext cx="855663" cy="457200"/>
              </a:xfrm>
              <a:prstGeom prst="rect">
                <a:avLst/>
              </a:prstGeom>
              <a:blipFill rotWithShape="1">
                <a:blip r:embed="rId13"/>
                <a:stretch>
                  <a:fillRect l="-2837" r="-39716" b="-20000"/>
                </a:stretch>
              </a:blipFill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 Box 47"/>
          <p:cNvSpPr txBox="1">
            <a:spLocks noChangeArrowheads="1"/>
          </p:cNvSpPr>
          <p:nvPr/>
        </p:nvSpPr>
        <p:spPr bwMode="auto">
          <a:xfrm>
            <a:off x="2906395" y="6122035"/>
            <a:ext cx="855663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i="1" dirty="0" smtClean="0"/>
              <a:t>n</a:t>
            </a:r>
            <a:endParaRPr lang="en-US" b="0" dirty="0"/>
          </a:p>
        </p:txBody>
      </p:sp>
      <p:sp>
        <p:nvSpPr>
          <p:cNvPr id="57" name="Text Box 49"/>
          <p:cNvSpPr txBox="1">
            <a:spLocks noChangeArrowheads="1"/>
          </p:cNvSpPr>
          <p:nvPr/>
        </p:nvSpPr>
        <p:spPr bwMode="auto">
          <a:xfrm>
            <a:off x="1117283" y="6297295"/>
            <a:ext cx="855663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0" dirty="0" smtClean="0">
                <a:latin typeface="Arial" charset="0"/>
                <a:sym typeface="MT Extra" pitchFamily="18" charset="2"/>
              </a:rPr>
              <a:t>0</a:t>
            </a:r>
            <a:endParaRPr lang="en-US" sz="2000" b="0" dirty="0">
              <a:latin typeface="Arial" charset="0"/>
              <a:sym typeface="MT Extra" pitchFamily="18" charset="2"/>
            </a:endParaRPr>
          </a:p>
        </p:txBody>
      </p:sp>
      <p:sp>
        <p:nvSpPr>
          <p:cNvPr id="58" name="Text Box 50"/>
          <p:cNvSpPr txBox="1">
            <a:spLocks noChangeArrowheads="1"/>
          </p:cNvSpPr>
          <p:nvPr/>
        </p:nvSpPr>
        <p:spPr bwMode="auto">
          <a:xfrm>
            <a:off x="1075690" y="5173345"/>
            <a:ext cx="855663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0" i="1" dirty="0">
                <a:sym typeface="MT Extra" pitchFamily="18" charset="2"/>
              </a:rPr>
              <a:t>u</a:t>
            </a:r>
          </a:p>
        </p:txBody>
      </p:sp>
      <p:cxnSp>
        <p:nvCxnSpPr>
          <p:cNvPr id="59" name="Straight Connector 58"/>
          <p:cNvCxnSpPr>
            <a:stCxn id="65" idx="0"/>
          </p:cNvCxnSpPr>
          <p:nvPr/>
        </p:nvCxnSpPr>
        <p:spPr bwMode="auto">
          <a:xfrm flipH="1">
            <a:off x="1838325" y="5375592"/>
            <a:ext cx="2698" cy="1172846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1" name="Straight Connector 60"/>
          <p:cNvCxnSpPr>
            <a:stCxn id="64" idx="4"/>
          </p:cNvCxnSpPr>
          <p:nvPr/>
        </p:nvCxnSpPr>
        <p:spPr bwMode="auto">
          <a:xfrm>
            <a:off x="2172970" y="5975985"/>
            <a:ext cx="5080" cy="537527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2" name="Straight Connector 61"/>
          <p:cNvCxnSpPr/>
          <p:nvPr/>
        </p:nvCxnSpPr>
        <p:spPr bwMode="auto">
          <a:xfrm>
            <a:off x="2594610" y="5777865"/>
            <a:ext cx="9843" cy="731361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3" name="Oval 62"/>
          <p:cNvSpPr/>
          <p:nvPr/>
        </p:nvSpPr>
        <p:spPr bwMode="auto">
          <a:xfrm>
            <a:off x="2503170" y="5594985"/>
            <a:ext cx="172720" cy="182880"/>
          </a:xfrm>
          <a:prstGeom prst="ellipse">
            <a:avLst/>
          </a:prstGeom>
          <a:gradFill>
            <a:gsLst>
              <a:gs pos="16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4" name="Oval 63"/>
          <p:cNvSpPr/>
          <p:nvPr/>
        </p:nvSpPr>
        <p:spPr bwMode="auto">
          <a:xfrm>
            <a:off x="2086610" y="5793105"/>
            <a:ext cx="172720" cy="182880"/>
          </a:xfrm>
          <a:prstGeom prst="ellipse">
            <a:avLst/>
          </a:prstGeom>
          <a:gradFill>
            <a:gsLst>
              <a:gs pos="16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5" name="Oval 64"/>
          <p:cNvSpPr/>
          <p:nvPr/>
        </p:nvSpPr>
        <p:spPr bwMode="auto">
          <a:xfrm>
            <a:off x="1738946" y="5375592"/>
            <a:ext cx="204153" cy="194152"/>
          </a:xfrm>
          <a:prstGeom prst="ellipse">
            <a:avLst/>
          </a:prstGeom>
          <a:gradFill flip="none" rotWithShape="1">
            <a:gsLst>
              <a:gs pos="53000">
                <a:srgbClr val="FFC000"/>
              </a:gs>
              <a:gs pos="23000">
                <a:schemeClr val="tx1"/>
              </a:gs>
              <a:gs pos="85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 w="12700" cap="sq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6427466" y="4581734"/>
            <a:ext cx="172720" cy="182880"/>
          </a:xfrm>
          <a:prstGeom prst="ellipse">
            <a:avLst/>
          </a:prstGeom>
          <a:gradFill flip="none" rotWithShape="1">
            <a:gsLst>
              <a:gs pos="53000">
                <a:srgbClr val="FFC000"/>
              </a:gs>
              <a:gs pos="23000">
                <a:schemeClr val="tx1"/>
              </a:gs>
              <a:gs pos="85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 w="12700" cap="sq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 Box 46"/>
              <p:cNvSpPr txBox="1">
                <a:spLocks noChangeArrowheads="1"/>
              </p:cNvSpPr>
              <p:nvPr/>
            </p:nvSpPr>
            <p:spPr bwMode="auto">
              <a:xfrm>
                <a:off x="7137730" y="3477537"/>
                <a:ext cx="855663" cy="46166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/>
                              <a:ea typeface="Cambria Math"/>
                            </a:rPr>
                            <m:t>℘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/>
                              <a:ea typeface="Cambria Math"/>
                            </a:rPr>
                            <m:t>𝐶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en-US" b="0" i="1" dirty="0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56" name="Text 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37730" y="3477537"/>
                <a:ext cx="855663" cy="461665"/>
              </a:xfrm>
              <a:prstGeom prst="rect">
                <a:avLst/>
              </a:prstGeom>
              <a:blipFill rotWithShape="1">
                <a:blip r:embed="rId14"/>
                <a:stretch>
                  <a:fillRect t="-18421" r="-40714" b="-10526"/>
                </a:stretch>
              </a:blipFill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/>
          <p:cNvCxnSpPr/>
          <p:nvPr/>
        </p:nvCxnSpPr>
        <p:spPr bwMode="auto">
          <a:xfrm flipH="1">
            <a:off x="6684885" y="3941685"/>
            <a:ext cx="541538" cy="559294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85521004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Example Projections</a:t>
            </a:r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381000" y="1219200"/>
            <a:ext cx="7543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200">
                <a:solidFill>
                  <a:schemeClr val="folHlink"/>
                </a:solidFill>
                <a:latin typeface="Arial" charset="0"/>
              </a:rPr>
              <a:t>Bounded Signals</a:t>
            </a:r>
            <a:r>
              <a:rPr lang="en-US" sz="3200" b="0">
                <a:latin typeface="Arial" charset="0"/>
              </a:rPr>
              <a:t> – a box</a:t>
            </a:r>
            <a:endParaRPr lang="en-US" sz="3200" b="0">
              <a:sym typeface="Symbol" pitchFamily="18" charset="2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3200" b="0">
              <a:sym typeface="Symbol" pitchFamily="18" charset="2"/>
            </a:endParaRPr>
          </a:p>
        </p:txBody>
      </p:sp>
      <p:graphicFrame>
        <p:nvGraphicFramePr>
          <p:cNvPr id="31748" name="Object 4"/>
          <p:cNvGraphicFramePr>
            <a:graphicFrameLocks noChangeAspect="1"/>
          </p:cNvGraphicFramePr>
          <p:nvPr/>
        </p:nvGraphicFramePr>
        <p:xfrm>
          <a:off x="2239963" y="1951038"/>
          <a:ext cx="3992562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85" name="Equation" r:id="rId3" imgW="1434960" imgH="253800" progId="Equation.3">
                  <p:embed/>
                </p:oleObj>
              </mc:Choice>
              <mc:Fallback>
                <p:oleObj name="Equation" r:id="rId3" imgW="14349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9963" y="1951038"/>
                        <a:ext cx="3992562" cy="7048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2"/>
                          </a:gs>
                          <a:gs pos="50000">
                            <a:srgbClr val="FFFF00"/>
                          </a:gs>
                          <a:gs pos="100000">
                            <a:schemeClr val="tx2"/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1600200" y="5334000"/>
            <a:ext cx="7543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endParaRPr lang="en-US" sz="2800" b="0">
              <a:latin typeface="Arial" charset="0"/>
              <a:sym typeface="Symbol" pitchFamily="18" charset="2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endParaRPr lang="en-US" sz="2800" b="0">
              <a:sym typeface="Symbol" pitchFamily="18" charset="2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2800" b="0">
              <a:sym typeface="Symbol" pitchFamily="18" charset="2"/>
            </a:endParaRP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609600" y="2940050"/>
            <a:ext cx="7081838" cy="2895600"/>
            <a:chOff x="480" y="1776"/>
            <a:chExt cx="4461" cy="1824"/>
          </a:xfrm>
        </p:grpSpPr>
        <p:sp>
          <p:nvSpPr>
            <p:cNvPr id="10271" name="Rectangle 20"/>
            <p:cNvSpPr>
              <a:spLocks noChangeArrowheads="1"/>
            </p:cNvSpPr>
            <p:nvPr/>
          </p:nvSpPr>
          <p:spPr bwMode="auto">
            <a:xfrm>
              <a:off x="480" y="1776"/>
              <a:ext cx="4320" cy="1824"/>
            </a:xfrm>
            <a:prstGeom prst="rect">
              <a:avLst/>
            </a:prstGeom>
            <a:solidFill>
              <a:srgbClr val="0000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2" name="Line 9"/>
            <p:cNvSpPr>
              <a:spLocks noChangeShapeType="1"/>
            </p:cNvSpPr>
            <p:nvPr/>
          </p:nvSpPr>
          <p:spPr bwMode="auto">
            <a:xfrm>
              <a:off x="971" y="2680"/>
              <a:ext cx="3428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273" name="Line 10"/>
            <p:cNvSpPr>
              <a:spLocks noChangeShapeType="1"/>
            </p:cNvSpPr>
            <p:nvPr/>
          </p:nvSpPr>
          <p:spPr bwMode="auto">
            <a:xfrm flipV="1">
              <a:off x="999" y="2243"/>
              <a:ext cx="0" cy="808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274" name="Line 11"/>
            <p:cNvSpPr>
              <a:spLocks noChangeShapeType="1"/>
            </p:cNvSpPr>
            <p:nvPr/>
          </p:nvSpPr>
          <p:spPr bwMode="auto">
            <a:xfrm>
              <a:off x="934" y="2308"/>
              <a:ext cx="351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275" name="Line 12"/>
            <p:cNvSpPr>
              <a:spLocks noChangeShapeType="1"/>
            </p:cNvSpPr>
            <p:nvPr/>
          </p:nvSpPr>
          <p:spPr bwMode="auto">
            <a:xfrm>
              <a:off x="974" y="2877"/>
              <a:ext cx="351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276" name="Freeform 13"/>
            <p:cNvSpPr>
              <a:spLocks/>
            </p:cNvSpPr>
            <p:nvPr/>
          </p:nvSpPr>
          <p:spPr bwMode="auto">
            <a:xfrm>
              <a:off x="938" y="1968"/>
              <a:ext cx="3512" cy="1235"/>
            </a:xfrm>
            <a:custGeom>
              <a:avLst/>
              <a:gdLst>
                <a:gd name="T0" fmla="*/ 0 w 3512"/>
                <a:gd name="T1" fmla="*/ 316 h 559"/>
                <a:gd name="T2" fmla="*/ 223 w 3512"/>
                <a:gd name="T3" fmla="*/ 149 h 559"/>
                <a:gd name="T4" fmla="*/ 316 w 3512"/>
                <a:gd name="T5" fmla="*/ 204 h 559"/>
                <a:gd name="T6" fmla="*/ 465 w 3512"/>
                <a:gd name="T7" fmla="*/ 539 h 559"/>
                <a:gd name="T8" fmla="*/ 1133 w 3512"/>
                <a:gd name="T9" fmla="*/ 84 h 559"/>
                <a:gd name="T10" fmla="*/ 1440 w 3512"/>
                <a:gd name="T11" fmla="*/ 539 h 559"/>
                <a:gd name="T12" fmla="*/ 1533 w 3512"/>
                <a:gd name="T13" fmla="*/ 195 h 559"/>
                <a:gd name="T14" fmla="*/ 1644 w 3512"/>
                <a:gd name="T15" fmla="*/ 297 h 559"/>
                <a:gd name="T16" fmla="*/ 1895 w 3512"/>
                <a:gd name="T17" fmla="*/ 520 h 559"/>
                <a:gd name="T18" fmla="*/ 2285 w 3512"/>
                <a:gd name="T19" fmla="*/ 353 h 559"/>
                <a:gd name="T20" fmla="*/ 2453 w 3512"/>
                <a:gd name="T21" fmla="*/ 28 h 559"/>
                <a:gd name="T22" fmla="*/ 2796 w 3512"/>
                <a:gd name="T23" fmla="*/ 520 h 559"/>
                <a:gd name="T24" fmla="*/ 3159 w 3512"/>
                <a:gd name="T25" fmla="*/ 232 h 559"/>
                <a:gd name="T26" fmla="*/ 3317 w 3512"/>
                <a:gd name="T27" fmla="*/ 56 h 559"/>
                <a:gd name="T28" fmla="*/ 3512 w 3512"/>
                <a:gd name="T29" fmla="*/ 46 h 55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12"/>
                <a:gd name="T46" fmla="*/ 0 h 559"/>
                <a:gd name="T47" fmla="*/ 3512 w 3512"/>
                <a:gd name="T48" fmla="*/ 559 h 55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12" h="559">
                  <a:moveTo>
                    <a:pt x="0" y="316"/>
                  </a:moveTo>
                  <a:cubicBezTo>
                    <a:pt x="85" y="242"/>
                    <a:pt x="170" y="168"/>
                    <a:pt x="223" y="149"/>
                  </a:cubicBezTo>
                  <a:cubicBezTo>
                    <a:pt x="276" y="130"/>
                    <a:pt x="276" y="139"/>
                    <a:pt x="316" y="204"/>
                  </a:cubicBezTo>
                  <a:cubicBezTo>
                    <a:pt x="356" y="269"/>
                    <a:pt x="329" y="559"/>
                    <a:pt x="465" y="539"/>
                  </a:cubicBezTo>
                  <a:cubicBezTo>
                    <a:pt x="601" y="519"/>
                    <a:pt x="971" y="84"/>
                    <a:pt x="1133" y="84"/>
                  </a:cubicBezTo>
                  <a:cubicBezTo>
                    <a:pt x="1295" y="84"/>
                    <a:pt x="1373" y="520"/>
                    <a:pt x="1440" y="539"/>
                  </a:cubicBezTo>
                  <a:cubicBezTo>
                    <a:pt x="1507" y="558"/>
                    <a:pt x="1499" y="235"/>
                    <a:pt x="1533" y="195"/>
                  </a:cubicBezTo>
                  <a:cubicBezTo>
                    <a:pt x="1567" y="155"/>
                    <a:pt x="1584" y="243"/>
                    <a:pt x="1644" y="297"/>
                  </a:cubicBezTo>
                  <a:cubicBezTo>
                    <a:pt x="1704" y="351"/>
                    <a:pt x="1788" y="511"/>
                    <a:pt x="1895" y="520"/>
                  </a:cubicBezTo>
                  <a:cubicBezTo>
                    <a:pt x="2002" y="529"/>
                    <a:pt x="2192" y="435"/>
                    <a:pt x="2285" y="353"/>
                  </a:cubicBezTo>
                  <a:cubicBezTo>
                    <a:pt x="2378" y="271"/>
                    <a:pt x="2368" y="0"/>
                    <a:pt x="2453" y="28"/>
                  </a:cubicBezTo>
                  <a:cubicBezTo>
                    <a:pt x="2538" y="56"/>
                    <a:pt x="2678" y="486"/>
                    <a:pt x="2796" y="520"/>
                  </a:cubicBezTo>
                  <a:cubicBezTo>
                    <a:pt x="2914" y="554"/>
                    <a:pt x="3072" y="309"/>
                    <a:pt x="3159" y="232"/>
                  </a:cubicBezTo>
                  <a:cubicBezTo>
                    <a:pt x="3246" y="155"/>
                    <a:pt x="3258" y="87"/>
                    <a:pt x="3317" y="56"/>
                  </a:cubicBezTo>
                  <a:cubicBezTo>
                    <a:pt x="3376" y="25"/>
                    <a:pt x="3444" y="35"/>
                    <a:pt x="3512" y="46"/>
                  </a:cubicBezTo>
                </a:path>
              </a:pathLst>
            </a:custGeom>
            <a:noFill/>
            <a:ln w="28575" cap="sq" cmpd="sng">
              <a:solidFill>
                <a:srgbClr val="FF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77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1122" y="1848"/>
                  <a:ext cx="1362" cy="291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b="0" i="1" dirty="0"/>
                    <a:t> y</a:t>
                  </a:r>
                  <a:r>
                    <a:rPr lang="en-US" b="0" dirty="0"/>
                    <a:t>(</a:t>
                  </a:r>
                  <a:r>
                    <a:rPr lang="en-US" b="0" i="1" dirty="0"/>
                    <a:t>t</a:t>
                  </a:r>
                  <a:r>
                    <a:rPr lang="en-US" b="0" dirty="0"/>
                    <a:t>)</a:t>
                  </a:r>
                  <a:r>
                    <a:rPr lang="en-US" b="0" dirty="0">
                      <a:ea typeface="Cambria Math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b="0" i="1" dirty="0">
                          <a:latin typeface="Cambria Math"/>
                          <a:ea typeface="Cambria Math"/>
                        </a:rPr>
                        <m:t>∉</m:t>
                      </m:r>
                    </m:oMath>
                  </a14:m>
                  <a:r>
                    <a:rPr lang="en-US" b="0" i="1" dirty="0" smtClean="0"/>
                    <a:t>C</a:t>
                  </a:r>
                  <a:endParaRPr lang="en-US" b="0" i="1" dirty="0"/>
                </a:p>
              </p:txBody>
            </p:sp>
          </mc:Choice>
          <mc:Fallback xmlns="">
            <p:sp>
              <p:nvSpPr>
                <p:cNvPr id="10277" name="Text 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22" y="1848"/>
                  <a:ext cx="1362" cy="291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845" t="-10526" b="-28947"/>
                  </a:stretch>
                </a:blipFill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278" name="Text Box 15"/>
            <p:cNvSpPr txBox="1">
              <a:spLocks noChangeArrowheads="1"/>
            </p:cNvSpPr>
            <p:nvPr/>
          </p:nvSpPr>
          <p:spPr bwMode="auto">
            <a:xfrm>
              <a:off x="4402" y="2552"/>
              <a:ext cx="539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i="1"/>
                <a:t>t</a:t>
              </a:r>
              <a:endParaRPr lang="en-US" b="0"/>
            </a:p>
          </p:txBody>
        </p:sp>
        <p:sp>
          <p:nvSpPr>
            <p:cNvPr id="10279" name="Text Box 16"/>
            <p:cNvSpPr txBox="1">
              <a:spLocks noChangeArrowheads="1"/>
            </p:cNvSpPr>
            <p:nvPr/>
          </p:nvSpPr>
          <p:spPr bwMode="auto">
            <a:xfrm>
              <a:off x="727" y="2694"/>
              <a:ext cx="539" cy="32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0">
                  <a:latin typeface="Arial" charset="0"/>
                  <a:sym typeface="MT Extra" pitchFamily="18" charset="2"/>
                </a:rPr>
                <a:t></a:t>
              </a:r>
            </a:p>
          </p:txBody>
        </p:sp>
        <p:sp>
          <p:nvSpPr>
            <p:cNvPr id="10280" name="Text Box 17"/>
            <p:cNvSpPr txBox="1">
              <a:spLocks noChangeArrowheads="1"/>
            </p:cNvSpPr>
            <p:nvPr/>
          </p:nvSpPr>
          <p:spPr bwMode="auto">
            <a:xfrm>
              <a:off x="720" y="2130"/>
              <a:ext cx="539" cy="32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0" i="1">
                  <a:sym typeface="MT Extra" pitchFamily="18" charset="2"/>
                </a:rPr>
                <a:t>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39419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Example Projections</a:t>
            </a:r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381000" y="1219200"/>
            <a:ext cx="7543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200">
                <a:solidFill>
                  <a:schemeClr val="folHlink"/>
                </a:solidFill>
                <a:latin typeface="Arial" charset="0"/>
              </a:rPr>
              <a:t>Bounded Signals</a:t>
            </a:r>
            <a:r>
              <a:rPr lang="en-US" sz="3200" b="0">
                <a:latin typeface="Arial" charset="0"/>
              </a:rPr>
              <a:t> – a box</a:t>
            </a:r>
            <a:endParaRPr lang="en-US" sz="3200" b="0">
              <a:sym typeface="Symbol" pitchFamily="18" charset="2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3200" b="0">
              <a:sym typeface="Symbol" pitchFamily="18" charset="2"/>
            </a:endParaRPr>
          </a:p>
        </p:txBody>
      </p:sp>
      <p:graphicFrame>
        <p:nvGraphicFramePr>
          <p:cNvPr id="31748" name="Object 4"/>
          <p:cNvGraphicFramePr>
            <a:graphicFrameLocks noChangeAspect="1"/>
          </p:cNvGraphicFramePr>
          <p:nvPr/>
        </p:nvGraphicFramePr>
        <p:xfrm>
          <a:off x="2239963" y="1951038"/>
          <a:ext cx="3992562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2" name="Equation" r:id="rId3" imgW="1434960" imgH="253800" progId="Equation.3">
                  <p:embed/>
                </p:oleObj>
              </mc:Choice>
              <mc:Fallback>
                <p:oleObj name="Equation" r:id="rId3" imgW="1434960" imgH="253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9963" y="1951038"/>
                        <a:ext cx="3992562" cy="7048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2"/>
                          </a:gs>
                          <a:gs pos="50000">
                            <a:srgbClr val="FFFF00"/>
                          </a:gs>
                          <a:gs pos="100000">
                            <a:schemeClr val="tx2"/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1600200" y="5334000"/>
            <a:ext cx="7543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endParaRPr lang="en-US" sz="2800" b="0">
              <a:latin typeface="Arial" charset="0"/>
              <a:sym typeface="Symbol" pitchFamily="18" charset="2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endParaRPr lang="en-US" sz="2800" b="0">
              <a:sym typeface="Symbol" pitchFamily="18" charset="2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2800" b="0">
              <a:sym typeface="Symbol" pitchFamily="18" charset="2"/>
            </a:endParaRP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609600" y="2940050"/>
            <a:ext cx="7081838" cy="2895600"/>
            <a:chOff x="480" y="1776"/>
            <a:chExt cx="4461" cy="1824"/>
          </a:xfrm>
        </p:grpSpPr>
        <p:sp>
          <p:nvSpPr>
            <p:cNvPr id="10271" name="Rectangle 20"/>
            <p:cNvSpPr>
              <a:spLocks noChangeArrowheads="1"/>
            </p:cNvSpPr>
            <p:nvPr/>
          </p:nvSpPr>
          <p:spPr bwMode="auto">
            <a:xfrm>
              <a:off x="480" y="1776"/>
              <a:ext cx="4320" cy="1824"/>
            </a:xfrm>
            <a:prstGeom prst="rect">
              <a:avLst/>
            </a:prstGeom>
            <a:solidFill>
              <a:srgbClr val="0000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2" name="Line 9"/>
            <p:cNvSpPr>
              <a:spLocks noChangeShapeType="1"/>
            </p:cNvSpPr>
            <p:nvPr/>
          </p:nvSpPr>
          <p:spPr bwMode="auto">
            <a:xfrm>
              <a:off x="971" y="2680"/>
              <a:ext cx="3428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273" name="Line 10"/>
            <p:cNvSpPr>
              <a:spLocks noChangeShapeType="1"/>
            </p:cNvSpPr>
            <p:nvPr/>
          </p:nvSpPr>
          <p:spPr bwMode="auto">
            <a:xfrm flipV="1">
              <a:off x="999" y="2243"/>
              <a:ext cx="0" cy="808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274" name="Line 11"/>
            <p:cNvSpPr>
              <a:spLocks noChangeShapeType="1"/>
            </p:cNvSpPr>
            <p:nvPr/>
          </p:nvSpPr>
          <p:spPr bwMode="auto">
            <a:xfrm>
              <a:off x="934" y="2308"/>
              <a:ext cx="351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275" name="Line 12"/>
            <p:cNvSpPr>
              <a:spLocks noChangeShapeType="1"/>
            </p:cNvSpPr>
            <p:nvPr/>
          </p:nvSpPr>
          <p:spPr bwMode="auto">
            <a:xfrm>
              <a:off x="974" y="2877"/>
              <a:ext cx="351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276" name="Freeform 13"/>
            <p:cNvSpPr>
              <a:spLocks/>
            </p:cNvSpPr>
            <p:nvPr/>
          </p:nvSpPr>
          <p:spPr bwMode="auto">
            <a:xfrm>
              <a:off x="938" y="1968"/>
              <a:ext cx="3512" cy="1235"/>
            </a:xfrm>
            <a:custGeom>
              <a:avLst/>
              <a:gdLst>
                <a:gd name="T0" fmla="*/ 0 w 3512"/>
                <a:gd name="T1" fmla="*/ 316 h 559"/>
                <a:gd name="T2" fmla="*/ 223 w 3512"/>
                <a:gd name="T3" fmla="*/ 149 h 559"/>
                <a:gd name="T4" fmla="*/ 316 w 3512"/>
                <a:gd name="T5" fmla="*/ 204 h 559"/>
                <a:gd name="T6" fmla="*/ 465 w 3512"/>
                <a:gd name="T7" fmla="*/ 539 h 559"/>
                <a:gd name="T8" fmla="*/ 1133 w 3512"/>
                <a:gd name="T9" fmla="*/ 84 h 559"/>
                <a:gd name="T10" fmla="*/ 1440 w 3512"/>
                <a:gd name="T11" fmla="*/ 539 h 559"/>
                <a:gd name="T12" fmla="*/ 1533 w 3512"/>
                <a:gd name="T13" fmla="*/ 195 h 559"/>
                <a:gd name="T14" fmla="*/ 1644 w 3512"/>
                <a:gd name="T15" fmla="*/ 297 h 559"/>
                <a:gd name="T16" fmla="*/ 1895 w 3512"/>
                <a:gd name="T17" fmla="*/ 520 h 559"/>
                <a:gd name="T18" fmla="*/ 2285 w 3512"/>
                <a:gd name="T19" fmla="*/ 353 h 559"/>
                <a:gd name="T20" fmla="*/ 2453 w 3512"/>
                <a:gd name="T21" fmla="*/ 28 h 559"/>
                <a:gd name="T22" fmla="*/ 2796 w 3512"/>
                <a:gd name="T23" fmla="*/ 520 h 559"/>
                <a:gd name="T24" fmla="*/ 3159 w 3512"/>
                <a:gd name="T25" fmla="*/ 232 h 559"/>
                <a:gd name="T26" fmla="*/ 3317 w 3512"/>
                <a:gd name="T27" fmla="*/ 56 h 559"/>
                <a:gd name="T28" fmla="*/ 3512 w 3512"/>
                <a:gd name="T29" fmla="*/ 46 h 55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12"/>
                <a:gd name="T46" fmla="*/ 0 h 559"/>
                <a:gd name="T47" fmla="*/ 3512 w 3512"/>
                <a:gd name="T48" fmla="*/ 559 h 55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12" h="559">
                  <a:moveTo>
                    <a:pt x="0" y="316"/>
                  </a:moveTo>
                  <a:cubicBezTo>
                    <a:pt x="85" y="242"/>
                    <a:pt x="170" y="168"/>
                    <a:pt x="223" y="149"/>
                  </a:cubicBezTo>
                  <a:cubicBezTo>
                    <a:pt x="276" y="130"/>
                    <a:pt x="276" y="139"/>
                    <a:pt x="316" y="204"/>
                  </a:cubicBezTo>
                  <a:cubicBezTo>
                    <a:pt x="356" y="269"/>
                    <a:pt x="329" y="559"/>
                    <a:pt x="465" y="539"/>
                  </a:cubicBezTo>
                  <a:cubicBezTo>
                    <a:pt x="601" y="519"/>
                    <a:pt x="971" y="84"/>
                    <a:pt x="1133" y="84"/>
                  </a:cubicBezTo>
                  <a:cubicBezTo>
                    <a:pt x="1295" y="84"/>
                    <a:pt x="1373" y="520"/>
                    <a:pt x="1440" y="539"/>
                  </a:cubicBezTo>
                  <a:cubicBezTo>
                    <a:pt x="1507" y="558"/>
                    <a:pt x="1499" y="235"/>
                    <a:pt x="1533" y="195"/>
                  </a:cubicBezTo>
                  <a:cubicBezTo>
                    <a:pt x="1567" y="155"/>
                    <a:pt x="1584" y="243"/>
                    <a:pt x="1644" y="297"/>
                  </a:cubicBezTo>
                  <a:cubicBezTo>
                    <a:pt x="1704" y="351"/>
                    <a:pt x="1788" y="511"/>
                    <a:pt x="1895" y="520"/>
                  </a:cubicBezTo>
                  <a:cubicBezTo>
                    <a:pt x="2002" y="529"/>
                    <a:pt x="2192" y="435"/>
                    <a:pt x="2285" y="353"/>
                  </a:cubicBezTo>
                  <a:cubicBezTo>
                    <a:pt x="2378" y="271"/>
                    <a:pt x="2368" y="0"/>
                    <a:pt x="2453" y="28"/>
                  </a:cubicBezTo>
                  <a:cubicBezTo>
                    <a:pt x="2538" y="56"/>
                    <a:pt x="2678" y="486"/>
                    <a:pt x="2796" y="520"/>
                  </a:cubicBezTo>
                  <a:cubicBezTo>
                    <a:pt x="2914" y="554"/>
                    <a:pt x="3072" y="309"/>
                    <a:pt x="3159" y="232"/>
                  </a:cubicBezTo>
                  <a:cubicBezTo>
                    <a:pt x="3246" y="155"/>
                    <a:pt x="3258" y="87"/>
                    <a:pt x="3317" y="56"/>
                  </a:cubicBezTo>
                  <a:cubicBezTo>
                    <a:pt x="3376" y="25"/>
                    <a:pt x="3444" y="35"/>
                    <a:pt x="3512" y="46"/>
                  </a:cubicBezTo>
                </a:path>
              </a:pathLst>
            </a:custGeom>
            <a:noFill/>
            <a:ln w="28575" cap="sq" cmpd="sng">
              <a:solidFill>
                <a:srgbClr val="FF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277" name="Text Box 14"/>
            <p:cNvSpPr txBox="1">
              <a:spLocks noChangeArrowheads="1"/>
            </p:cNvSpPr>
            <p:nvPr/>
          </p:nvSpPr>
          <p:spPr bwMode="auto">
            <a:xfrm>
              <a:off x="1296" y="1920"/>
              <a:ext cx="539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i="1"/>
                <a:t> y</a:t>
              </a:r>
              <a:r>
                <a:rPr lang="en-US" b="0"/>
                <a:t>(</a:t>
              </a:r>
              <a:r>
                <a:rPr lang="en-US" b="0" i="1"/>
                <a:t>t</a:t>
              </a:r>
              <a:r>
                <a:rPr lang="en-US" b="0"/>
                <a:t>)</a:t>
              </a:r>
            </a:p>
          </p:txBody>
        </p:sp>
        <p:sp>
          <p:nvSpPr>
            <p:cNvPr id="10278" name="Text Box 15"/>
            <p:cNvSpPr txBox="1">
              <a:spLocks noChangeArrowheads="1"/>
            </p:cNvSpPr>
            <p:nvPr/>
          </p:nvSpPr>
          <p:spPr bwMode="auto">
            <a:xfrm>
              <a:off x="4402" y="2552"/>
              <a:ext cx="539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i="1"/>
                <a:t>t</a:t>
              </a:r>
              <a:endParaRPr lang="en-US" b="0"/>
            </a:p>
          </p:txBody>
        </p:sp>
        <p:sp>
          <p:nvSpPr>
            <p:cNvPr id="10279" name="Text Box 16"/>
            <p:cNvSpPr txBox="1">
              <a:spLocks noChangeArrowheads="1"/>
            </p:cNvSpPr>
            <p:nvPr/>
          </p:nvSpPr>
          <p:spPr bwMode="auto">
            <a:xfrm>
              <a:off x="727" y="2694"/>
              <a:ext cx="539" cy="32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0">
                  <a:latin typeface="Arial" charset="0"/>
                  <a:sym typeface="MT Extra" pitchFamily="18" charset="2"/>
                </a:rPr>
                <a:t></a:t>
              </a:r>
            </a:p>
          </p:txBody>
        </p:sp>
        <p:sp>
          <p:nvSpPr>
            <p:cNvPr id="10280" name="Text Box 17"/>
            <p:cNvSpPr txBox="1">
              <a:spLocks noChangeArrowheads="1"/>
            </p:cNvSpPr>
            <p:nvPr/>
          </p:nvSpPr>
          <p:spPr bwMode="auto">
            <a:xfrm>
              <a:off x="720" y="2130"/>
              <a:ext cx="539" cy="32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0" i="1">
                  <a:sym typeface="MT Extra" pitchFamily="18" charset="2"/>
                </a:rPr>
                <a:t>u</a:t>
              </a:r>
            </a:p>
          </p:txBody>
        </p:sp>
      </p:grp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1828800" y="4668838"/>
            <a:ext cx="4600575" cy="704850"/>
            <a:chOff x="1152" y="2941"/>
            <a:chExt cx="2898" cy="444"/>
          </a:xfrm>
        </p:grpSpPr>
        <p:sp>
          <p:nvSpPr>
            <p:cNvPr id="10265" name="Rectangle 22"/>
            <p:cNvSpPr>
              <a:spLocks noChangeArrowheads="1"/>
            </p:cNvSpPr>
            <p:nvPr/>
          </p:nvSpPr>
          <p:spPr bwMode="auto">
            <a:xfrm>
              <a:off x="1170" y="2953"/>
              <a:ext cx="2880" cy="432"/>
            </a:xfrm>
            <a:prstGeom prst="rect">
              <a:avLst/>
            </a:prstGeom>
            <a:solidFill>
              <a:srgbClr val="000000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6" name="Line 23"/>
            <p:cNvSpPr>
              <a:spLocks noChangeShapeType="1"/>
            </p:cNvSpPr>
            <p:nvPr/>
          </p:nvSpPr>
          <p:spPr bwMode="auto">
            <a:xfrm>
              <a:off x="1152" y="2953"/>
              <a:ext cx="288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267" name="Line 24"/>
            <p:cNvSpPr>
              <a:spLocks noChangeShapeType="1"/>
            </p:cNvSpPr>
            <p:nvPr/>
          </p:nvSpPr>
          <p:spPr bwMode="auto">
            <a:xfrm>
              <a:off x="1200" y="2941"/>
              <a:ext cx="288" cy="0"/>
            </a:xfrm>
            <a:prstGeom prst="line">
              <a:avLst/>
            </a:prstGeom>
            <a:noFill/>
            <a:ln w="28575" cap="sq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268" name="Line 26"/>
            <p:cNvSpPr>
              <a:spLocks noChangeShapeType="1"/>
            </p:cNvSpPr>
            <p:nvPr/>
          </p:nvSpPr>
          <p:spPr bwMode="auto">
            <a:xfrm>
              <a:off x="2213" y="2941"/>
              <a:ext cx="128" cy="0"/>
            </a:xfrm>
            <a:prstGeom prst="line">
              <a:avLst/>
            </a:prstGeom>
            <a:noFill/>
            <a:ln w="28575" cap="sq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269" name="Line 27"/>
            <p:cNvSpPr>
              <a:spLocks noChangeShapeType="1"/>
            </p:cNvSpPr>
            <p:nvPr/>
          </p:nvSpPr>
          <p:spPr bwMode="auto">
            <a:xfrm>
              <a:off x="2587" y="2941"/>
              <a:ext cx="467" cy="0"/>
            </a:xfrm>
            <a:prstGeom prst="line">
              <a:avLst/>
            </a:prstGeom>
            <a:noFill/>
            <a:ln w="28575" cap="sq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270" name="Line 28"/>
            <p:cNvSpPr>
              <a:spLocks noChangeShapeType="1"/>
            </p:cNvSpPr>
            <p:nvPr/>
          </p:nvSpPr>
          <p:spPr bwMode="auto">
            <a:xfrm>
              <a:off x="3529" y="2941"/>
              <a:ext cx="311" cy="0"/>
            </a:xfrm>
            <a:prstGeom prst="line">
              <a:avLst/>
            </a:prstGeom>
            <a:noFill/>
            <a:ln w="28575" cap="sq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" name="Group 47"/>
          <p:cNvGrpSpPr>
            <a:grpSpLocks/>
          </p:cNvGrpSpPr>
          <p:nvPr/>
        </p:nvGrpSpPr>
        <p:grpSpPr bwMode="auto">
          <a:xfrm>
            <a:off x="1600200" y="3060700"/>
            <a:ext cx="5367338" cy="735013"/>
            <a:chOff x="1008" y="1928"/>
            <a:chExt cx="3381" cy="463"/>
          </a:xfrm>
        </p:grpSpPr>
        <p:grpSp>
          <p:nvGrpSpPr>
            <p:cNvPr id="10258" name="Group 46"/>
            <p:cNvGrpSpPr>
              <a:grpSpLocks/>
            </p:cNvGrpSpPr>
            <p:nvPr/>
          </p:nvGrpSpPr>
          <p:grpSpPr bwMode="auto">
            <a:xfrm>
              <a:off x="1008" y="1996"/>
              <a:ext cx="3381" cy="395"/>
              <a:chOff x="1008" y="1996"/>
              <a:chExt cx="3381" cy="395"/>
            </a:xfrm>
          </p:grpSpPr>
          <p:sp>
            <p:nvSpPr>
              <p:cNvPr id="10260" name="Rectangle 30"/>
              <p:cNvSpPr>
                <a:spLocks noChangeArrowheads="1"/>
              </p:cNvSpPr>
              <p:nvPr/>
            </p:nvSpPr>
            <p:spPr bwMode="auto">
              <a:xfrm>
                <a:off x="1008" y="1996"/>
                <a:ext cx="3381" cy="388"/>
              </a:xfrm>
              <a:prstGeom prst="rect">
                <a:avLst/>
              </a:prstGeom>
              <a:solidFill>
                <a:srgbClr val="000000"/>
              </a:solidFill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61" name="Line 31"/>
              <p:cNvSpPr>
                <a:spLocks noChangeShapeType="1"/>
              </p:cNvSpPr>
              <p:nvPr/>
            </p:nvSpPr>
            <p:spPr bwMode="auto">
              <a:xfrm flipV="1">
                <a:off x="1051" y="2386"/>
                <a:ext cx="62" cy="3"/>
              </a:xfrm>
              <a:prstGeom prst="line">
                <a:avLst/>
              </a:prstGeom>
              <a:noFill/>
              <a:ln w="28575" cap="sq">
                <a:solidFill>
                  <a:srgbClr val="FF33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0262" name="Line 32"/>
              <p:cNvSpPr>
                <a:spLocks noChangeShapeType="1"/>
              </p:cNvSpPr>
              <p:nvPr/>
            </p:nvSpPr>
            <p:spPr bwMode="auto">
              <a:xfrm>
                <a:off x="1824" y="2385"/>
                <a:ext cx="255" cy="0"/>
              </a:xfrm>
              <a:prstGeom prst="line">
                <a:avLst/>
              </a:prstGeom>
              <a:noFill/>
              <a:ln w="28575" cap="sq">
                <a:solidFill>
                  <a:srgbClr val="FF33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0263" name="Line 33"/>
              <p:cNvSpPr>
                <a:spLocks noChangeShapeType="1"/>
              </p:cNvSpPr>
              <p:nvPr/>
            </p:nvSpPr>
            <p:spPr bwMode="auto">
              <a:xfrm flipV="1">
                <a:off x="3213" y="2385"/>
                <a:ext cx="177" cy="0"/>
              </a:xfrm>
              <a:prstGeom prst="line">
                <a:avLst/>
              </a:prstGeom>
              <a:noFill/>
              <a:ln w="28575" cap="sq">
                <a:solidFill>
                  <a:srgbClr val="FF33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0264" name="Line 34"/>
              <p:cNvSpPr>
                <a:spLocks noChangeShapeType="1"/>
              </p:cNvSpPr>
              <p:nvPr/>
            </p:nvSpPr>
            <p:spPr bwMode="auto">
              <a:xfrm>
                <a:off x="4074" y="2391"/>
                <a:ext cx="258" cy="0"/>
              </a:xfrm>
              <a:prstGeom prst="line">
                <a:avLst/>
              </a:prstGeom>
              <a:noFill/>
              <a:ln w="28575" cap="sq">
                <a:solidFill>
                  <a:srgbClr val="FF33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10259" name="Text Box 36"/>
            <p:cNvSpPr txBox="1">
              <a:spLocks noChangeArrowheads="1"/>
            </p:cNvSpPr>
            <p:nvPr/>
          </p:nvSpPr>
          <p:spPr bwMode="auto">
            <a:xfrm>
              <a:off x="1168" y="1928"/>
              <a:ext cx="1048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i="1"/>
                <a:t>P</a:t>
              </a:r>
              <a:r>
                <a:rPr lang="en-US" b="0" i="1" baseline="-25000"/>
                <a:t>C</a:t>
              </a:r>
              <a:r>
                <a:rPr lang="en-US" b="0" i="1"/>
                <a:t> y</a:t>
              </a:r>
              <a:r>
                <a:rPr lang="en-US" b="0"/>
                <a:t>(</a:t>
              </a:r>
              <a:r>
                <a:rPr lang="en-US" b="0" i="1"/>
                <a:t>t</a:t>
              </a:r>
              <a:r>
                <a:rPr lang="en-US" b="0"/>
                <a:t>)</a:t>
              </a:r>
            </a:p>
          </p:txBody>
        </p:sp>
      </p:grp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Example Projections</a:t>
            </a:r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381000" y="1219200"/>
            <a:ext cx="7543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200">
                <a:solidFill>
                  <a:schemeClr val="folHlink"/>
                </a:solidFill>
                <a:latin typeface="Arial" charset="0"/>
              </a:rPr>
              <a:t>Bounded Signals</a:t>
            </a:r>
            <a:r>
              <a:rPr lang="en-US" sz="3200" b="0">
                <a:latin typeface="Arial" charset="0"/>
              </a:rPr>
              <a:t> – a box</a:t>
            </a:r>
            <a:endParaRPr lang="en-US" sz="3200" b="0">
              <a:sym typeface="Symbol" pitchFamily="18" charset="2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3200" b="0">
              <a:sym typeface="Symbol" pitchFamily="18" charset="2"/>
            </a:endParaRPr>
          </a:p>
        </p:txBody>
      </p:sp>
      <p:graphicFrame>
        <p:nvGraphicFramePr>
          <p:cNvPr id="31748" name="Object 4"/>
          <p:cNvGraphicFramePr>
            <a:graphicFrameLocks noChangeAspect="1"/>
          </p:cNvGraphicFramePr>
          <p:nvPr/>
        </p:nvGraphicFramePr>
        <p:xfrm>
          <a:off x="2239963" y="1951038"/>
          <a:ext cx="3992562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9" name="Equation" r:id="rId3" imgW="1434960" imgH="253800" progId="Equation.3">
                  <p:embed/>
                </p:oleObj>
              </mc:Choice>
              <mc:Fallback>
                <p:oleObj name="Equation" r:id="rId3" imgW="14349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9963" y="1951038"/>
                        <a:ext cx="3992562" cy="7048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2"/>
                          </a:gs>
                          <a:gs pos="50000">
                            <a:srgbClr val="FFFF00"/>
                          </a:gs>
                          <a:gs pos="100000">
                            <a:schemeClr val="tx2"/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1600200" y="5334000"/>
            <a:ext cx="7543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endParaRPr lang="en-US" sz="2800" b="0">
              <a:latin typeface="Arial" charset="0"/>
              <a:sym typeface="Symbol" pitchFamily="18" charset="2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endParaRPr lang="en-US" sz="2800" b="0">
              <a:sym typeface="Symbol" pitchFamily="18" charset="2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2800" b="0">
              <a:sym typeface="Symbol" pitchFamily="18" charset="2"/>
            </a:endParaRP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609600" y="2940050"/>
            <a:ext cx="7081838" cy="2895600"/>
            <a:chOff x="480" y="1776"/>
            <a:chExt cx="4461" cy="1824"/>
          </a:xfrm>
        </p:grpSpPr>
        <p:sp>
          <p:nvSpPr>
            <p:cNvPr id="10271" name="Rectangle 20"/>
            <p:cNvSpPr>
              <a:spLocks noChangeArrowheads="1"/>
            </p:cNvSpPr>
            <p:nvPr/>
          </p:nvSpPr>
          <p:spPr bwMode="auto">
            <a:xfrm>
              <a:off x="480" y="1776"/>
              <a:ext cx="4320" cy="1824"/>
            </a:xfrm>
            <a:prstGeom prst="rect">
              <a:avLst/>
            </a:prstGeom>
            <a:solidFill>
              <a:srgbClr val="0000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2" name="Line 9"/>
            <p:cNvSpPr>
              <a:spLocks noChangeShapeType="1"/>
            </p:cNvSpPr>
            <p:nvPr/>
          </p:nvSpPr>
          <p:spPr bwMode="auto">
            <a:xfrm>
              <a:off x="971" y="2680"/>
              <a:ext cx="3428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273" name="Line 10"/>
            <p:cNvSpPr>
              <a:spLocks noChangeShapeType="1"/>
            </p:cNvSpPr>
            <p:nvPr/>
          </p:nvSpPr>
          <p:spPr bwMode="auto">
            <a:xfrm flipV="1">
              <a:off x="999" y="2243"/>
              <a:ext cx="0" cy="808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274" name="Line 11"/>
            <p:cNvSpPr>
              <a:spLocks noChangeShapeType="1"/>
            </p:cNvSpPr>
            <p:nvPr/>
          </p:nvSpPr>
          <p:spPr bwMode="auto">
            <a:xfrm>
              <a:off x="934" y="2308"/>
              <a:ext cx="351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275" name="Line 12"/>
            <p:cNvSpPr>
              <a:spLocks noChangeShapeType="1"/>
            </p:cNvSpPr>
            <p:nvPr/>
          </p:nvSpPr>
          <p:spPr bwMode="auto">
            <a:xfrm>
              <a:off x="974" y="2877"/>
              <a:ext cx="351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276" name="Freeform 13"/>
            <p:cNvSpPr>
              <a:spLocks/>
            </p:cNvSpPr>
            <p:nvPr/>
          </p:nvSpPr>
          <p:spPr bwMode="auto">
            <a:xfrm>
              <a:off x="938" y="1968"/>
              <a:ext cx="3512" cy="1235"/>
            </a:xfrm>
            <a:custGeom>
              <a:avLst/>
              <a:gdLst>
                <a:gd name="T0" fmla="*/ 0 w 3512"/>
                <a:gd name="T1" fmla="*/ 316 h 559"/>
                <a:gd name="T2" fmla="*/ 223 w 3512"/>
                <a:gd name="T3" fmla="*/ 149 h 559"/>
                <a:gd name="T4" fmla="*/ 316 w 3512"/>
                <a:gd name="T5" fmla="*/ 204 h 559"/>
                <a:gd name="T6" fmla="*/ 465 w 3512"/>
                <a:gd name="T7" fmla="*/ 539 h 559"/>
                <a:gd name="T8" fmla="*/ 1133 w 3512"/>
                <a:gd name="T9" fmla="*/ 84 h 559"/>
                <a:gd name="T10" fmla="*/ 1440 w 3512"/>
                <a:gd name="T11" fmla="*/ 539 h 559"/>
                <a:gd name="T12" fmla="*/ 1533 w 3512"/>
                <a:gd name="T13" fmla="*/ 195 h 559"/>
                <a:gd name="T14" fmla="*/ 1644 w 3512"/>
                <a:gd name="T15" fmla="*/ 297 h 559"/>
                <a:gd name="T16" fmla="*/ 1895 w 3512"/>
                <a:gd name="T17" fmla="*/ 520 h 559"/>
                <a:gd name="T18" fmla="*/ 2285 w 3512"/>
                <a:gd name="T19" fmla="*/ 353 h 559"/>
                <a:gd name="T20" fmla="*/ 2453 w 3512"/>
                <a:gd name="T21" fmla="*/ 28 h 559"/>
                <a:gd name="T22" fmla="*/ 2796 w 3512"/>
                <a:gd name="T23" fmla="*/ 520 h 559"/>
                <a:gd name="T24" fmla="*/ 3159 w 3512"/>
                <a:gd name="T25" fmla="*/ 232 h 559"/>
                <a:gd name="T26" fmla="*/ 3317 w 3512"/>
                <a:gd name="T27" fmla="*/ 56 h 559"/>
                <a:gd name="T28" fmla="*/ 3512 w 3512"/>
                <a:gd name="T29" fmla="*/ 46 h 55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12"/>
                <a:gd name="T46" fmla="*/ 0 h 559"/>
                <a:gd name="T47" fmla="*/ 3512 w 3512"/>
                <a:gd name="T48" fmla="*/ 559 h 55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12" h="559">
                  <a:moveTo>
                    <a:pt x="0" y="316"/>
                  </a:moveTo>
                  <a:cubicBezTo>
                    <a:pt x="85" y="242"/>
                    <a:pt x="170" y="168"/>
                    <a:pt x="223" y="149"/>
                  </a:cubicBezTo>
                  <a:cubicBezTo>
                    <a:pt x="276" y="130"/>
                    <a:pt x="276" y="139"/>
                    <a:pt x="316" y="204"/>
                  </a:cubicBezTo>
                  <a:cubicBezTo>
                    <a:pt x="356" y="269"/>
                    <a:pt x="329" y="559"/>
                    <a:pt x="465" y="539"/>
                  </a:cubicBezTo>
                  <a:cubicBezTo>
                    <a:pt x="601" y="519"/>
                    <a:pt x="971" y="84"/>
                    <a:pt x="1133" y="84"/>
                  </a:cubicBezTo>
                  <a:cubicBezTo>
                    <a:pt x="1295" y="84"/>
                    <a:pt x="1373" y="520"/>
                    <a:pt x="1440" y="539"/>
                  </a:cubicBezTo>
                  <a:cubicBezTo>
                    <a:pt x="1507" y="558"/>
                    <a:pt x="1499" y="235"/>
                    <a:pt x="1533" y="195"/>
                  </a:cubicBezTo>
                  <a:cubicBezTo>
                    <a:pt x="1567" y="155"/>
                    <a:pt x="1584" y="243"/>
                    <a:pt x="1644" y="297"/>
                  </a:cubicBezTo>
                  <a:cubicBezTo>
                    <a:pt x="1704" y="351"/>
                    <a:pt x="1788" y="511"/>
                    <a:pt x="1895" y="520"/>
                  </a:cubicBezTo>
                  <a:cubicBezTo>
                    <a:pt x="2002" y="529"/>
                    <a:pt x="2192" y="435"/>
                    <a:pt x="2285" y="353"/>
                  </a:cubicBezTo>
                  <a:cubicBezTo>
                    <a:pt x="2378" y="271"/>
                    <a:pt x="2368" y="0"/>
                    <a:pt x="2453" y="28"/>
                  </a:cubicBezTo>
                  <a:cubicBezTo>
                    <a:pt x="2538" y="56"/>
                    <a:pt x="2678" y="486"/>
                    <a:pt x="2796" y="520"/>
                  </a:cubicBezTo>
                  <a:cubicBezTo>
                    <a:pt x="2914" y="554"/>
                    <a:pt x="3072" y="309"/>
                    <a:pt x="3159" y="232"/>
                  </a:cubicBezTo>
                  <a:cubicBezTo>
                    <a:pt x="3246" y="155"/>
                    <a:pt x="3258" y="87"/>
                    <a:pt x="3317" y="56"/>
                  </a:cubicBezTo>
                  <a:cubicBezTo>
                    <a:pt x="3376" y="25"/>
                    <a:pt x="3444" y="35"/>
                    <a:pt x="3512" y="46"/>
                  </a:cubicBezTo>
                </a:path>
              </a:pathLst>
            </a:custGeom>
            <a:noFill/>
            <a:ln w="28575" cap="sq" cmpd="sng">
              <a:solidFill>
                <a:srgbClr val="FF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277" name="Text Box 14"/>
            <p:cNvSpPr txBox="1">
              <a:spLocks noChangeArrowheads="1"/>
            </p:cNvSpPr>
            <p:nvPr/>
          </p:nvSpPr>
          <p:spPr bwMode="auto">
            <a:xfrm>
              <a:off x="1296" y="1920"/>
              <a:ext cx="539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i="1"/>
                <a:t> y</a:t>
              </a:r>
              <a:r>
                <a:rPr lang="en-US" b="0"/>
                <a:t>(</a:t>
              </a:r>
              <a:r>
                <a:rPr lang="en-US" b="0" i="1"/>
                <a:t>t</a:t>
              </a:r>
              <a:r>
                <a:rPr lang="en-US" b="0"/>
                <a:t>)</a:t>
              </a:r>
            </a:p>
          </p:txBody>
        </p:sp>
        <p:sp>
          <p:nvSpPr>
            <p:cNvPr id="10278" name="Text Box 15"/>
            <p:cNvSpPr txBox="1">
              <a:spLocks noChangeArrowheads="1"/>
            </p:cNvSpPr>
            <p:nvPr/>
          </p:nvSpPr>
          <p:spPr bwMode="auto">
            <a:xfrm>
              <a:off x="4402" y="2552"/>
              <a:ext cx="539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i="1"/>
                <a:t>t</a:t>
              </a:r>
              <a:endParaRPr lang="en-US" b="0"/>
            </a:p>
          </p:txBody>
        </p:sp>
        <p:sp>
          <p:nvSpPr>
            <p:cNvPr id="10279" name="Text Box 16"/>
            <p:cNvSpPr txBox="1">
              <a:spLocks noChangeArrowheads="1"/>
            </p:cNvSpPr>
            <p:nvPr/>
          </p:nvSpPr>
          <p:spPr bwMode="auto">
            <a:xfrm>
              <a:off x="727" y="2694"/>
              <a:ext cx="539" cy="32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0">
                  <a:latin typeface="Arial" charset="0"/>
                  <a:sym typeface="MT Extra" pitchFamily="18" charset="2"/>
                </a:rPr>
                <a:t></a:t>
              </a:r>
            </a:p>
          </p:txBody>
        </p:sp>
        <p:sp>
          <p:nvSpPr>
            <p:cNvPr id="10280" name="Text Box 17"/>
            <p:cNvSpPr txBox="1">
              <a:spLocks noChangeArrowheads="1"/>
            </p:cNvSpPr>
            <p:nvPr/>
          </p:nvSpPr>
          <p:spPr bwMode="auto">
            <a:xfrm>
              <a:off x="720" y="2130"/>
              <a:ext cx="539" cy="32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0" i="1">
                  <a:sym typeface="MT Extra" pitchFamily="18" charset="2"/>
                </a:rPr>
                <a:t>u</a:t>
              </a:r>
            </a:p>
          </p:txBody>
        </p:sp>
      </p:grp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1828800" y="4668838"/>
            <a:ext cx="4600575" cy="704850"/>
            <a:chOff x="1152" y="2941"/>
            <a:chExt cx="2898" cy="444"/>
          </a:xfrm>
        </p:grpSpPr>
        <p:sp>
          <p:nvSpPr>
            <p:cNvPr id="10265" name="Rectangle 22"/>
            <p:cNvSpPr>
              <a:spLocks noChangeArrowheads="1"/>
            </p:cNvSpPr>
            <p:nvPr/>
          </p:nvSpPr>
          <p:spPr bwMode="auto">
            <a:xfrm>
              <a:off x="1170" y="2953"/>
              <a:ext cx="2880" cy="432"/>
            </a:xfrm>
            <a:prstGeom prst="rect">
              <a:avLst/>
            </a:prstGeom>
            <a:solidFill>
              <a:srgbClr val="000000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6" name="Line 23"/>
            <p:cNvSpPr>
              <a:spLocks noChangeShapeType="1"/>
            </p:cNvSpPr>
            <p:nvPr/>
          </p:nvSpPr>
          <p:spPr bwMode="auto">
            <a:xfrm>
              <a:off x="1152" y="2953"/>
              <a:ext cx="288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267" name="Line 24"/>
            <p:cNvSpPr>
              <a:spLocks noChangeShapeType="1"/>
            </p:cNvSpPr>
            <p:nvPr/>
          </p:nvSpPr>
          <p:spPr bwMode="auto">
            <a:xfrm>
              <a:off x="1200" y="2941"/>
              <a:ext cx="288" cy="0"/>
            </a:xfrm>
            <a:prstGeom prst="line">
              <a:avLst/>
            </a:prstGeom>
            <a:noFill/>
            <a:ln w="28575" cap="sq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268" name="Line 26"/>
            <p:cNvSpPr>
              <a:spLocks noChangeShapeType="1"/>
            </p:cNvSpPr>
            <p:nvPr/>
          </p:nvSpPr>
          <p:spPr bwMode="auto">
            <a:xfrm>
              <a:off x="2213" y="2941"/>
              <a:ext cx="128" cy="0"/>
            </a:xfrm>
            <a:prstGeom prst="line">
              <a:avLst/>
            </a:prstGeom>
            <a:noFill/>
            <a:ln w="28575" cap="sq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269" name="Line 27"/>
            <p:cNvSpPr>
              <a:spLocks noChangeShapeType="1"/>
            </p:cNvSpPr>
            <p:nvPr/>
          </p:nvSpPr>
          <p:spPr bwMode="auto">
            <a:xfrm>
              <a:off x="2587" y="2941"/>
              <a:ext cx="467" cy="0"/>
            </a:xfrm>
            <a:prstGeom prst="line">
              <a:avLst/>
            </a:prstGeom>
            <a:noFill/>
            <a:ln w="28575" cap="sq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270" name="Line 28"/>
            <p:cNvSpPr>
              <a:spLocks noChangeShapeType="1"/>
            </p:cNvSpPr>
            <p:nvPr/>
          </p:nvSpPr>
          <p:spPr bwMode="auto">
            <a:xfrm>
              <a:off x="3529" y="2941"/>
              <a:ext cx="311" cy="0"/>
            </a:xfrm>
            <a:prstGeom prst="line">
              <a:avLst/>
            </a:prstGeom>
            <a:noFill/>
            <a:ln w="28575" cap="sq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" name="Group 47"/>
          <p:cNvGrpSpPr>
            <a:grpSpLocks/>
          </p:cNvGrpSpPr>
          <p:nvPr/>
        </p:nvGrpSpPr>
        <p:grpSpPr bwMode="auto">
          <a:xfrm>
            <a:off x="1600200" y="3060700"/>
            <a:ext cx="5367338" cy="735013"/>
            <a:chOff x="1008" y="1928"/>
            <a:chExt cx="3381" cy="463"/>
          </a:xfrm>
        </p:grpSpPr>
        <p:grpSp>
          <p:nvGrpSpPr>
            <p:cNvPr id="10258" name="Group 46"/>
            <p:cNvGrpSpPr>
              <a:grpSpLocks/>
            </p:cNvGrpSpPr>
            <p:nvPr/>
          </p:nvGrpSpPr>
          <p:grpSpPr bwMode="auto">
            <a:xfrm>
              <a:off x="1008" y="1996"/>
              <a:ext cx="3381" cy="395"/>
              <a:chOff x="1008" y="1996"/>
              <a:chExt cx="3381" cy="395"/>
            </a:xfrm>
          </p:grpSpPr>
          <p:sp>
            <p:nvSpPr>
              <p:cNvPr id="10260" name="Rectangle 30"/>
              <p:cNvSpPr>
                <a:spLocks noChangeArrowheads="1"/>
              </p:cNvSpPr>
              <p:nvPr/>
            </p:nvSpPr>
            <p:spPr bwMode="auto">
              <a:xfrm>
                <a:off x="1008" y="1996"/>
                <a:ext cx="3381" cy="388"/>
              </a:xfrm>
              <a:prstGeom prst="rect">
                <a:avLst/>
              </a:prstGeom>
              <a:solidFill>
                <a:srgbClr val="000000"/>
              </a:solidFill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61" name="Line 31"/>
              <p:cNvSpPr>
                <a:spLocks noChangeShapeType="1"/>
              </p:cNvSpPr>
              <p:nvPr/>
            </p:nvSpPr>
            <p:spPr bwMode="auto">
              <a:xfrm flipV="1">
                <a:off x="1051" y="2386"/>
                <a:ext cx="62" cy="3"/>
              </a:xfrm>
              <a:prstGeom prst="line">
                <a:avLst/>
              </a:prstGeom>
              <a:noFill/>
              <a:ln w="28575" cap="sq">
                <a:solidFill>
                  <a:srgbClr val="FF33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0262" name="Line 32"/>
              <p:cNvSpPr>
                <a:spLocks noChangeShapeType="1"/>
              </p:cNvSpPr>
              <p:nvPr/>
            </p:nvSpPr>
            <p:spPr bwMode="auto">
              <a:xfrm>
                <a:off x="1824" y="2385"/>
                <a:ext cx="255" cy="0"/>
              </a:xfrm>
              <a:prstGeom prst="line">
                <a:avLst/>
              </a:prstGeom>
              <a:noFill/>
              <a:ln w="28575" cap="sq">
                <a:solidFill>
                  <a:srgbClr val="FF33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0263" name="Line 33"/>
              <p:cNvSpPr>
                <a:spLocks noChangeShapeType="1"/>
              </p:cNvSpPr>
              <p:nvPr/>
            </p:nvSpPr>
            <p:spPr bwMode="auto">
              <a:xfrm flipV="1">
                <a:off x="3213" y="2385"/>
                <a:ext cx="177" cy="0"/>
              </a:xfrm>
              <a:prstGeom prst="line">
                <a:avLst/>
              </a:prstGeom>
              <a:noFill/>
              <a:ln w="28575" cap="sq">
                <a:solidFill>
                  <a:srgbClr val="FF33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0264" name="Line 34"/>
              <p:cNvSpPr>
                <a:spLocks noChangeShapeType="1"/>
              </p:cNvSpPr>
              <p:nvPr/>
            </p:nvSpPr>
            <p:spPr bwMode="auto">
              <a:xfrm>
                <a:off x="4074" y="2391"/>
                <a:ext cx="258" cy="0"/>
              </a:xfrm>
              <a:prstGeom prst="line">
                <a:avLst/>
              </a:prstGeom>
              <a:noFill/>
              <a:ln w="28575" cap="sq">
                <a:solidFill>
                  <a:srgbClr val="FF33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10259" name="Text Box 36"/>
            <p:cNvSpPr txBox="1">
              <a:spLocks noChangeArrowheads="1"/>
            </p:cNvSpPr>
            <p:nvPr/>
          </p:nvSpPr>
          <p:spPr bwMode="auto">
            <a:xfrm>
              <a:off x="1168" y="1928"/>
              <a:ext cx="1048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i="1"/>
                <a:t>P</a:t>
              </a:r>
              <a:r>
                <a:rPr lang="en-US" b="0" i="1" baseline="-25000"/>
                <a:t>C</a:t>
              </a:r>
              <a:r>
                <a:rPr lang="en-US" b="0" i="1"/>
                <a:t> y</a:t>
              </a:r>
              <a:r>
                <a:rPr lang="en-US" b="0"/>
                <a:t>(</a:t>
              </a:r>
              <a:r>
                <a:rPr lang="en-US" b="0" i="1"/>
                <a:t>t</a:t>
              </a:r>
              <a:r>
                <a:rPr lang="en-US" b="0"/>
                <a:t>)</a:t>
              </a:r>
            </a:p>
          </p:txBody>
        </p:sp>
      </p:grpSp>
      <p:sp>
        <p:nvSpPr>
          <p:cNvPr id="31762" name="AutoShape 18"/>
          <p:cNvSpPr>
            <a:spLocks noChangeArrowheads="1"/>
          </p:cNvSpPr>
          <p:nvPr/>
        </p:nvSpPr>
        <p:spPr bwMode="auto">
          <a:xfrm>
            <a:off x="2120900" y="5084763"/>
            <a:ext cx="1666875" cy="1309687"/>
          </a:xfrm>
          <a:prstGeom prst="cube">
            <a:avLst>
              <a:gd name="adj" fmla="val 25000"/>
            </a:avLst>
          </a:prstGeom>
          <a:solidFill>
            <a:srgbClr val="FF33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44"/>
          <p:cNvGrpSpPr>
            <a:grpSpLocks/>
          </p:cNvGrpSpPr>
          <p:nvPr/>
        </p:nvGrpSpPr>
        <p:grpSpPr bwMode="auto">
          <a:xfrm>
            <a:off x="3594100" y="4953000"/>
            <a:ext cx="2463800" cy="622300"/>
            <a:chOff x="2264" y="3120"/>
            <a:chExt cx="1552" cy="392"/>
          </a:xfrm>
        </p:grpSpPr>
        <p:sp>
          <p:nvSpPr>
            <p:cNvPr id="10255" name="Text Box 40"/>
            <p:cNvSpPr txBox="1">
              <a:spLocks noChangeArrowheads="1"/>
            </p:cNvSpPr>
            <p:nvPr/>
          </p:nvSpPr>
          <p:spPr bwMode="auto">
            <a:xfrm>
              <a:off x="2408" y="3120"/>
              <a:ext cx="696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i="1"/>
                <a:t>P</a:t>
              </a:r>
              <a:r>
                <a:rPr lang="en-US" b="0" i="1" baseline="-25000"/>
                <a:t>C</a:t>
              </a:r>
              <a:r>
                <a:rPr lang="en-US" b="0" i="1"/>
                <a:t> y</a:t>
              </a:r>
              <a:r>
                <a:rPr lang="en-US" b="0"/>
                <a:t>(</a:t>
              </a:r>
              <a:r>
                <a:rPr lang="en-US" b="0" i="1"/>
                <a:t>t</a:t>
              </a:r>
              <a:r>
                <a:rPr lang="en-US" b="0"/>
                <a:t>)</a:t>
              </a:r>
            </a:p>
          </p:txBody>
        </p:sp>
        <p:sp>
          <p:nvSpPr>
            <p:cNvPr id="10256" name="Oval 41"/>
            <p:cNvSpPr>
              <a:spLocks noChangeArrowheads="1"/>
            </p:cNvSpPr>
            <p:nvPr/>
          </p:nvSpPr>
          <p:spPr bwMode="auto">
            <a:xfrm>
              <a:off x="2264" y="3376"/>
              <a:ext cx="72" cy="136"/>
            </a:xfrm>
            <a:prstGeom prst="ellipse">
              <a:avLst/>
            </a:prstGeom>
            <a:gradFill rotWithShape="0">
              <a:gsLst>
                <a:gs pos="0">
                  <a:schemeClr val="tx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7" name="Line 42"/>
            <p:cNvSpPr>
              <a:spLocks noChangeShapeType="1"/>
            </p:cNvSpPr>
            <p:nvPr/>
          </p:nvSpPr>
          <p:spPr bwMode="auto">
            <a:xfrm flipH="1">
              <a:off x="2344" y="3432"/>
              <a:ext cx="1472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7" name="Group 43"/>
          <p:cNvGrpSpPr>
            <a:grpSpLocks/>
          </p:cNvGrpSpPr>
          <p:nvPr/>
        </p:nvGrpSpPr>
        <p:grpSpPr bwMode="auto">
          <a:xfrm>
            <a:off x="5981700" y="5143500"/>
            <a:ext cx="1435100" cy="457200"/>
            <a:chOff x="3768" y="3240"/>
            <a:chExt cx="904" cy="288"/>
          </a:xfrm>
        </p:grpSpPr>
        <p:sp>
          <p:nvSpPr>
            <p:cNvPr id="10253" name="Text Box 39"/>
            <p:cNvSpPr txBox="1">
              <a:spLocks noChangeArrowheads="1"/>
            </p:cNvSpPr>
            <p:nvPr/>
          </p:nvSpPr>
          <p:spPr bwMode="auto">
            <a:xfrm>
              <a:off x="3976" y="3240"/>
              <a:ext cx="696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i="1"/>
                <a:t>y</a:t>
              </a:r>
              <a:r>
                <a:rPr lang="en-US" b="0"/>
                <a:t>(</a:t>
              </a:r>
              <a:r>
                <a:rPr lang="en-US" b="0" i="1"/>
                <a:t>t</a:t>
              </a:r>
              <a:r>
                <a:rPr lang="en-US" b="0"/>
                <a:t>)</a:t>
              </a:r>
            </a:p>
          </p:txBody>
        </p:sp>
        <p:sp>
          <p:nvSpPr>
            <p:cNvPr id="10254" name="Oval 38"/>
            <p:cNvSpPr>
              <a:spLocks noChangeArrowheads="1"/>
            </p:cNvSpPr>
            <p:nvPr/>
          </p:nvSpPr>
          <p:spPr bwMode="auto">
            <a:xfrm>
              <a:off x="3768" y="3368"/>
              <a:ext cx="128" cy="136"/>
            </a:xfrm>
            <a:prstGeom prst="ellipse">
              <a:avLst/>
            </a:prstGeom>
            <a:gradFill rotWithShape="0">
              <a:gsLst>
                <a:gs pos="0">
                  <a:schemeClr val="tx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539419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Oval 56"/>
          <p:cNvSpPr/>
          <p:nvPr/>
        </p:nvSpPr>
        <p:spPr bwMode="auto">
          <a:xfrm>
            <a:off x="6214745" y="4050665"/>
            <a:ext cx="172720" cy="182880"/>
          </a:xfrm>
          <a:prstGeom prst="ellipse">
            <a:avLst/>
          </a:prstGeom>
          <a:gradFill flip="none" rotWithShape="1">
            <a:gsLst>
              <a:gs pos="53000">
                <a:srgbClr val="FFC000"/>
              </a:gs>
              <a:gs pos="23000">
                <a:schemeClr val="tx1"/>
              </a:gs>
              <a:gs pos="85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 w="12700" cap="sq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922338" y="250825"/>
            <a:ext cx="7970837" cy="11430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FFFF00"/>
                </a:solidFill>
              </a:rPr>
              <a:t>PO</a:t>
            </a:r>
            <a:r>
              <a:rPr lang="en-US" sz="3200" dirty="0" smtClean="0"/>
              <a:t>CS</a:t>
            </a:r>
            <a:r>
              <a:rPr lang="en-US" sz="3200" dirty="0" smtClean="0">
                <a:solidFill>
                  <a:srgbClr val="FFFF00"/>
                </a:solidFill>
              </a:rPr>
              <a:t>: Example </a:t>
            </a:r>
            <a:r>
              <a:rPr lang="en-US" sz="3200" dirty="0" smtClean="0"/>
              <a:t>convex sets</a:t>
            </a:r>
            <a:r>
              <a:rPr lang="en-US" sz="3200" dirty="0" smtClean="0">
                <a:solidFill>
                  <a:srgbClr val="FFFF00"/>
                </a:solidFill>
              </a:rPr>
              <a:t> in a Hilbert space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7900" y="1358900"/>
            <a:ext cx="7543800" cy="6858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chemeClr val="tx2"/>
                </a:solidFill>
              </a:rPr>
              <a:t>Identical Middles</a:t>
            </a:r>
            <a:r>
              <a:rPr lang="en-US" smtClean="0">
                <a:solidFill>
                  <a:schemeClr val="tx2"/>
                </a:solidFill>
              </a:rPr>
              <a:t> </a:t>
            </a:r>
            <a:r>
              <a:rPr lang="en-US" smtClean="0"/>
              <a:t>– a plane</a:t>
            </a:r>
            <a:endParaRPr lang="en-US" smtClean="0">
              <a:sym typeface="Symbol" pitchFamily="18" charset="2"/>
            </a:endParaRPr>
          </a:p>
          <a:p>
            <a:pPr eaLnBrk="1" hangingPunct="1"/>
            <a:endParaRPr lang="en-US" smtClean="0">
              <a:sym typeface="Symbol" pitchFamily="18" charset="2"/>
            </a:endParaRPr>
          </a:p>
        </p:txBody>
      </p:sp>
      <p:graphicFrame>
        <p:nvGraphicFramePr>
          <p:cNvPr id="2048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9404743"/>
              </p:ext>
            </p:extLst>
          </p:nvPr>
        </p:nvGraphicFramePr>
        <p:xfrm>
          <a:off x="1042988" y="2057400"/>
          <a:ext cx="6948487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33" name="Equation" r:id="rId3" imgW="1726920" imgH="253800" progId="Equation.3">
                  <p:embed/>
                </p:oleObj>
              </mc:Choice>
              <mc:Fallback>
                <p:oleObj name="Equation" r:id="rId3" imgW="17269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2057400"/>
                        <a:ext cx="6948487" cy="676275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2"/>
                          </a:gs>
                          <a:gs pos="50000">
                            <a:srgbClr val="FFFF00"/>
                          </a:gs>
                          <a:gs pos="100000">
                            <a:schemeClr val="tx2"/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 Box 46"/>
              <p:cNvSpPr txBox="1">
                <a:spLocks noChangeArrowheads="1"/>
              </p:cNvSpPr>
              <p:nvPr/>
            </p:nvSpPr>
            <p:spPr bwMode="auto">
              <a:xfrm>
                <a:off x="171451" y="2858770"/>
                <a:ext cx="1906906" cy="46166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>
                          <a:latin typeface="Cambria Math"/>
                        </a:rPr>
                        <m:t>𝑦</m:t>
                      </m:r>
                      <m:r>
                        <a:rPr lang="en-US" b="0" i="1" dirty="0">
                          <a:latin typeface="Cambria Math"/>
                        </a:rPr>
                        <m:t>[</m:t>
                      </m:r>
                      <m:r>
                        <a:rPr lang="en-US" b="0" i="1" dirty="0">
                          <a:latin typeface="Cambria Math"/>
                        </a:rPr>
                        <m:t>𝑛</m:t>
                      </m:r>
                      <m:r>
                        <a:rPr lang="en-US" b="0" i="1" dirty="0">
                          <a:latin typeface="Cambria Math"/>
                        </a:rPr>
                        <m:t>]</m:t>
                      </m:r>
                      <m:r>
                        <m:rPr>
                          <m:nor/>
                        </m:rPr>
                        <a:rPr lang="en-US" b="0" dirty="0">
                          <a:ea typeface="Cambria Math"/>
                        </a:rPr>
                        <m:t> </m:t>
                      </m:r>
                      <m:r>
                        <a:rPr lang="en-US" b="0" i="1" dirty="0">
                          <a:latin typeface="Cambria Math"/>
                          <a:ea typeface="Cambria Math"/>
                        </a:rPr>
                        <m:t>∉</m:t>
                      </m:r>
                      <m:r>
                        <a:rPr lang="en-US" b="0" i="1" dirty="0">
                          <a:latin typeface="Cambria Math"/>
                          <a:ea typeface="Cambria Math"/>
                        </a:rPr>
                        <m:t>𝐶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41" name="Text 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1451" y="2858770"/>
                <a:ext cx="1906906" cy="461665"/>
              </a:xfrm>
              <a:prstGeom prst="rect">
                <a:avLst/>
              </a:prstGeom>
              <a:blipFill rotWithShape="1">
                <a:blip r:embed="rId5"/>
                <a:stretch>
                  <a:fillRect b="-18421"/>
                </a:stretch>
              </a:blipFill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Line 41"/>
          <p:cNvSpPr>
            <a:spLocks noChangeShapeType="1"/>
          </p:cNvSpPr>
          <p:nvPr/>
        </p:nvSpPr>
        <p:spPr bwMode="auto">
          <a:xfrm flipV="1">
            <a:off x="5474653" y="4844414"/>
            <a:ext cx="1520507" cy="762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4" name="Line 42"/>
          <p:cNvSpPr>
            <a:spLocks noChangeShapeType="1"/>
          </p:cNvSpPr>
          <p:nvPr/>
        </p:nvSpPr>
        <p:spPr bwMode="auto">
          <a:xfrm flipV="1">
            <a:off x="5459412" y="3449955"/>
            <a:ext cx="11747" cy="1413828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5" name="Line 41"/>
          <p:cNvSpPr>
            <a:spLocks noChangeShapeType="1"/>
          </p:cNvSpPr>
          <p:nvPr/>
        </p:nvSpPr>
        <p:spPr bwMode="auto">
          <a:xfrm flipV="1">
            <a:off x="4808220" y="4849493"/>
            <a:ext cx="660400" cy="635001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4785838" y="5008245"/>
                <a:ext cx="2714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1</m:t>
                      </m:r>
                    </m:oMath>
                  </m:oMathPara>
                </a14:m>
                <a:endParaRPr lang="en-US" sz="16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5838" y="5008245"/>
                <a:ext cx="271462" cy="33855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6995638" y="4634865"/>
                <a:ext cx="2714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𝑦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[1]</m:t>
                      </m:r>
                    </m:oMath>
                  </m:oMathPara>
                </a14:m>
                <a:endParaRPr lang="en-US" sz="16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5638" y="4634865"/>
                <a:ext cx="271462" cy="338554"/>
              </a:xfrm>
              <a:prstGeom prst="rect">
                <a:avLst/>
              </a:prstGeom>
              <a:blipFill rotWithShape="1">
                <a:blip r:embed="rId7"/>
                <a:stretch>
                  <a:fillRect r="-109091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5448778" y="3202305"/>
                <a:ext cx="2714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𝑦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[2]</m:t>
                      </m:r>
                    </m:oMath>
                  </m:oMathPara>
                </a14:m>
                <a:endParaRPr lang="en-US" sz="16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778" y="3202305"/>
                <a:ext cx="271462" cy="338554"/>
              </a:xfrm>
              <a:prstGeom prst="rect">
                <a:avLst/>
              </a:prstGeom>
              <a:blipFill rotWithShape="1">
                <a:blip r:embed="rId8"/>
                <a:stretch>
                  <a:fillRect r="-109091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4496278" y="5419725"/>
                <a:ext cx="2714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𝑦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[3]</m:t>
                      </m:r>
                    </m:oMath>
                  </m:oMathPara>
                </a14:m>
                <a:endParaRPr lang="en-US" sz="16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6278" y="5419725"/>
                <a:ext cx="271462" cy="338554"/>
              </a:xfrm>
              <a:prstGeom prst="rect">
                <a:avLst/>
              </a:prstGeom>
              <a:blipFill rotWithShape="1">
                <a:blip r:embed="rId9"/>
                <a:stretch>
                  <a:fillRect r="-109091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 bwMode="auto">
          <a:xfrm>
            <a:off x="5027295" y="3895725"/>
            <a:ext cx="1577340" cy="1371600"/>
          </a:xfrm>
          <a:prstGeom prst="rect">
            <a:avLst/>
          </a:prstGeom>
          <a:solidFill>
            <a:schemeClr val="accent1">
              <a:alpha val="57000"/>
            </a:schemeClr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4" name="Oval 63"/>
          <p:cNvSpPr/>
          <p:nvPr/>
        </p:nvSpPr>
        <p:spPr bwMode="auto">
          <a:xfrm>
            <a:off x="5957570" y="4422140"/>
            <a:ext cx="172720" cy="182880"/>
          </a:xfrm>
          <a:prstGeom prst="ellipse">
            <a:avLst/>
          </a:prstGeom>
          <a:noFill/>
          <a:ln w="12700" cap="sq" cmpd="sng" algn="ctr">
            <a:solidFill>
              <a:srgbClr val="F8F8F8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 Box 46"/>
              <p:cNvSpPr txBox="1">
                <a:spLocks noChangeArrowheads="1"/>
              </p:cNvSpPr>
              <p:nvPr/>
            </p:nvSpPr>
            <p:spPr bwMode="auto">
              <a:xfrm>
                <a:off x="4745038" y="3824605"/>
                <a:ext cx="855663" cy="45720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/>
                        </a:rPr>
                        <m:t>𝐶</m:t>
                      </m:r>
                    </m:oMath>
                  </m:oMathPara>
                </a14:m>
                <a:endParaRPr lang="en-US" b="0" i="1" dirty="0"/>
              </a:p>
            </p:txBody>
          </p:sp>
        </mc:Choice>
        <mc:Fallback xmlns="">
          <p:sp>
            <p:nvSpPr>
              <p:cNvPr id="69" name="Text 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45038" y="3824605"/>
                <a:ext cx="855663" cy="45720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Line 41"/>
          <p:cNvSpPr>
            <a:spLocks noChangeShapeType="1"/>
          </p:cNvSpPr>
          <p:nvPr/>
        </p:nvSpPr>
        <p:spPr bwMode="auto">
          <a:xfrm flipV="1">
            <a:off x="6598920" y="4874894"/>
            <a:ext cx="350520" cy="380999"/>
          </a:xfrm>
          <a:prstGeom prst="line">
            <a:avLst/>
          </a:prstGeom>
          <a:noFill/>
          <a:ln w="12700" cap="sq">
            <a:solidFill>
              <a:srgbClr val="FF99FF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1" name="Line 41"/>
          <p:cNvSpPr>
            <a:spLocks noChangeShapeType="1"/>
          </p:cNvSpPr>
          <p:nvPr/>
        </p:nvSpPr>
        <p:spPr bwMode="auto">
          <a:xfrm flipV="1">
            <a:off x="5029200" y="3594735"/>
            <a:ext cx="419100" cy="274318"/>
          </a:xfrm>
          <a:prstGeom prst="line">
            <a:avLst/>
          </a:prstGeom>
          <a:noFill/>
          <a:ln w="12700" cap="sq">
            <a:solidFill>
              <a:srgbClr val="FF99FF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691515" y="2863850"/>
            <a:ext cx="2690178" cy="2182555"/>
            <a:chOff x="691515" y="2863850"/>
            <a:chExt cx="2690178" cy="2182555"/>
          </a:xfrm>
        </p:grpSpPr>
        <p:sp>
          <p:nvSpPr>
            <p:cNvPr id="38" name="Line 41"/>
            <p:cNvSpPr>
              <a:spLocks noChangeShapeType="1"/>
            </p:cNvSpPr>
            <p:nvPr/>
          </p:nvSpPr>
          <p:spPr bwMode="auto">
            <a:xfrm flipV="1">
              <a:off x="1138079" y="4630897"/>
              <a:ext cx="1425257" cy="1460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9" name="Line 42"/>
            <p:cNvSpPr>
              <a:spLocks noChangeShapeType="1"/>
            </p:cNvSpPr>
            <p:nvPr/>
          </p:nvSpPr>
          <p:spPr bwMode="auto">
            <a:xfrm flipV="1">
              <a:off x="1134428" y="3442653"/>
              <a:ext cx="0" cy="12827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0" name="Line 43"/>
            <p:cNvSpPr>
              <a:spLocks noChangeShapeType="1"/>
            </p:cNvSpPr>
            <p:nvPr/>
          </p:nvSpPr>
          <p:spPr bwMode="auto">
            <a:xfrm flipV="1">
              <a:off x="1031240" y="3542665"/>
              <a:ext cx="1453515" cy="31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2" name="Text Box 47"/>
            <p:cNvSpPr txBox="1">
              <a:spLocks noChangeArrowheads="1"/>
            </p:cNvSpPr>
            <p:nvPr/>
          </p:nvSpPr>
          <p:spPr bwMode="auto">
            <a:xfrm>
              <a:off x="2526030" y="4331970"/>
              <a:ext cx="855663" cy="45720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i="1" dirty="0" smtClean="0"/>
                <a:t>n</a:t>
              </a:r>
              <a:endParaRPr lang="en-US" b="0" dirty="0"/>
            </a:p>
          </p:txBody>
        </p:sp>
        <p:sp>
          <p:nvSpPr>
            <p:cNvPr id="43" name="Text Box 49"/>
            <p:cNvSpPr txBox="1">
              <a:spLocks noChangeArrowheads="1"/>
            </p:cNvSpPr>
            <p:nvPr/>
          </p:nvSpPr>
          <p:spPr bwMode="auto">
            <a:xfrm>
              <a:off x="1304608" y="4646295"/>
              <a:ext cx="1406207" cy="40011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0" dirty="0" smtClean="0">
                  <a:latin typeface="Arial" charset="0"/>
                  <a:sym typeface="MT Extra" pitchFamily="18" charset="2"/>
                </a:rPr>
                <a:t>1   2    3   </a:t>
              </a:r>
              <a:endParaRPr lang="en-US" sz="2000" b="0" dirty="0">
                <a:latin typeface="Arial" charset="0"/>
                <a:sym typeface="MT Extra" pitchFamily="18" charset="2"/>
              </a:endParaRPr>
            </a:p>
          </p:txBody>
        </p:sp>
        <p:sp>
          <p:nvSpPr>
            <p:cNvPr id="44" name="Text Box 50"/>
            <p:cNvSpPr txBox="1">
              <a:spLocks noChangeArrowheads="1"/>
            </p:cNvSpPr>
            <p:nvPr/>
          </p:nvSpPr>
          <p:spPr bwMode="auto">
            <a:xfrm>
              <a:off x="691515" y="3263265"/>
              <a:ext cx="855663" cy="51911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0" dirty="0" smtClean="0">
                  <a:sym typeface="MT Extra" pitchFamily="18" charset="2"/>
                </a:rPr>
                <a:t>1</a:t>
              </a:r>
              <a:endParaRPr lang="en-US" sz="2800" b="0" dirty="0">
                <a:sym typeface="MT Extra" pitchFamily="18" charset="2"/>
              </a:endParaRPr>
            </a:p>
          </p:txBody>
        </p:sp>
        <p:cxnSp>
          <p:nvCxnSpPr>
            <p:cNvPr id="45" name="Straight Connector 44"/>
            <p:cNvCxnSpPr>
              <a:stCxn id="46" idx="0"/>
            </p:cNvCxnSpPr>
            <p:nvPr/>
          </p:nvCxnSpPr>
          <p:spPr bwMode="auto">
            <a:xfrm flipH="1">
              <a:off x="1460659" y="4014470"/>
              <a:ext cx="1746" cy="601345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46" name="Oval 45"/>
            <p:cNvSpPr/>
            <p:nvPr/>
          </p:nvSpPr>
          <p:spPr bwMode="auto">
            <a:xfrm>
              <a:off x="1376045" y="4014470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47" name="Straight Connector 46"/>
            <p:cNvCxnSpPr>
              <a:stCxn id="50" idx="4"/>
            </p:cNvCxnSpPr>
            <p:nvPr/>
          </p:nvCxnSpPr>
          <p:spPr bwMode="auto">
            <a:xfrm>
              <a:off x="1807845" y="4104005"/>
              <a:ext cx="1905" cy="563245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48" name="Straight Connector 47"/>
            <p:cNvCxnSpPr>
              <a:stCxn id="34" idx="4"/>
            </p:cNvCxnSpPr>
            <p:nvPr/>
          </p:nvCxnSpPr>
          <p:spPr bwMode="auto">
            <a:xfrm>
              <a:off x="2217420" y="3046730"/>
              <a:ext cx="11430" cy="1601470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50" name="Oval 49"/>
            <p:cNvSpPr/>
            <p:nvPr/>
          </p:nvSpPr>
          <p:spPr bwMode="auto">
            <a:xfrm>
              <a:off x="1721485" y="3921125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2131060" y="2863850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58" name="Line 41"/>
          <p:cNvSpPr>
            <a:spLocks noChangeShapeType="1"/>
          </p:cNvSpPr>
          <p:nvPr/>
        </p:nvSpPr>
        <p:spPr bwMode="auto">
          <a:xfrm flipV="1">
            <a:off x="5667376" y="4436740"/>
            <a:ext cx="424814" cy="516259"/>
          </a:xfrm>
          <a:prstGeom prst="line">
            <a:avLst/>
          </a:prstGeom>
          <a:noFill/>
          <a:ln w="19050" cap="sq">
            <a:solidFill>
              <a:srgbClr val="F8F8F8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3" name="Line 42"/>
          <p:cNvSpPr>
            <a:spLocks noChangeShapeType="1"/>
          </p:cNvSpPr>
          <p:nvPr/>
        </p:nvSpPr>
        <p:spPr bwMode="auto">
          <a:xfrm flipH="1" flipV="1">
            <a:off x="6953250" y="3600450"/>
            <a:ext cx="11113" cy="1234758"/>
          </a:xfrm>
          <a:prstGeom prst="line">
            <a:avLst/>
          </a:prstGeom>
          <a:noFill/>
          <a:ln w="12700" cap="sq">
            <a:solidFill>
              <a:schemeClr val="accent6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5" name="Line 42"/>
          <p:cNvSpPr>
            <a:spLocks noChangeShapeType="1"/>
          </p:cNvSpPr>
          <p:nvPr/>
        </p:nvSpPr>
        <p:spPr bwMode="auto">
          <a:xfrm flipH="1" flipV="1">
            <a:off x="5495925" y="3581400"/>
            <a:ext cx="1457325" cy="9525"/>
          </a:xfrm>
          <a:prstGeom prst="line">
            <a:avLst/>
          </a:prstGeom>
          <a:noFill/>
          <a:ln w="12700" cap="sq">
            <a:solidFill>
              <a:schemeClr val="accent6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6" name="Line 41"/>
          <p:cNvSpPr>
            <a:spLocks noChangeShapeType="1"/>
          </p:cNvSpPr>
          <p:nvPr/>
        </p:nvSpPr>
        <p:spPr bwMode="auto">
          <a:xfrm flipV="1">
            <a:off x="6027420" y="4171950"/>
            <a:ext cx="278130" cy="331467"/>
          </a:xfrm>
          <a:prstGeom prst="line">
            <a:avLst/>
          </a:prstGeom>
          <a:noFill/>
          <a:ln w="12700" cap="sq">
            <a:solidFill>
              <a:srgbClr val="FF99FF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7" name="Line 41"/>
          <p:cNvSpPr>
            <a:spLocks noChangeShapeType="1"/>
          </p:cNvSpPr>
          <p:nvPr/>
        </p:nvSpPr>
        <p:spPr bwMode="auto">
          <a:xfrm flipV="1">
            <a:off x="6589394" y="3590924"/>
            <a:ext cx="363855" cy="302893"/>
          </a:xfrm>
          <a:prstGeom prst="line">
            <a:avLst/>
          </a:prstGeom>
          <a:noFill/>
          <a:ln w="12700" cap="sq">
            <a:solidFill>
              <a:srgbClr val="FF99FF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8" name="Oval 67"/>
          <p:cNvSpPr/>
          <p:nvPr/>
        </p:nvSpPr>
        <p:spPr bwMode="auto">
          <a:xfrm>
            <a:off x="5539422" y="4904104"/>
            <a:ext cx="172720" cy="182880"/>
          </a:xfrm>
          <a:prstGeom prst="ellipse">
            <a:avLst/>
          </a:prstGeom>
          <a:gradFill flip="none" rotWithShape="1">
            <a:gsLst>
              <a:gs pos="53000">
                <a:srgbClr val="FFC000"/>
              </a:gs>
              <a:gs pos="23000">
                <a:schemeClr val="tx1"/>
              </a:gs>
              <a:gs pos="85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 w="12700" cap="sq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 Box 47"/>
              <p:cNvSpPr txBox="1">
                <a:spLocks noChangeArrowheads="1"/>
              </p:cNvSpPr>
              <p:nvPr/>
            </p:nvSpPr>
            <p:spPr bwMode="auto">
              <a:xfrm>
                <a:off x="5213985" y="5581651"/>
                <a:ext cx="1158240" cy="46166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dirty="0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/>
                          </a:rPr>
                          <m:t>𝑦</m:t>
                        </m:r>
                        <m:r>
                          <m:rPr>
                            <m:nor/>
                          </m:rPr>
                          <a:rPr lang="en-US" b="0" dirty="0"/>
                          <m:t> </m:t>
                        </m:r>
                      </m:e>
                    </m:acc>
                  </m:oMath>
                </a14:m>
                <a:r>
                  <a:rPr lang="en-US" b="0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/>
                        <a:ea typeface="Cambria Math"/>
                      </a:rPr>
                      <m:t>∉</m:t>
                    </m:r>
                    <m:r>
                      <a:rPr lang="en-US" b="0" i="1" dirty="0" smtClean="0">
                        <a:latin typeface="Cambria Math"/>
                        <a:ea typeface="Cambria Math"/>
                      </a:rPr>
                      <m:t>𝐶</m:t>
                    </m:r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72" name="Text 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13985" y="5581651"/>
                <a:ext cx="1158240" cy="461665"/>
              </a:xfrm>
              <a:prstGeom prst="rect">
                <a:avLst/>
              </a:prstGeom>
              <a:blipFill rotWithShape="1">
                <a:blip r:embed="rId11"/>
                <a:stretch>
                  <a:fillRect l="-1053" b="-12000"/>
                </a:stretch>
              </a:blipFill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3" name="Straight Arrow Connector 72"/>
          <p:cNvCxnSpPr>
            <a:stCxn id="72" idx="0"/>
          </p:cNvCxnSpPr>
          <p:nvPr/>
        </p:nvCxnSpPr>
        <p:spPr bwMode="auto">
          <a:xfrm flipH="1" flipV="1">
            <a:off x="5672831" y="5104660"/>
            <a:ext cx="120274" cy="476991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86" name="Oval 85"/>
          <p:cNvSpPr/>
          <p:nvPr/>
        </p:nvSpPr>
        <p:spPr bwMode="auto">
          <a:xfrm>
            <a:off x="2769235" y="4437320"/>
            <a:ext cx="172720" cy="182880"/>
          </a:xfrm>
          <a:prstGeom prst="ellipse">
            <a:avLst/>
          </a:prstGeom>
          <a:gradFill>
            <a:gsLst>
              <a:gs pos="16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48683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Oval 56"/>
          <p:cNvSpPr/>
          <p:nvPr/>
        </p:nvSpPr>
        <p:spPr bwMode="auto">
          <a:xfrm>
            <a:off x="6214745" y="4050665"/>
            <a:ext cx="172720" cy="182880"/>
          </a:xfrm>
          <a:prstGeom prst="ellipse">
            <a:avLst/>
          </a:prstGeom>
          <a:gradFill flip="none" rotWithShape="1">
            <a:gsLst>
              <a:gs pos="53000">
                <a:srgbClr val="FFC000"/>
              </a:gs>
              <a:gs pos="23000">
                <a:schemeClr val="tx1"/>
              </a:gs>
              <a:gs pos="85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 w="12700" cap="sq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922338" y="250825"/>
            <a:ext cx="7970837" cy="11430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FFFF00"/>
                </a:solidFill>
              </a:rPr>
              <a:t>PO</a:t>
            </a:r>
            <a:r>
              <a:rPr lang="en-US" sz="3200" dirty="0" smtClean="0"/>
              <a:t>CS</a:t>
            </a:r>
            <a:r>
              <a:rPr lang="en-US" sz="3200" dirty="0" smtClean="0">
                <a:solidFill>
                  <a:srgbClr val="FFFF00"/>
                </a:solidFill>
              </a:rPr>
              <a:t>: Example </a:t>
            </a:r>
            <a:r>
              <a:rPr lang="en-US" sz="3200" dirty="0" smtClean="0"/>
              <a:t>convex sets</a:t>
            </a:r>
            <a:r>
              <a:rPr lang="en-US" sz="3200" dirty="0" smtClean="0">
                <a:solidFill>
                  <a:srgbClr val="FFFF00"/>
                </a:solidFill>
              </a:rPr>
              <a:t> in a Hilbert space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7900" y="1358900"/>
            <a:ext cx="7543800" cy="6858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chemeClr val="tx2"/>
                </a:solidFill>
              </a:rPr>
              <a:t>Identical Middles</a:t>
            </a:r>
            <a:r>
              <a:rPr lang="en-US" smtClean="0">
                <a:solidFill>
                  <a:schemeClr val="tx2"/>
                </a:solidFill>
              </a:rPr>
              <a:t> </a:t>
            </a:r>
            <a:r>
              <a:rPr lang="en-US" smtClean="0"/>
              <a:t>– a plane</a:t>
            </a:r>
            <a:endParaRPr lang="en-US" smtClean="0">
              <a:sym typeface="Symbol" pitchFamily="18" charset="2"/>
            </a:endParaRPr>
          </a:p>
          <a:p>
            <a:pPr eaLnBrk="1" hangingPunct="1"/>
            <a:endParaRPr lang="en-US" smtClean="0">
              <a:sym typeface="Symbol" pitchFamily="18" charset="2"/>
            </a:endParaRPr>
          </a:p>
        </p:txBody>
      </p:sp>
      <p:graphicFrame>
        <p:nvGraphicFramePr>
          <p:cNvPr id="2048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4025338"/>
              </p:ext>
            </p:extLst>
          </p:nvPr>
        </p:nvGraphicFramePr>
        <p:xfrm>
          <a:off x="1042988" y="2057400"/>
          <a:ext cx="6948487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56" name="Equation" r:id="rId3" imgW="1726920" imgH="253800" progId="Equation.3">
                  <p:embed/>
                </p:oleObj>
              </mc:Choice>
              <mc:Fallback>
                <p:oleObj name="Equation" r:id="rId3" imgW="17269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2057400"/>
                        <a:ext cx="6948487" cy="676275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2"/>
                          </a:gs>
                          <a:gs pos="50000">
                            <a:srgbClr val="FFFF00"/>
                          </a:gs>
                          <a:gs pos="100000">
                            <a:schemeClr val="tx2"/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 Box 46"/>
              <p:cNvSpPr txBox="1">
                <a:spLocks noChangeArrowheads="1"/>
              </p:cNvSpPr>
              <p:nvPr/>
            </p:nvSpPr>
            <p:spPr bwMode="auto">
              <a:xfrm>
                <a:off x="171451" y="2858770"/>
                <a:ext cx="1906906" cy="46166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>
                          <a:latin typeface="Cambria Math"/>
                        </a:rPr>
                        <m:t>𝑦</m:t>
                      </m:r>
                      <m:r>
                        <a:rPr lang="en-US" b="0" i="1" dirty="0">
                          <a:latin typeface="Cambria Math"/>
                        </a:rPr>
                        <m:t>[</m:t>
                      </m:r>
                      <m:r>
                        <a:rPr lang="en-US" b="0" i="1" dirty="0">
                          <a:latin typeface="Cambria Math"/>
                        </a:rPr>
                        <m:t>𝑛</m:t>
                      </m:r>
                      <m:r>
                        <a:rPr lang="en-US" b="0" i="1" dirty="0">
                          <a:latin typeface="Cambria Math"/>
                        </a:rPr>
                        <m:t>]</m:t>
                      </m:r>
                      <m:r>
                        <m:rPr>
                          <m:nor/>
                        </m:rPr>
                        <a:rPr lang="en-US" b="0" dirty="0">
                          <a:ea typeface="Cambria Math"/>
                        </a:rPr>
                        <m:t> </m:t>
                      </m:r>
                      <m:r>
                        <a:rPr lang="en-US" b="0" i="1" dirty="0">
                          <a:latin typeface="Cambria Math"/>
                          <a:ea typeface="Cambria Math"/>
                        </a:rPr>
                        <m:t>∉</m:t>
                      </m:r>
                      <m:r>
                        <a:rPr lang="en-US" b="0" i="1" dirty="0">
                          <a:latin typeface="Cambria Math"/>
                          <a:ea typeface="Cambria Math"/>
                        </a:rPr>
                        <m:t>𝐶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41" name="Text 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1451" y="2858770"/>
                <a:ext cx="1906906" cy="461665"/>
              </a:xfrm>
              <a:prstGeom prst="rect">
                <a:avLst/>
              </a:prstGeom>
              <a:blipFill rotWithShape="1">
                <a:blip r:embed="rId5"/>
                <a:stretch>
                  <a:fillRect b="-18421"/>
                </a:stretch>
              </a:blipFill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Line 41"/>
          <p:cNvSpPr>
            <a:spLocks noChangeShapeType="1"/>
          </p:cNvSpPr>
          <p:nvPr/>
        </p:nvSpPr>
        <p:spPr bwMode="auto">
          <a:xfrm flipV="1">
            <a:off x="5474653" y="4844414"/>
            <a:ext cx="1520507" cy="762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4" name="Line 42"/>
          <p:cNvSpPr>
            <a:spLocks noChangeShapeType="1"/>
          </p:cNvSpPr>
          <p:nvPr/>
        </p:nvSpPr>
        <p:spPr bwMode="auto">
          <a:xfrm flipV="1">
            <a:off x="5459412" y="3449955"/>
            <a:ext cx="11747" cy="1413828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5" name="Line 41"/>
          <p:cNvSpPr>
            <a:spLocks noChangeShapeType="1"/>
          </p:cNvSpPr>
          <p:nvPr/>
        </p:nvSpPr>
        <p:spPr bwMode="auto">
          <a:xfrm flipV="1">
            <a:off x="4808220" y="4849493"/>
            <a:ext cx="660400" cy="635001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4785838" y="5008245"/>
                <a:ext cx="2714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1</m:t>
                      </m:r>
                    </m:oMath>
                  </m:oMathPara>
                </a14:m>
                <a:endParaRPr lang="en-US" sz="16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5838" y="5008245"/>
                <a:ext cx="271462" cy="33855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6995638" y="4634865"/>
                <a:ext cx="2714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𝑦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[1]</m:t>
                      </m:r>
                    </m:oMath>
                  </m:oMathPara>
                </a14:m>
                <a:endParaRPr lang="en-US" sz="16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5638" y="4634865"/>
                <a:ext cx="271462" cy="338554"/>
              </a:xfrm>
              <a:prstGeom prst="rect">
                <a:avLst/>
              </a:prstGeom>
              <a:blipFill rotWithShape="1">
                <a:blip r:embed="rId7"/>
                <a:stretch>
                  <a:fillRect r="-109091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5448778" y="3202305"/>
                <a:ext cx="2714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𝑦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[2]</m:t>
                      </m:r>
                    </m:oMath>
                  </m:oMathPara>
                </a14:m>
                <a:endParaRPr lang="en-US" sz="16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778" y="3202305"/>
                <a:ext cx="271462" cy="338554"/>
              </a:xfrm>
              <a:prstGeom prst="rect">
                <a:avLst/>
              </a:prstGeom>
              <a:blipFill rotWithShape="1">
                <a:blip r:embed="rId8"/>
                <a:stretch>
                  <a:fillRect r="-109091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4496278" y="5419725"/>
                <a:ext cx="2714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𝑦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[3]</m:t>
                      </m:r>
                    </m:oMath>
                  </m:oMathPara>
                </a14:m>
                <a:endParaRPr lang="en-US" sz="16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6278" y="5419725"/>
                <a:ext cx="271462" cy="338554"/>
              </a:xfrm>
              <a:prstGeom prst="rect">
                <a:avLst/>
              </a:prstGeom>
              <a:blipFill rotWithShape="1">
                <a:blip r:embed="rId9"/>
                <a:stretch>
                  <a:fillRect r="-109091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 bwMode="auto">
          <a:xfrm>
            <a:off x="5027295" y="3895725"/>
            <a:ext cx="1577340" cy="1371600"/>
          </a:xfrm>
          <a:prstGeom prst="rect">
            <a:avLst/>
          </a:prstGeom>
          <a:solidFill>
            <a:schemeClr val="accent1">
              <a:alpha val="57000"/>
            </a:schemeClr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 Box 46"/>
              <p:cNvSpPr txBox="1">
                <a:spLocks noChangeArrowheads="1"/>
              </p:cNvSpPr>
              <p:nvPr/>
            </p:nvSpPr>
            <p:spPr bwMode="auto">
              <a:xfrm>
                <a:off x="4745038" y="3824605"/>
                <a:ext cx="855663" cy="45720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/>
                        </a:rPr>
                        <m:t>𝐶</m:t>
                      </m:r>
                    </m:oMath>
                  </m:oMathPara>
                </a14:m>
                <a:endParaRPr lang="en-US" b="0" i="1" dirty="0"/>
              </a:p>
            </p:txBody>
          </p:sp>
        </mc:Choice>
        <mc:Fallback xmlns="">
          <p:sp>
            <p:nvSpPr>
              <p:cNvPr id="69" name="Text 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45038" y="3824605"/>
                <a:ext cx="855663" cy="45720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Line 41"/>
          <p:cNvSpPr>
            <a:spLocks noChangeShapeType="1"/>
          </p:cNvSpPr>
          <p:nvPr/>
        </p:nvSpPr>
        <p:spPr bwMode="auto">
          <a:xfrm flipV="1">
            <a:off x="6598920" y="4874894"/>
            <a:ext cx="350520" cy="380999"/>
          </a:xfrm>
          <a:prstGeom prst="line">
            <a:avLst/>
          </a:prstGeom>
          <a:noFill/>
          <a:ln w="12700" cap="sq">
            <a:solidFill>
              <a:srgbClr val="FF99FF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1" name="Line 41"/>
          <p:cNvSpPr>
            <a:spLocks noChangeShapeType="1"/>
          </p:cNvSpPr>
          <p:nvPr/>
        </p:nvSpPr>
        <p:spPr bwMode="auto">
          <a:xfrm flipV="1">
            <a:off x="5029200" y="3594735"/>
            <a:ext cx="419100" cy="274318"/>
          </a:xfrm>
          <a:prstGeom prst="line">
            <a:avLst/>
          </a:prstGeom>
          <a:noFill/>
          <a:ln w="12700" cap="sq">
            <a:solidFill>
              <a:srgbClr val="FF99FF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691515" y="2863850"/>
            <a:ext cx="2690178" cy="2182555"/>
            <a:chOff x="691515" y="2863850"/>
            <a:chExt cx="2690178" cy="2182555"/>
          </a:xfrm>
        </p:grpSpPr>
        <p:sp>
          <p:nvSpPr>
            <p:cNvPr id="38" name="Line 41"/>
            <p:cNvSpPr>
              <a:spLocks noChangeShapeType="1"/>
            </p:cNvSpPr>
            <p:nvPr/>
          </p:nvSpPr>
          <p:spPr bwMode="auto">
            <a:xfrm flipV="1">
              <a:off x="1138079" y="4630897"/>
              <a:ext cx="1425257" cy="1460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9" name="Line 42"/>
            <p:cNvSpPr>
              <a:spLocks noChangeShapeType="1"/>
            </p:cNvSpPr>
            <p:nvPr/>
          </p:nvSpPr>
          <p:spPr bwMode="auto">
            <a:xfrm flipV="1">
              <a:off x="1134428" y="3442653"/>
              <a:ext cx="0" cy="12827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0" name="Line 43"/>
            <p:cNvSpPr>
              <a:spLocks noChangeShapeType="1"/>
            </p:cNvSpPr>
            <p:nvPr/>
          </p:nvSpPr>
          <p:spPr bwMode="auto">
            <a:xfrm flipV="1">
              <a:off x="1031240" y="3542665"/>
              <a:ext cx="1453515" cy="31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2" name="Text Box 47"/>
            <p:cNvSpPr txBox="1">
              <a:spLocks noChangeArrowheads="1"/>
            </p:cNvSpPr>
            <p:nvPr/>
          </p:nvSpPr>
          <p:spPr bwMode="auto">
            <a:xfrm>
              <a:off x="2526030" y="4331970"/>
              <a:ext cx="855663" cy="45720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i="1" dirty="0" smtClean="0"/>
                <a:t>n</a:t>
              </a:r>
              <a:endParaRPr lang="en-US" b="0" dirty="0"/>
            </a:p>
          </p:txBody>
        </p:sp>
        <p:sp>
          <p:nvSpPr>
            <p:cNvPr id="43" name="Text Box 49"/>
            <p:cNvSpPr txBox="1">
              <a:spLocks noChangeArrowheads="1"/>
            </p:cNvSpPr>
            <p:nvPr/>
          </p:nvSpPr>
          <p:spPr bwMode="auto">
            <a:xfrm>
              <a:off x="1304608" y="4646295"/>
              <a:ext cx="1406207" cy="40011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0" dirty="0" smtClean="0">
                  <a:latin typeface="Arial" charset="0"/>
                  <a:sym typeface="MT Extra" pitchFamily="18" charset="2"/>
                </a:rPr>
                <a:t>1   2    3   </a:t>
              </a:r>
              <a:endParaRPr lang="en-US" sz="2000" b="0" dirty="0">
                <a:latin typeface="Arial" charset="0"/>
                <a:sym typeface="MT Extra" pitchFamily="18" charset="2"/>
              </a:endParaRPr>
            </a:p>
          </p:txBody>
        </p:sp>
        <p:sp>
          <p:nvSpPr>
            <p:cNvPr id="44" name="Text Box 50"/>
            <p:cNvSpPr txBox="1">
              <a:spLocks noChangeArrowheads="1"/>
            </p:cNvSpPr>
            <p:nvPr/>
          </p:nvSpPr>
          <p:spPr bwMode="auto">
            <a:xfrm>
              <a:off x="691515" y="3263265"/>
              <a:ext cx="855663" cy="51911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0" dirty="0" smtClean="0">
                  <a:sym typeface="MT Extra" pitchFamily="18" charset="2"/>
                </a:rPr>
                <a:t>1</a:t>
              </a:r>
              <a:endParaRPr lang="en-US" sz="2800" b="0" dirty="0">
                <a:sym typeface="MT Extra" pitchFamily="18" charset="2"/>
              </a:endParaRPr>
            </a:p>
          </p:txBody>
        </p:sp>
        <p:cxnSp>
          <p:nvCxnSpPr>
            <p:cNvPr id="45" name="Straight Connector 44"/>
            <p:cNvCxnSpPr>
              <a:stCxn id="46" idx="0"/>
            </p:cNvCxnSpPr>
            <p:nvPr/>
          </p:nvCxnSpPr>
          <p:spPr bwMode="auto">
            <a:xfrm flipH="1">
              <a:off x="1460659" y="4014470"/>
              <a:ext cx="1746" cy="601345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46" name="Oval 45"/>
            <p:cNvSpPr/>
            <p:nvPr/>
          </p:nvSpPr>
          <p:spPr bwMode="auto">
            <a:xfrm>
              <a:off x="1376045" y="4014470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47" name="Straight Connector 46"/>
            <p:cNvCxnSpPr>
              <a:stCxn id="50" idx="4"/>
            </p:cNvCxnSpPr>
            <p:nvPr/>
          </p:nvCxnSpPr>
          <p:spPr bwMode="auto">
            <a:xfrm>
              <a:off x="1807845" y="4104005"/>
              <a:ext cx="1905" cy="563245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48" name="Straight Connector 47"/>
            <p:cNvCxnSpPr>
              <a:stCxn id="34" idx="4"/>
            </p:cNvCxnSpPr>
            <p:nvPr/>
          </p:nvCxnSpPr>
          <p:spPr bwMode="auto">
            <a:xfrm>
              <a:off x="2217420" y="3046730"/>
              <a:ext cx="11430" cy="1601470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50" name="Oval 49"/>
            <p:cNvSpPr/>
            <p:nvPr/>
          </p:nvSpPr>
          <p:spPr bwMode="auto">
            <a:xfrm>
              <a:off x="1721485" y="3921125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2131060" y="2863850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63" name="Line 42"/>
          <p:cNvSpPr>
            <a:spLocks noChangeShapeType="1"/>
          </p:cNvSpPr>
          <p:nvPr/>
        </p:nvSpPr>
        <p:spPr bwMode="auto">
          <a:xfrm flipH="1" flipV="1">
            <a:off x="6953250" y="3600450"/>
            <a:ext cx="11113" cy="1234758"/>
          </a:xfrm>
          <a:prstGeom prst="line">
            <a:avLst/>
          </a:prstGeom>
          <a:noFill/>
          <a:ln w="12700" cap="sq">
            <a:solidFill>
              <a:schemeClr val="accent6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5" name="Line 42"/>
          <p:cNvSpPr>
            <a:spLocks noChangeShapeType="1"/>
          </p:cNvSpPr>
          <p:nvPr/>
        </p:nvSpPr>
        <p:spPr bwMode="auto">
          <a:xfrm flipH="1" flipV="1">
            <a:off x="5495925" y="3581400"/>
            <a:ext cx="1457325" cy="9525"/>
          </a:xfrm>
          <a:prstGeom prst="line">
            <a:avLst/>
          </a:prstGeom>
          <a:noFill/>
          <a:ln w="12700" cap="sq">
            <a:solidFill>
              <a:schemeClr val="accent6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6" name="Line 41"/>
          <p:cNvSpPr>
            <a:spLocks noChangeShapeType="1"/>
          </p:cNvSpPr>
          <p:nvPr/>
        </p:nvSpPr>
        <p:spPr bwMode="auto">
          <a:xfrm flipV="1">
            <a:off x="6027420" y="4171950"/>
            <a:ext cx="278130" cy="331467"/>
          </a:xfrm>
          <a:prstGeom prst="line">
            <a:avLst/>
          </a:prstGeom>
          <a:noFill/>
          <a:ln w="12700" cap="sq">
            <a:solidFill>
              <a:srgbClr val="FF99FF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7" name="Line 41"/>
          <p:cNvSpPr>
            <a:spLocks noChangeShapeType="1"/>
          </p:cNvSpPr>
          <p:nvPr/>
        </p:nvSpPr>
        <p:spPr bwMode="auto">
          <a:xfrm flipV="1">
            <a:off x="6589394" y="3590924"/>
            <a:ext cx="363855" cy="302893"/>
          </a:xfrm>
          <a:prstGeom prst="line">
            <a:avLst/>
          </a:prstGeom>
          <a:noFill/>
          <a:ln w="12700" cap="sq">
            <a:solidFill>
              <a:srgbClr val="FF99FF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 Box 47"/>
              <p:cNvSpPr txBox="1">
                <a:spLocks noChangeArrowheads="1"/>
              </p:cNvSpPr>
              <p:nvPr/>
            </p:nvSpPr>
            <p:spPr bwMode="auto">
              <a:xfrm>
                <a:off x="5213985" y="5581651"/>
                <a:ext cx="1158240" cy="46166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dirty="0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/>
                          </a:rPr>
                          <m:t>𝑦</m:t>
                        </m:r>
                        <m:r>
                          <m:rPr>
                            <m:nor/>
                          </m:rPr>
                          <a:rPr lang="en-US" b="0" dirty="0"/>
                          <m:t> </m:t>
                        </m:r>
                      </m:e>
                    </m:acc>
                  </m:oMath>
                </a14:m>
                <a:r>
                  <a:rPr lang="en-US" b="0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/>
                        <a:ea typeface="Cambria Math"/>
                      </a:rPr>
                      <m:t>∉</m:t>
                    </m:r>
                    <m:r>
                      <a:rPr lang="en-US" b="0" i="1" dirty="0" smtClean="0">
                        <a:latin typeface="Cambria Math"/>
                        <a:ea typeface="Cambria Math"/>
                      </a:rPr>
                      <m:t>𝐶</m:t>
                    </m:r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72" name="Text 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13985" y="5581651"/>
                <a:ext cx="1158240" cy="461665"/>
              </a:xfrm>
              <a:prstGeom prst="rect">
                <a:avLst/>
              </a:prstGeom>
              <a:blipFill rotWithShape="1">
                <a:blip r:embed="rId11"/>
                <a:stretch>
                  <a:fillRect l="-1053" b="-12000"/>
                </a:stretch>
              </a:blipFill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3" name="Straight Arrow Connector 72"/>
          <p:cNvCxnSpPr>
            <a:stCxn id="72" idx="0"/>
          </p:cNvCxnSpPr>
          <p:nvPr/>
        </p:nvCxnSpPr>
        <p:spPr bwMode="auto">
          <a:xfrm flipH="1" flipV="1">
            <a:off x="5672831" y="5104660"/>
            <a:ext cx="120274" cy="476991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75" name="Line 41"/>
          <p:cNvSpPr>
            <a:spLocks noChangeShapeType="1"/>
          </p:cNvSpPr>
          <p:nvPr/>
        </p:nvSpPr>
        <p:spPr bwMode="auto">
          <a:xfrm flipV="1">
            <a:off x="1099979" y="6442492"/>
            <a:ext cx="1425257" cy="14605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6" name="Line 42"/>
          <p:cNvSpPr>
            <a:spLocks noChangeShapeType="1"/>
          </p:cNvSpPr>
          <p:nvPr/>
        </p:nvSpPr>
        <p:spPr bwMode="auto">
          <a:xfrm flipV="1">
            <a:off x="1096328" y="5254248"/>
            <a:ext cx="0" cy="12827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7" name="Line 43"/>
          <p:cNvSpPr>
            <a:spLocks noChangeShapeType="1"/>
          </p:cNvSpPr>
          <p:nvPr/>
        </p:nvSpPr>
        <p:spPr bwMode="auto">
          <a:xfrm flipV="1">
            <a:off x="993140" y="5354260"/>
            <a:ext cx="1453515" cy="317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8" name="Text Box 47"/>
          <p:cNvSpPr txBox="1">
            <a:spLocks noChangeArrowheads="1"/>
          </p:cNvSpPr>
          <p:nvPr/>
        </p:nvSpPr>
        <p:spPr bwMode="auto">
          <a:xfrm>
            <a:off x="2487930" y="6143565"/>
            <a:ext cx="855663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i="1" dirty="0" smtClean="0"/>
              <a:t>n</a:t>
            </a:r>
            <a:endParaRPr lang="en-US" b="0" dirty="0"/>
          </a:p>
        </p:txBody>
      </p:sp>
      <p:sp>
        <p:nvSpPr>
          <p:cNvPr id="79" name="Text Box 49"/>
          <p:cNvSpPr txBox="1">
            <a:spLocks noChangeArrowheads="1"/>
          </p:cNvSpPr>
          <p:nvPr/>
        </p:nvSpPr>
        <p:spPr bwMode="auto">
          <a:xfrm>
            <a:off x="1266508" y="6457890"/>
            <a:ext cx="1406207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0" dirty="0" smtClean="0">
                <a:latin typeface="Arial" charset="0"/>
                <a:sym typeface="MT Extra" pitchFamily="18" charset="2"/>
              </a:rPr>
              <a:t>1   2    3   </a:t>
            </a:r>
            <a:endParaRPr lang="en-US" sz="2000" b="0" dirty="0">
              <a:latin typeface="Arial" charset="0"/>
              <a:sym typeface="MT Extra" pitchFamily="18" charset="2"/>
            </a:endParaRPr>
          </a:p>
        </p:txBody>
      </p:sp>
      <p:sp>
        <p:nvSpPr>
          <p:cNvPr id="80" name="Text Box 50"/>
          <p:cNvSpPr txBox="1">
            <a:spLocks noChangeArrowheads="1"/>
          </p:cNvSpPr>
          <p:nvPr/>
        </p:nvSpPr>
        <p:spPr bwMode="auto">
          <a:xfrm>
            <a:off x="653415" y="5074860"/>
            <a:ext cx="855663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0" dirty="0" smtClean="0">
                <a:sym typeface="MT Extra" pitchFamily="18" charset="2"/>
              </a:rPr>
              <a:t>1</a:t>
            </a:r>
            <a:endParaRPr lang="en-US" sz="2800" b="0" dirty="0">
              <a:sym typeface="MT Extra" pitchFamily="18" charset="2"/>
            </a:endParaRPr>
          </a:p>
        </p:txBody>
      </p:sp>
      <p:cxnSp>
        <p:nvCxnSpPr>
          <p:cNvPr id="81" name="Straight Connector 80"/>
          <p:cNvCxnSpPr>
            <a:stCxn id="82" idx="0"/>
          </p:cNvCxnSpPr>
          <p:nvPr/>
        </p:nvCxnSpPr>
        <p:spPr bwMode="auto">
          <a:xfrm flipH="1">
            <a:off x="1422559" y="5826065"/>
            <a:ext cx="1746" cy="601345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82" name="Oval 81"/>
          <p:cNvSpPr/>
          <p:nvPr/>
        </p:nvSpPr>
        <p:spPr bwMode="auto">
          <a:xfrm>
            <a:off x="1337945" y="5826065"/>
            <a:ext cx="172720" cy="182880"/>
          </a:xfrm>
          <a:prstGeom prst="ellipse">
            <a:avLst/>
          </a:prstGeom>
          <a:gradFill>
            <a:gsLst>
              <a:gs pos="16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83" name="Straight Connector 82"/>
          <p:cNvCxnSpPr>
            <a:stCxn id="85" idx="4"/>
          </p:cNvCxnSpPr>
          <p:nvPr/>
        </p:nvCxnSpPr>
        <p:spPr bwMode="auto">
          <a:xfrm>
            <a:off x="1769745" y="5915600"/>
            <a:ext cx="1905" cy="563245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84" name="Straight Connector 83"/>
          <p:cNvCxnSpPr/>
          <p:nvPr/>
        </p:nvCxnSpPr>
        <p:spPr bwMode="auto">
          <a:xfrm>
            <a:off x="2181225" y="5362575"/>
            <a:ext cx="19050" cy="1097220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85" name="Oval 84"/>
          <p:cNvSpPr/>
          <p:nvPr/>
        </p:nvSpPr>
        <p:spPr bwMode="auto">
          <a:xfrm>
            <a:off x="1683385" y="5732720"/>
            <a:ext cx="172720" cy="182880"/>
          </a:xfrm>
          <a:prstGeom prst="ellipse">
            <a:avLst/>
          </a:prstGeom>
          <a:gradFill>
            <a:gsLst>
              <a:gs pos="16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6" name="Oval 85"/>
          <p:cNvSpPr/>
          <p:nvPr/>
        </p:nvSpPr>
        <p:spPr bwMode="auto">
          <a:xfrm>
            <a:off x="2769235" y="4437320"/>
            <a:ext cx="172720" cy="182880"/>
          </a:xfrm>
          <a:prstGeom prst="ellipse">
            <a:avLst/>
          </a:prstGeom>
          <a:gradFill>
            <a:gsLst>
              <a:gs pos="16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7" name="Oval 86"/>
          <p:cNvSpPr/>
          <p:nvPr/>
        </p:nvSpPr>
        <p:spPr bwMode="auto">
          <a:xfrm>
            <a:off x="2062798" y="5242241"/>
            <a:ext cx="227966" cy="234634"/>
          </a:xfrm>
          <a:prstGeom prst="ellipse">
            <a:avLst/>
          </a:prstGeom>
          <a:gradFill flip="none" rotWithShape="1">
            <a:gsLst>
              <a:gs pos="53000">
                <a:srgbClr val="FFC000"/>
              </a:gs>
              <a:gs pos="23000">
                <a:schemeClr val="tx1"/>
              </a:gs>
              <a:gs pos="85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 w="12700" cap="sq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 Box 46"/>
              <p:cNvSpPr txBox="1">
                <a:spLocks noChangeArrowheads="1"/>
              </p:cNvSpPr>
              <p:nvPr/>
            </p:nvSpPr>
            <p:spPr bwMode="auto">
              <a:xfrm>
                <a:off x="2346008" y="5645785"/>
                <a:ext cx="855663" cy="45720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/>
                              <a:ea typeface="Cambria Math"/>
                            </a:rPr>
                            <m:t>℘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/>
                              <a:ea typeface="Cambria Math"/>
                            </a:rPr>
                            <m:t>𝐶</m:t>
                          </m:r>
                        </m:sub>
                      </m:sSub>
                      <m:r>
                        <a:rPr lang="en-US" b="0" i="1" dirty="0" smtClean="0">
                          <a:latin typeface="Cambria Math"/>
                        </a:rPr>
                        <m:t>𝑦</m:t>
                      </m:r>
                      <m:r>
                        <a:rPr lang="en-US" b="0" i="1" dirty="0" smtClean="0">
                          <a:latin typeface="Cambria Math"/>
                        </a:rPr>
                        <m:t>[</m:t>
                      </m:r>
                      <m:r>
                        <a:rPr lang="en-US" b="0" i="1" dirty="0" smtClean="0">
                          <a:latin typeface="Cambria Math"/>
                        </a:rPr>
                        <m:t>𝑛</m:t>
                      </m:r>
                      <m:r>
                        <a:rPr lang="en-US" b="0" i="1" dirty="0" smtClean="0">
                          <a:latin typeface="Cambria Math"/>
                        </a:rPr>
                        <m:t>]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88" name="Text 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46008" y="5645785"/>
                <a:ext cx="855663" cy="457200"/>
              </a:xfrm>
              <a:prstGeom prst="rect">
                <a:avLst/>
              </a:prstGeom>
              <a:blipFill rotWithShape="1">
                <a:blip r:embed="rId12"/>
                <a:stretch>
                  <a:fillRect l="-3571" r="-40000" b="-20000"/>
                </a:stretch>
              </a:blipFill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Oval 88"/>
          <p:cNvSpPr/>
          <p:nvPr/>
        </p:nvSpPr>
        <p:spPr bwMode="auto">
          <a:xfrm>
            <a:off x="5923012" y="4441787"/>
            <a:ext cx="172720" cy="182880"/>
          </a:xfrm>
          <a:prstGeom prst="ellipse">
            <a:avLst/>
          </a:prstGeom>
          <a:gradFill flip="none" rotWithShape="1">
            <a:gsLst>
              <a:gs pos="53000">
                <a:srgbClr val="FFC000"/>
              </a:gs>
              <a:gs pos="23000">
                <a:schemeClr val="tx1"/>
              </a:gs>
              <a:gs pos="85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 w="12700" cap="sq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 Box 46"/>
              <p:cNvSpPr txBox="1">
                <a:spLocks noChangeArrowheads="1"/>
              </p:cNvSpPr>
              <p:nvPr/>
            </p:nvSpPr>
            <p:spPr bwMode="auto">
              <a:xfrm>
                <a:off x="7652635" y="3699478"/>
                <a:ext cx="855663" cy="46166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/>
                              <a:ea typeface="Cambria Math"/>
                            </a:rPr>
                            <m:t>℘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/>
                              <a:ea typeface="Cambria Math"/>
                            </a:rPr>
                            <m:t>𝐶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en-US" b="0" i="1" dirty="0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90" name="Text 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52635" y="3699478"/>
                <a:ext cx="855663" cy="461665"/>
              </a:xfrm>
              <a:prstGeom prst="rect">
                <a:avLst/>
              </a:prstGeom>
              <a:blipFill rotWithShape="1">
                <a:blip r:embed="rId13"/>
                <a:stretch>
                  <a:fillRect t="-18421" r="-40426" b="-10526"/>
                </a:stretch>
              </a:blipFill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1" name="Straight Arrow Connector 90"/>
          <p:cNvCxnSpPr/>
          <p:nvPr/>
        </p:nvCxnSpPr>
        <p:spPr bwMode="auto">
          <a:xfrm flipH="1">
            <a:off x="6152226" y="4057095"/>
            <a:ext cx="1597980" cy="435006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58" name="Line 41"/>
          <p:cNvSpPr>
            <a:spLocks noChangeShapeType="1"/>
          </p:cNvSpPr>
          <p:nvPr/>
        </p:nvSpPr>
        <p:spPr bwMode="auto">
          <a:xfrm flipV="1">
            <a:off x="5596353" y="4507761"/>
            <a:ext cx="424814" cy="516259"/>
          </a:xfrm>
          <a:prstGeom prst="line">
            <a:avLst/>
          </a:prstGeom>
          <a:noFill/>
          <a:ln w="19050" cap="sq">
            <a:solidFill>
              <a:srgbClr val="F8F8F8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8" name="Oval 67"/>
          <p:cNvSpPr/>
          <p:nvPr/>
        </p:nvSpPr>
        <p:spPr bwMode="auto">
          <a:xfrm>
            <a:off x="5539422" y="4904104"/>
            <a:ext cx="172720" cy="182880"/>
          </a:xfrm>
          <a:prstGeom prst="ellipse">
            <a:avLst/>
          </a:prstGeom>
          <a:gradFill flip="none" rotWithShape="1">
            <a:gsLst>
              <a:gs pos="53000">
                <a:srgbClr val="FFC000"/>
              </a:gs>
              <a:gs pos="23000">
                <a:schemeClr val="tx1"/>
              </a:gs>
              <a:gs pos="85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 w="12700" cap="sq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86447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Example Projections</a:t>
            </a:r>
          </a:p>
        </p:txBody>
      </p:sp>
      <p:sp>
        <p:nvSpPr>
          <p:cNvPr id="11268" name="Rectangle 3"/>
          <p:cNvSpPr>
            <a:spLocks noChangeArrowheads="1"/>
          </p:cNvSpPr>
          <p:nvPr/>
        </p:nvSpPr>
        <p:spPr bwMode="auto">
          <a:xfrm>
            <a:off x="381000" y="1219200"/>
            <a:ext cx="7543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>
                <a:solidFill>
                  <a:schemeClr val="tx2"/>
                </a:solidFill>
                <a:latin typeface="Arial" charset="0"/>
              </a:rPr>
              <a:t>Identical Middles</a:t>
            </a:r>
            <a:r>
              <a:rPr lang="en-US" sz="3200" b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3200" b="0">
                <a:latin typeface="Arial" charset="0"/>
              </a:rPr>
              <a:t>– a plane</a:t>
            </a:r>
            <a:endParaRPr lang="en-US" sz="3200" b="0">
              <a:latin typeface="Arial" charset="0"/>
              <a:sym typeface="Symbol" pitchFamily="18" charset="2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3200" b="0">
              <a:latin typeface="Arial" charset="0"/>
              <a:sym typeface="Symbol" pitchFamily="18" charset="2"/>
            </a:endParaRP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1600200" y="5334000"/>
            <a:ext cx="7543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endParaRPr lang="en-US" sz="2800" b="0">
              <a:latin typeface="Arial" charset="0"/>
              <a:sym typeface="Symbol" pitchFamily="18" charset="2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endParaRPr lang="en-US" sz="2800" b="0">
              <a:sym typeface="Symbol" pitchFamily="18" charset="2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2800" b="0">
              <a:sym typeface="Symbol" pitchFamily="18" charset="2"/>
            </a:endParaRPr>
          </a:p>
        </p:txBody>
      </p:sp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6416675" y="3011488"/>
            <a:ext cx="1435100" cy="457200"/>
            <a:chOff x="3768" y="3240"/>
            <a:chExt cx="904" cy="288"/>
          </a:xfrm>
        </p:grpSpPr>
        <p:sp>
          <p:nvSpPr>
            <p:cNvPr id="11309" name="Text Box 38"/>
            <p:cNvSpPr txBox="1">
              <a:spLocks noChangeArrowheads="1"/>
            </p:cNvSpPr>
            <p:nvPr/>
          </p:nvSpPr>
          <p:spPr bwMode="auto">
            <a:xfrm>
              <a:off x="3976" y="3240"/>
              <a:ext cx="696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i="1"/>
                <a:t>y</a:t>
              </a:r>
              <a:r>
                <a:rPr lang="en-US" b="0"/>
                <a:t>(</a:t>
              </a:r>
              <a:r>
                <a:rPr lang="en-US" b="0" i="1"/>
                <a:t>t</a:t>
              </a:r>
              <a:r>
                <a:rPr lang="en-US" b="0"/>
                <a:t>)</a:t>
              </a:r>
            </a:p>
          </p:txBody>
        </p:sp>
        <p:sp>
          <p:nvSpPr>
            <p:cNvPr id="11310" name="Oval 39"/>
            <p:cNvSpPr>
              <a:spLocks noChangeArrowheads="1"/>
            </p:cNvSpPr>
            <p:nvPr/>
          </p:nvSpPr>
          <p:spPr bwMode="auto">
            <a:xfrm>
              <a:off x="3768" y="3368"/>
              <a:ext cx="128" cy="136"/>
            </a:xfrm>
            <a:prstGeom prst="ellipse">
              <a:avLst/>
            </a:prstGeom>
            <a:gradFill rotWithShape="0">
              <a:gsLst>
                <a:gs pos="0">
                  <a:schemeClr val="tx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34857" name="Object 41"/>
          <p:cNvGraphicFramePr>
            <a:graphicFrameLocks noChangeAspect="1"/>
          </p:cNvGraphicFramePr>
          <p:nvPr/>
        </p:nvGraphicFramePr>
        <p:xfrm>
          <a:off x="1747838" y="1998663"/>
          <a:ext cx="5602287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8" name="Equation" r:id="rId3" imgW="1866600" imgH="253800" progId="Equation.3">
                  <p:embed/>
                </p:oleObj>
              </mc:Choice>
              <mc:Fallback>
                <p:oleObj name="Equation" r:id="rId3" imgW="18666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7838" y="1998663"/>
                        <a:ext cx="5602287" cy="792162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2"/>
                          </a:gs>
                          <a:gs pos="50000">
                            <a:srgbClr val="FFFF00"/>
                          </a:gs>
                          <a:gs pos="100000">
                            <a:schemeClr val="tx2"/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1" name="Rectangle 42"/>
          <p:cNvSpPr>
            <a:spLocks noChangeArrowheads="1"/>
          </p:cNvSpPr>
          <p:nvPr/>
        </p:nvSpPr>
        <p:spPr bwMode="auto">
          <a:xfrm>
            <a:off x="1600200" y="5334000"/>
            <a:ext cx="7543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endParaRPr lang="en-US" sz="2800" b="0">
              <a:latin typeface="Arial" charset="0"/>
              <a:sym typeface="Symbol" pitchFamily="18" charset="2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endParaRPr lang="en-US" sz="2800" b="0">
              <a:sym typeface="Symbol" pitchFamily="18" charset="2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2800" b="0">
              <a:sym typeface="Symbol" pitchFamily="18" charset="2"/>
            </a:endParaRPr>
          </a:p>
        </p:txBody>
      </p:sp>
      <p:grpSp>
        <p:nvGrpSpPr>
          <p:cNvPr id="3" name="Group 92"/>
          <p:cNvGrpSpPr>
            <a:grpSpLocks/>
          </p:cNvGrpSpPr>
          <p:nvPr/>
        </p:nvGrpSpPr>
        <p:grpSpPr bwMode="auto">
          <a:xfrm>
            <a:off x="2919413" y="4746625"/>
            <a:ext cx="2476500" cy="915988"/>
            <a:chOff x="174" y="1800"/>
            <a:chExt cx="1560" cy="577"/>
          </a:xfrm>
        </p:grpSpPr>
        <p:sp>
          <p:nvSpPr>
            <p:cNvPr id="11306" name="Freeform 60"/>
            <p:cNvSpPr>
              <a:spLocks/>
            </p:cNvSpPr>
            <p:nvPr/>
          </p:nvSpPr>
          <p:spPr bwMode="auto">
            <a:xfrm>
              <a:off x="174" y="2162"/>
              <a:ext cx="877" cy="215"/>
            </a:xfrm>
            <a:custGeom>
              <a:avLst/>
              <a:gdLst>
                <a:gd name="T0" fmla="*/ 0 w 668"/>
                <a:gd name="T1" fmla="*/ 215 h 215"/>
                <a:gd name="T2" fmla="*/ 167 w 668"/>
                <a:gd name="T3" fmla="*/ 141 h 215"/>
                <a:gd name="T4" fmla="*/ 232 w 668"/>
                <a:gd name="T5" fmla="*/ 38 h 215"/>
                <a:gd name="T6" fmla="*/ 445 w 668"/>
                <a:gd name="T7" fmla="*/ 20 h 215"/>
                <a:gd name="T8" fmla="*/ 585 w 668"/>
                <a:gd name="T9" fmla="*/ 159 h 215"/>
                <a:gd name="T10" fmla="*/ 668 w 668"/>
                <a:gd name="T11" fmla="*/ 196 h 2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68"/>
                <a:gd name="T19" fmla="*/ 0 h 215"/>
                <a:gd name="T20" fmla="*/ 668 w 668"/>
                <a:gd name="T21" fmla="*/ 215 h 2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68" h="215">
                  <a:moveTo>
                    <a:pt x="0" y="215"/>
                  </a:moveTo>
                  <a:cubicBezTo>
                    <a:pt x="64" y="193"/>
                    <a:pt x="128" y="171"/>
                    <a:pt x="167" y="141"/>
                  </a:cubicBezTo>
                  <a:cubicBezTo>
                    <a:pt x="206" y="111"/>
                    <a:pt x="186" y="58"/>
                    <a:pt x="232" y="38"/>
                  </a:cubicBezTo>
                  <a:cubicBezTo>
                    <a:pt x="278" y="18"/>
                    <a:pt x="386" y="0"/>
                    <a:pt x="445" y="20"/>
                  </a:cubicBezTo>
                  <a:cubicBezTo>
                    <a:pt x="504" y="40"/>
                    <a:pt x="548" y="130"/>
                    <a:pt x="585" y="159"/>
                  </a:cubicBezTo>
                  <a:cubicBezTo>
                    <a:pt x="622" y="188"/>
                    <a:pt x="645" y="192"/>
                    <a:pt x="668" y="196"/>
                  </a:cubicBezTo>
                </a:path>
              </a:pathLst>
            </a:custGeom>
            <a:noFill/>
            <a:ln w="38100" cap="sq" cmpd="sng">
              <a:solidFill>
                <a:srgbClr val="FF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307" name="Text Box 64"/>
            <p:cNvSpPr txBox="1">
              <a:spLocks noChangeArrowheads="1"/>
            </p:cNvSpPr>
            <p:nvPr/>
          </p:nvSpPr>
          <p:spPr bwMode="auto">
            <a:xfrm>
              <a:off x="1267" y="1800"/>
              <a:ext cx="467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i="1"/>
                <a:t>c</a:t>
              </a:r>
              <a:r>
                <a:rPr lang="en-US" b="0"/>
                <a:t>(</a:t>
              </a:r>
              <a:r>
                <a:rPr lang="en-US" b="0" i="1"/>
                <a:t>t</a:t>
              </a:r>
              <a:r>
                <a:rPr lang="en-US" b="0"/>
                <a:t>)</a:t>
              </a:r>
            </a:p>
          </p:txBody>
        </p:sp>
        <p:sp>
          <p:nvSpPr>
            <p:cNvPr id="11308" name="Freeform 65"/>
            <p:cNvSpPr>
              <a:spLocks/>
            </p:cNvSpPr>
            <p:nvPr/>
          </p:nvSpPr>
          <p:spPr bwMode="auto">
            <a:xfrm>
              <a:off x="850" y="2012"/>
              <a:ext cx="392" cy="178"/>
            </a:xfrm>
            <a:custGeom>
              <a:avLst/>
              <a:gdLst>
                <a:gd name="T0" fmla="*/ 344 w 344"/>
                <a:gd name="T1" fmla="*/ 2 h 178"/>
                <a:gd name="T2" fmla="*/ 158 w 344"/>
                <a:gd name="T3" fmla="*/ 29 h 178"/>
                <a:gd name="T4" fmla="*/ 0 w 344"/>
                <a:gd name="T5" fmla="*/ 178 h 178"/>
                <a:gd name="T6" fmla="*/ 0 60000 65536"/>
                <a:gd name="T7" fmla="*/ 0 60000 65536"/>
                <a:gd name="T8" fmla="*/ 0 60000 65536"/>
                <a:gd name="T9" fmla="*/ 0 w 344"/>
                <a:gd name="T10" fmla="*/ 0 h 178"/>
                <a:gd name="T11" fmla="*/ 344 w 344"/>
                <a:gd name="T12" fmla="*/ 178 h 1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4" h="178">
                  <a:moveTo>
                    <a:pt x="344" y="2"/>
                  </a:moveTo>
                  <a:cubicBezTo>
                    <a:pt x="279" y="1"/>
                    <a:pt x="215" y="0"/>
                    <a:pt x="158" y="29"/>
                  </a:cubicBezTo>
                  <a:cubicBezTo>
                    <a:pt x="101" y="58"/>
                    <a:pt x="50" y="118"/>
                    <a:pt x="0" y="178"/>
                  </a:cubicBezTo>
                </a:path>
              </a:pathLst>
            </a:custGeom>
            <a:noFill/>
            <a:ln w="12700" cap="sq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" name="Group 93"/>
          <p:cNvGrpSpPr>
            <a:grpSpLocks/>
          </p:cNvGrpSpPr>
          <p:nvPr/>
        </p:nvGrpSpPr>
        <p:grpSpPr bwMode="auto">
          <a:xfrm>
            <a:off x="1876425" y="4851400"/>
            <a:ext cx="3770313" cy="1536700"/>
            <a:chOff x="1182" y="3056"/>
            <a:chExt cx="2375" cy="968"/>
          </a:xfrm>
        </p:grpSpPr>
        <p:sp>
          <p:nvSpPr>
            <p:cNvPr id="11296" name="Line 57"/>
            <p:cNvSpPr>
              <a:spLocks noChangeShapeType="1"/>
            </p:cNvSpPr>
            <p:nvPr/>
          </p:nvSpPr>
          <p:spPr bwMode="auto">
            <a:xfrm>
              <a:off x="1182" y="3742"/>
              <a:ext cx="2231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297" name="Line 58"/>
            <p:cNvSpPr>
              <a:spLocks noChangeShapeType="1"/>
            </p:cNvSpPr>
            <p:nvPr/>
          </p:nvSpPr>
          <p:spPr bwMode="auto">
            <a:xfrm>
              <a:off x="1552" y="3138"/>
              <a:ext cx="0" cy="669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298" name="Text Box 59"/>
            <p:cNvSpPr txBox="1">
              <a:spLocks noChangeArrowheads="1"/>
            </p:cNvSpPr>
            <p:nvPr/>
          </p:nvSpPr>
          <p:spPr bwMode="auto">
            <a:xfrm>
              <a:off x="3388" y="3603"/>
              <a:ext cx="169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b="0" i="1"/>
                <a:t>t</a:t>
              </a:r>
            </a:p>
          </p:txBody>
        </p:sp>
        <p:sp>
          <p:nvSpPr>
            <p:cNvPr id="11299" name="Line 61"/>
            <p:cNvSpPr>
              <a:spLocks noChangeShapeType="1"/>
            </p:cNvSpPr>
            <p:nvPr/>
          </p:nvSpPr>
          <p:spPr bwMode="auto">
            <a:xfrm>
              <a:off x="1816" y="3565"/>
              <a:ext cx="0" cy="18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300" name="Line 62"/>
            <p:cNvSpPr>
              <a:spLocks noChangeShapeType="1"/>
            </p:cNvSpPr>
            <p:nvPr/>
          </p:nvSpPr>
          <p:spPr bwMode="auto">
            <a:xfrm>
              <a:off x="2740" y="3540"/>
              <a:ext cx="0" cy="2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301" name="Line 63"/>
            <p:cNvSpPr>
              <a:spLocks noChangeShapeType="1"/>
            </p:cNvSpPr>
            <p:nvPr/>
          </p:nvSpPr>
          <p:spPr bwMode="auto">
            <a:xfrm flipV="1">
              <a:off x="1794" y="3733"/>
              <a:ext cx="974" cy="9"/>
            </a:xfrm>
            <a:prstGeom prst="line">
              <a:avLst/>
            </a:prstGeom>
            <a:noFill/>
            <a:ln w="38100" cap="sq">
              <a:solidFill>
                <a:srgbClr val="FF3300"/>
              </a:solidFill>
              <a:round/>
              <a:headEnd type="triangle" w="med" len="med"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302" name="Text Box 66"/>
            <p:cNvSpPr txBox="1">
              <a:spLocks noChangeArrowheads="1"/>
            </p:cNvSpPr>
            <p:nvPr/>
          </p:nvSpPr>
          <p:spPr bwMode="auto">
            <a:xfrm>
              <a:off x="1534" y="3056"/>
              <a:ext cx="888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i="1"/>
                <a:t> P</a:t>
              </a:r>
              <a:r>
                <a:rPr lang="en-US" b="0" i="1" baseline="-25000"/>
                <a:t>C</a:t>
              </a:r>
              <a:r>
                <a:rPr lang="en-US" b="0" i="1"/>
                <a:t> y</a:t>
              </a:r>
              <a:r>
                <a:rPr lang="en-US" b="0"/>
                <a:t>(</a:t>
              </a:r>
              <a:r>
                <a:rPr lang="en-US" b="0" i="1"/>
                <a:t>t</a:t>
              </a:r>
              <a:r>
                <a:rPr lang="en-US" b="0"/>
                <a:t>)</a:t>
              </a:r>
            </a:p>
          </p:txBody>
        </p:sp>
        <p:sp>
          <p:nvSpPr>
            <p:cNvPr id="11303" name="Freeform 69"/>
            <p:cNvSpPr>
              <a:spLocks/>
            </p:cNvSpPr>
            <p:nvPr/>
          </p:nvSpPr>
          <p:spPr bwMode="auto">
            <a:xfrm>
              <a:off x="2736" y="3319"/>
              <a:ext cx="666" cy="487"/>
            </a:xfrm>
            <a:custGeom>
              <a:avLst/>
              <a:gdLst>
                <a:gd name="T0" fmla="*/ 0 w 585"/>
                <a:gd name="T1" fmla="*/ 215 h 487"/>
                <a:gd name="T2" fmla="*/ 56 w 585"/>
                <a:gd name="T3" fmla="*/ 215 h 487"/>
                <a:gd name="T4" fmla="*/ 74 w 585"/>
                <a:gd name="T5" fmla="*/ 280 h 487"/>
                <a:gd name="T6" fmla="*/ 84 w 585"/>
                <a:gd name="T7" fmla="*/ 345 h 487"/>
                <a:gd name="T8" fmla="*/ 121 w 585"/>
                <a:gd name="T9" fmla="*/ 225 h 487"/>
                <a:gd name="T10" fmla="*/ 121 w 585"/>
                <a:gd name="T11" fmla="*/ 20 h 487"/>
                <a:gd name="T12" fmla="*/ 158 w 585"/>
                <a:gd name="T13" fmla="*/ 104 h 487"/>
                <a:gd name="T14" fmla="*/ 177 w 585"/>
                <a:gd name="T15" fmla="*/ 262 h 487"/>
                <a:gd name="T16" fmla="*/ 251 w 585"/>
                <a:gd name="T17" fmla="*/ 317 h 487"/>
                <a:gd name="T18" fmla="*/ 251 w 585"/>
                <a:gd name="T19" fmla="*/ 159 h 487"/>
                <a:gd name="T20" fmla="*/ 288 w 585"/>
                <a:gd name="T21" fmla="*/ 243 h 487"/>
                <a:gd name="T22" fmla="*/ 409 w 585"/>
                <a:gd name="T23" fmla="*/ 355 h 487"/>
                <a:gd name="T24" fmla="*/ 446 w 585"/>
                <a:gd name="T25" fmla="*/ 290 h 487"/>
                <a:gd name="T26" fmla="*/ 502 w 585"/>
                <a:gd name="T27" fmla="*/ 429 h 487"/>
                <a:gd name="T28" fmla="*/ 548 w 585"/>
                <a:gd name="T29" fmla="*/ 475 h 487"/>
                <a:gd name="T30" fmla="*/ 585 w 585"/>
                <a:gd name="T31" fmla="*/ 355 h 48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85"/>
                <a:gd name="T49" fmla="*/ 0 h 487"/>
                <a:gd name="T50" fmla="*/ 585 w 585"/>
                <a:gd name="T51" fmla="*/ 487 h 48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85" h="487">
                  <a:moveTo>
                    <a:pt x="0" y="215"/>
                  </a:moveTo>
                  <a:cubicBezTo>
                    <a:pt x="22" y="209"/>
                    <a:pt x="44" y="204"/>
                    <a:pt x="56" y="215"/>
                  </a:cubicBezTo>
                  <a:cubicBezTo>
                    <a:pt x="68" y="226"/>
                    <a:pt x="69" y="258"/>
                    <a:pt x="74" y="280"/>
                  </a:cubicBezTo>
                  <a:cubicBezTo>
                    <a:pt x="79" y="302"/>
                    <a:pt x="76" y="354"/>
                    <a:pt x="84" y="345"/>
                  </a:cubicBezTo>
                  <a:cubicBezTo>
                    <a:pt x="92" y="336"/>
                    <a:pt x="115" y="279"/>
                    <a:pt x="121" y="225"/>
                  </a:cubicBezTo>
                  <a:cubicBezTo>
                    <a:pt x="127" y="171"/>
                    <a:pt x="115" y="40"/>
                    <a:pt x="121" y="20"/>
                  </a:cubicBezTo>
                  <a:cubicBezTo>
                    <a:pt x="127" y="0"/>
                    <a:pt x="149" y="64"/>
                    <a:pt x="158" y="104"/>
                  </a:cubicBezTo>
                  <a:cubicBezTo>
                    <a:pt x="167" y="144"/>
                    <a:pt x="162" y="226"/>
                    <a:pt x="177" y="262"/>
                  </a:cubicBezTo>
                  <a:cubicBezTo>
                    <a:pt x="192" y="298"/>
                    <a:pt x="239" y="334"/>
                    <a:pt x="251" y="317"/>
                  </a:cubicBezTo>
                  <a:cubicBezTo>
                    <a:pt x="263" y="300"/>
                    <a:pt x="245" y="171"/>
                    <a:pt x="251" y="159"/>
                  </a:cubicBezTo>
                  <a:cubicBezTo>
                    <a:pt x="257" y="147"/>
                    <a:pt x="262" y="210"/>
                    <a:pt x="288" y="243"/>
                  </a:cubicBezTo>
                  <a:cubicBezTo>
                    <a:pt x="314" y="276"/>
                    <a:pt x="383" y="347"/>
                    <a:pt x="409" y="355"/>
                  </a:cubicBezTo>
                  <a:cubicBezTo>
                    <a:pt x="435" y="363"/>
                    <a:pt x="431" y="278"/>
                    <a:pt x="446" y="290"/>
                  </a:cubicBezTo>
                  <a:cubicBezTo>
                    <a:pt x="461" y="302"/>
                    <a:pt x="485" y="398"/>
                    <a:pt x="502" y="429"/>
                  </a:cubicBezTo>
                  <a:cubicBezTo>
                    <a:pt x="519" y="460"/>
                    <a:pt x="534" y="487"/>
                    <a:pt x="548" y="475"/>
                  </a:cubicBezTo>
                  <a:cubicBezTo>
                    <a:pt x="562" y="463"/>
                    <a:pt x="573" y="409"/>
                    <a:pt x="585" y="355"/>
                  </a:cubicBezTo>
                </a:path>
              </a:pathLst>
            </a:custGeom>
            <a:noFill/>
            <a:ln w="28575" cap="sq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304" name="Freeform 70"/>
            <p:cNvSpPr>
              <a:spLocks/>
            </p:cNvSpPr>
            <p:nvPr/>
          </p:nvSpPr>
          <p:spPr bwMode="auto">
            <a:xfrm>
              <a:off x="1202" y="3562"/>
              <a:ext cx="614" cy="288"/>
            </a:xfrm>
            <a:custGeom>
              <a:avLst/>
              <a:gdLst>
                <a:gd name="T0" fmla="*/ 539 w 539"/>
                <a:gd name="T1" fmla="*/ 0 h 288"/>
                <a:gd name="T2" fmla="*/ 455 w 539"/>
                <a:gd name="T3" fmla="*/ 19 h 288"/>
                <a:gd name="T4" fmla="*/ 316 w 539"/>
                <a:gd name="T5" fmla="*/ 37 h 288"/>
                <a:gd name="T6" fmla="*/ 158 w 539"/>
                <a:gd name="T7" fmla="*/ 47 h 288"/>
                <a:gd name="T8" fmla="*/ 111 w 539"/>
                <a:gd name="T9" fmla="*/ 112 h 288"/>
                <a:gd name="T10" fmla="*/ 56 w 539"/>
                <a:gd name="T11" fmla="*/ 204 h 288"/>
                <a:gd name="T12" fmla="*/ 0 w 539"/>
                <a:gd name="T13" fmla="*/ 288 h 2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39"/>
                <a:gd name="T22" fmla="*/ 0 h 288"/>
                <a:gd name="T23" fmla="*/ 539 w 539"/>
                <a:gd name="T24" fmla="*/ 288 h 28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39" h="288">
                  <a:moveTo>
                    <a:pt x="539" y="0"/>
                  </a:moveTo>
                  <a:cubicBezTo>
                    <a:pt x="515" y="6"/>
                    <a:pt x="492" y="13"/>
                    <a:pt x="455" y="19"/>
                  </a:cubicBezTo>
                  <a:cubicBezTo>
                    <a:pt x="418" y="25"/>
                    <a:pt x="365" y="32"/>
                    <a:pt x="316" y="37"/>
                  </a:cubicBezTo>
                  <a:cubicBezTo>
                    <a:pt x="267" y="42"/>
                    <a:pt x="192" y="34"/>
                    <a:pt x="158" y="47"/>
                  </a:cubicBezTo>
                  <a:cubicBezTo>
                    <a:pt x="124" y="60"/>
                    <a:pt x="128" y="86"/>
                    <a:pt x="111" y="112"/>
                  </a:cubicBezTo>
                  <a:cubicBezTo>
                    <a:pt x="94" y="138"/>
                    <a:pt x="74" y="175"/>
                    <a:pt x="56" y="204"/>
                  </a:cubicBezTo>
                  <a:cubicBezTo>
                    <a:pt x="38" y="233"/>
                    <a:pt x="19" y="260"/>
                    <a:pt x="0" y="288"/>
                  </a:cubicBezTo>
                </a:path>
              </a:pathLst>
            </a:custGeom>
            <a:noFill/>
            <a:ln w="28575" cap="sq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305" name="Text Box 72"/>
            <p:cNvSpPr txBox="1">
              <a:spLocks noChangeArrowheads="1"/>
            </p:cNvSpPr>
            <p:nvPr/>
          </p:nvSpPr>
          <p:spPr bwMode="auto">
            <a:xfrm>
              <a:off x="2124" y="3697"/>
              <a:ext cx="888" cy="32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0" i="1">
                  <a:sym typeface="Symbol" pitchFamily="18" charset="2"/>
                </a:rPr>
                <a:t></a:t>
              </a:r>
              <a:endParaRPr lang="en-US" sz="2800" b="0"/>
            </a:p>
          </p:txBody>
        </p:sp>
      </p:grpSp>
      <p:grpSp>
        <p:nvGrpSpPr>
          <p:cNvPr id="5" name="Group 91"/>
          <p:cNvGrpSpPr>
            <a:grpSpLocks/>
          </p:cNvGrpSpPr>
          <p:nvPr/>
        </p:nvGrpSpPr>
        <p:grpSpPr bwMode="auto">
          <a:xfrm>
            <a:off x="1839913" y="2954338"/>
            <a:ext cx="3770312" cy="1684337"/>
            <a:chOff x="1159" y="1861"/>
            <a:chExt cx="2375" cy="1061"/>
          </a:xfrm>
        </p:grpSpPr>
        <p:sp>
          <p:nvSpPr>
            <p:cNvPr id="11285" name="Line 75"/>
            <p:cNvSpPr>
              <a:spLocks noChangeShapeType="1"/>
            </p:cNvSpPr>
            <p:nvPr/>
          </p:nvSpPr>
          <p:spPr bwMode="auto">
            <a:xfrm>
              <a:off x="1159" y="2640"/>
              <a:ext cx="2231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286" name="Line 76"/>
            <p:cNvSpPr>
              <a:spLocks noChangeShapeType="1"/>
            </p:cNvSpPr>
            <p:nvPr/>
          </p:nvSpPr>
          <p:spPr bwMode="auto">
            <a:xfrm>
              <a:off x="1529" y="2036"/>
              <a:ext cx="0" cy="669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287" name="Text Box 77"/>
            <p:cNvSpPr txBox="1">
              <a:spLocks noChangeArrowheads="1"/>
            </p:cNvSpPr>
            <p:nvPr/>
          </p:nvSpPr>
          <p:spPr bwMode="auto">
            <a:xfrm>
              <a:off x="3365" y="2501"/>
              <a:ext cx="169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b="0" i="1"/>
                <a:t>t</a:t>
              </a:r>
            </a:p>
          </p:txBody>
        </p:sp>
        <p:sp>
          <p:nvSpPr>
            <p:cNvPr id="11288" name="Line 79"/>
            <p:cNvSpPr>
              <a:spLocks noChangeShapeType="1"/>
            </p:cNvSpPr>
            <p:nvPr/>
          </p:nvSpPr>
          <p:spPr bwMode="auto">
            <a:xfrm>
              <a:off x="1793" y="2463"/>
              <a:ext cx="0" cy="18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289" name="Line 80"/>
            <p:cNvSpPr>
              <a:spLocks noChangeShapeType="1"/>
            </p:cNvSpPr>
            <p:nvPr/>
          </p:nvSpPr>
          <p:spPr bwMode="auto">
            <a:xfrm>
              <a:off x="2717" y="2438"/>
              <a:ext cx="0" cy="2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290" name="Line 81"/>
            <p:cNvSpPr>
              <a:spLocks noChangeShapeType="1"/>
            </p:cNvSpPr>
            <p:nvPr/>
          </p:nvSpPr>
          <p:spPr bwMode="auto">
            <a:xfrm flipV="1">
              <a:off x="1771" y="2631"/>
              <a:ext cx="974" cy="9"/>
            </a:xfrm>
            <a:prstGeom prst="line">
              <a:avLst/>
            </a:prstGeom>
            <a:noFill/>
            <a:ln w="38100" cap="sq">
              <a:solidFill>
                <a:srgbClr val="FF3300"/>
              </a:solidFill>
              <a:round/>
              <a:headEnd type="triangle" w="med" len="med"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291" name="Text Box 84"/>
            <p:cNvSpPr txBox="1">
              <a:spLocks noChangeArrowheads="1"/>
            </p:cNvSpPr>
            <p:nvPr/>
          </p:nvSpPr>
          <p:spPr bwMode="auto">
            <a:xfrm>
              <a:off x="1511" y="1954"/>
              <a:ext cx="888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i="1"/>
                <a:t> y</a:t>
              </a:r>
              <a:r>
                <a:rPr lang="en-US" b="0"/>
                <a:t>(</a:t>
              </a:r>
              <a:r>
                <a:rPr lang="en-US" b="0" i="1"/>
                <a:t>t</a:t>
              </a:r>
              <a:r>
                <a:rPr lang="en-US" b="0"/>
                <a:t>)</a:t>
              </a:r>
            </a:p>
          </p:txBody>
        </p:sp>
        <p:sp>
          <p:nvSpPr>
            <p:cNvPr id="11292" name="Freeform 85"/>
            <p:cNvSpPr>
              <a:spLocks/>
            </p:cNvSpPr>
            <p:nvPr/>
          </p:nvSpPr>
          <p:spPr bwMode="auto">
            <a:xfrm>
              <a:off x="2713" y="2217"/>
              <a:ext cx="666" cy="487"/>
            </a:xfrm>
            <a:custGeom>
              <a:avLst/>
              <a:gdLst>
                <a:gd name="T0" fmla="*/ 0 w 585"/>
                <a:gd name="T1" fmla="*/ 215 h 487"/>
                <a:gd name="T2" fmla="*/ 56 w 585"/>
                <a:gd name="T3" fmla="*/ 215 h 487"/>
                <a:gd name="T4" fmla="*/ 74 w 585"/>
                <a:gd name="T5" fmla="*/ 280 h 487"/>
                <a:gd name="T6" fmla="*/ 84 w 585"/>
                <a:gd name="T7" fmla="*/ 345 h 487"/>
                <a:gd name="T8" fmla="*/ 121 w 585"/>
                <a:gd name="T9" fmla="*/ 225 h 487"/>
                <a:gd name="T10" fmla="*/ 121 w 585"/>
                <a:gd name="T11" fmla="*/ 20 h 487"/>
                <a:gd name="T12" fmla="*/ 158 w 585"/>
                <a:gd name="T13" fmla="*/ 104 h 487"/>
                <a:gd name="T14" fmla="*/ 177 w 585"/>
                <a:gd name="T15" fmla="*/ 262 h 487"/>
                <a:gd name="T16" fmla="*/ 251 w 585"/>
                <a:gd name="T17" fmla="*/ 317 h 487"/>
                <a:gd name="T18" fmla="*/ 251 w 585"/>
                <a:gd name="T19" fmla="*/ 159 h 487"/>
                <a:gd name="T20" fmla="*/ 288 w 585"/>
                <a:gd name="T21" fmla="*/ 243 h 487"/>
                <a:gd name="T22" fmla="*/ 409 w 585"/>
                <a:gd name="T23" fmla="*/ 355 h 487"/>
                <a:gd name="T24" fmla="*/ 446 w 585"/>
                <a:gd name="T25" fmla="*/ 290 h 487"/>
                <a:gd name="T26" fmla="*/ 502 w 585"/>
                <a:gd name="T27" fmla="*/ 429 h 487"/>
                <a:gd name="T28" fmla="*/ 548 w 585"/>
                <a:gd name="T29" fmla="*/ 475 h 487"/>
                <a:gd name="T30" fmla="*/ 585 w 585"/>
                <a:gd name="T31" fmla="*/ 355 h 48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85"/>
                <a:gd name="T49" fmla="*/ 0 h 487"/>
                <a:gd name="T50" fmla="*/ 585 w 585"/>
                <a:gd name="T51" fmla="*/ 487 h 48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85" h="487">
                  <a:moveTo>
                    <a:pt x="0" y="215"/>
                  </a:moveTo>
                  <a:cubicBezTo>
                    <a:pt x="22" y="209"/>
                    <a:pt x="44" y="204"/>
                    <a:pt x="56" y="215"/>
                  </a:cubicBezTo>
                  <a:cubicBezTo>
                    <a:pt x="68" y="226"/>
                    <a:pt x="69" y="258"/>
                    <a:pt x="74" y="280"/>
                  </a:cubicBezTo>
                  <a:cubicBezTo>
                    <a:pt x="79" y="302"/>
                    <a:pt x="76" y="354"/>
                    <a:pt x="84" y="345"/>
                  </a:cubicBezTo>
                  <a:cubicBezTo>
                    <a:pt x="92" y="336"/>
                    <a:pt x="115" y="279"/>
                    <a:pt x="121" y="225"/>
                  </a:cubicBezTo>
                  <a:cubicBezTo>
                    <a:pt x="127" y="171"/>
                    <a:pt x="115" y="40"/>
                    <a:pt x="121" y="20"/>
                  </a:cubicBezTo>
                  <a:cubicBezTo>
                    <a:pt x="127" y="0"/>
                    <a:pt x="149" y="64"/>
                    <a:pt x="158" y="104"/>
                  </a:cubicBezTo>
                  <a:cubicBezTo>
                    <a:pt x="167" y="144"/>
                    <a:pt x="162" y="226"/>
                    <a:pt x="177" y="262"/>
                  </a:cubicBezTo>
                  <a:cubicBezTo>
                    <a:pt x="192" y="298"/>
                    <a:pt x="239" y="334"/>
                    <a:pt x="251" y="317"/>
                  </a:cubicBezTo>
                  <a:cubicBezTo>
                    <a:pt x="263" y="300"/>
                    <a:pt x="245" y="171"/>
                    <a:pt x="251" y="159"/>
                  </a:cubicBezTo>
                  <a:cubicBezTo>
                    <a:pt x="257" y="147"/>
                    <a:pt x="262" y="210"/>
                    <a:pt x="288" y="243"/>
                  </a:cubicBezTo>
                  <a:cubicBezTo>
                    <a:pt x="314" y="276"/>
                    <a:pt x="383" y="347"/>
                    <a:pt x="409" y="355"/>
                  </a:cubicBezTo>
                  <a:cubicBezTo>
                    <a:pt x="435" y="363"/>
                    <a:pt x="431" y="278"/>
                    <a:pt x="446" y="290"/>
                  </a:cubicBezTo>
                  <a:cubicBezTo>
                    <a:pt x="461" y="302"/>
                    <a:pt x="485" y="398"/>
                    <a:pt x="502" y="429"/>
                  </a:cubicBezTo>
                  <a:cubicBezTo>
                    <a:pt x="519" y="460"/>
                    <a:pt x="534" y="487"/>
                    <a:pt x="548" y="475"/>
                  </a:cubicBezTo>
                  <a:cubicBezTo>
                    <a:pt x="562" y="463"/>
                    <a:pt x="573" y="409"/>
                    <a:pt x="585" y="355"/>
                  </a:cubicBezTo>
                </a:path>
              </a:pathLst>
            </a:custGeom>
            <a:noFill/>
            <a:ln w="28575" cap="sq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293" name="Freeform 86"/>
            <p:cNvSpPr>
              <a:spLocks/>
            </p:cNvSpPr>
            <p:nvPr/>
          </p:nvSpPr>
          <p:spPr bwMode="auto">
            <a:xfrm>
              <a:off x="1179" y="2478"/>
              <a:ext cx="614" cy="288"/>
            </a:xfrm>
            <a:custGeom>
              <a:avLst/>
              <a:gdLst>
                <a:gd name="T0" fmla="*/ 539 w 539"/>
                <a:gd name="T1" fmla="*/ 0 h 288"/>
                <a:gd name="T2" fmla="*/ 455 w 539"/>
                <a:gd name="T3" fmla="*/ 19 h 288"/>
                <a:gd name="T4" fmla="*/ 316 w 539"/>
                <a:gd name="T5" fmla="*/ 37 h 288"/>
                <a:gd name="T6" fmla="*/ 158 w 539"/>
                <a:gd name="T7" fmla="*/ 47 h 288"/>
                <a:gd name="T8" fmla="*/ 111 w 539"/>
                <a:gd name="T9" fmla="*/ 112 h 288"/>
                <a:gd name="T10" fmla="*/ 56 w 539"/>
                <a:gd name="T11" fmla="*/ 204 h 288"/>
                <a:gd name="T12" fmla="*/ 0 w 539"/>
                <a:gd name="T13" fmla="*/ 288 h 2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39"/>
                <a:gd name="T22" fmla="*/ 0 h 288"/>
                <a:gd name="T23" fmla="*/ 539 w 539"/>
                <a:gd name="T24" fmla="*/ 288 h 28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39" h="288">
                  <a:moveTo>
                    <a:pt x="539" y="0"/>
                  </a:moveTo>
                  <a:cubicBezTo>
                    <a:pt x="515" y="6"/>
                    <a:pt x="492" y="13"/>
                    <a:pt x="455" y="19"/>
                  </a:cubicBezTo>
                  <a:cubicBezTo>
                    <a:pt x="418" y="25"/>
                    <a:pt x="365" y="32"/>
                    <a:pt x="316" y="37"/>
                  </a:cubicBezTo>
                  <a:cubicBezTo>
                    <a:pt x="267" y="42"/>
                    <a:pt x="192" y="34"/>
                    <a:pt x="158" y="47"/>
                  </a:cubicBezTo>
                  <a:cubicBezTo>
                    <a:pt x="124" y="60"/>
                    <a:pt x="128" y="86"/>
                    <a:pt x="111" y="112"/>
                  </a:cubicBezTo>
                  <a:cubicBezTo>
                    <a:pt x="94" y="138"/>
                    <a:pt x="74" y="175"/>
                    <a:pt x="56" y="204"/>
                  </a:cubicBezTo>
                  <a:cubicBezTo>
                    <a:pt x="38" y="233"/>
                    <a:pt x="19" y="260"/>
                    <a:pt x="0" y="288"/>
                  </a:cubicBezTo>
                </a:path>
              </a:pathLst>
            </a:custGeom>
            <a:noFill/>
            <a:ln w="28575" cap="sq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294" name="Text Box 87"/>
            <p:cNvSpPr txBox="1">
              <a:spLocks noChangeArrowheads="1"/>
            </p:cNvSpPr>
            <p:nvPr/>
          </p:nvSpPr>
          <p:spPr bwMode="auto">
            <a:xfrm>
              <a:off x="2101" y="2595"/>
              <a:ext cx="888" cy="32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0" i="1">
                  <a:sym typeface="Symbol" pitchFamily="18" charset="2"/>
                </a:rPr>
                <a:t></a:t>
              </a:r>
              <a:endParaRPr lang="en-US" sz="2800" b="0"/>
            </a:p>
          </p:txBody>
        </p:sp>
        <p:sp>
          <p:nvSpPr>
            <p:cNvPr id="11295" name="Freeform 88"/>
            <p:cNvSpPr>
              <a:spLocks/>
            </p:cNvSpPr>
            <p:nvPr/>
          </p:nvSpPr>
          <p:spPr bwMode="auto">
            <a:xfrm>
              <a:off x="1801" y="1861"/>
              <a:ext cx="905" cy="734"/>
            </a:xfrm>
            <a:custGeom>
              <a:avLst/>
              <a:gdLst>
                <a:gd name="T0" fmla="*/ 0 w 905"/>
                <a:gd name="T1" fmla="*/ 598 h 698"/>
                <a:gd name="T2" fmla="*/ 201 w 905"/>
                <a:gd name="T3" fmla="*/ 553 h 698"/>
                <a:gd name="T4" fmla="*/ 284 w 905"/>
                <a:gd name="T5" fmla="*/ 86 h 698"/>
                <a:gd name="T6" fmla="*/ 329 w 905"/>
                <a:gd name="T7" fmla="*/ 644 h 698"/>
                <a:gd name="T8" fmla="*/ 421 w 905"/>
                <a:gd name="T9" fmla="*/ 4 h 698"/>
                <a:gd name="T10" fmla="*/ 540 w 905"/>
                <a:gd name="T11" fmla="*/ 617 h 698"/>
                <a:gd name="T12" fmla="*/ 622 w 905"/>
                <a:gd name="T13" fmla="*/ 489 h 698"/>
                <a:gd name="T14" fmla="*/ 832 w 905"/>
                <a:gd name="T15" fmla="*/ 598 h 698"/>
                <a:gd name="T16" fmla="*/ 905 w 905"/>
                <a:gd name="T17" fmla="*/ 562 h 6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05"/>
                <a:gd name="T28" fmla="*/ 0 h 698"/>
                <a:gd name="T29" fmla="*/ 905 w 905"/>
                <a:gd name="T30" fmla="*/ 698 h 69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05" h="698">
                  <a:moveTo>
                    <a:pt x="0" y="598"/>
                  </a:moveTo>
                  <a:cubicBezTo>
                    <a:pt x="77" y="618"/>
                    <a:pt x="154" y="638"/>
                    <a:pt x="201" y="553"/>
                  </a:cubicBezTo>
                  <a:cubicBezTo>
                    <a:pt x="248" y="468"/>
                    <a:pt x="263" y="71"/>
                    <a:pt x="284" y="86"/>
                  </a:cubicBezTo>
                  <a:cubicBezTo>
                    <a:pt x="305" y="101"/>
                    <a:pt x="306" y="658"/>
                    <a:pt x="329" y="644"/>
                  </a:cubicBezTo>
                  <a:cubicBezTo>
                    <a:pt x="352" y="630"/>
                    <a:pt x="386" y="8"/>
                    <a:pt x="421" y="4"/>
                  </a:cubicBezTo>
                  <a:cubicBezTo>
                    <a:pt x="456" y="0"/>
                    <a:pt x="507" y="536"/>
                    <a:pt x="540" y="617"/>
                  </a:cubicBezTo>
                  <a:cubicBezTo>
                    <a:pt x="573" y="698"/>
                    <a:pt x="573" y="492"/>
                    <a:pt x="622" y="489"/>
                  </a:cubicBezTo>
                  <a:cubicBezTo>
                    <a:pt x="671" y="486"/>
                    <a:pt x="785" y="586"/>
                    <a:pt x="832" y="598"/>
                  </a:cubicBezTo>
                  <a:cubicBezTo>
                    <a:pt x="879" y="610"/>
                    <a:pt x="892" y="586"/>
                    <a:pt x="905" y="562"/>
                  </a:cubicBezTo>
                </a:path>
              </a:pathLst>
            </a:custGeom>
            <a:noFill/>
            <a:ln w="28575" cap="sq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6" name="Group 96"/>
          <p:cNvGrpSpPr>
            <a:grpSpLocks/>
          </p:cNvGrpSpPr>
          <p:nvPr/>
        </p:nvGrpSpPr>
        <p:grpSpPr bwMode="auto">
          <a:xfrm>
            <a:off x="6881813" y="3321050"/>
            <a:ext cx="1524000" cy="2430463"/>
            <a:chOff x="4335" y="2092"/>
            <a:chExt cx="960" cy="1531"/>
          </a:xfrm>
        </p:grpSpPr>
        <p:grpSp>
          <p:nvGrpSpPr>
            <p:cNvPr id="11281" name="Group 43"/>
            <p:cNvGrpSpPr>
              <a:grpSpLocks/>
            </p:cNvGrpSpPr>
            <p:nvPr/>
          </p:nvGrpSpPr>
          <p:grpSpPr bwMode="auto">
            <a:xfrm>
              <a:off x="4335" y="2092"/>
              <a:ext cx="960" cy="1531"/>
              <a:chOff x="4224" y="1920"/>
              <a:chExt cx="960" cy="1531"/>
            </a:xfrm>
          </p:grpSpPr>
          <p:sp>
            <p:nvSpPr>
              <p:cNvPr id="11283" name="AutoShape 44"/>
              <p:cNvSpPr>
                <a:spLocks noChangeArrowheads="1"/>
              </p:cNvSpPr>
              <p:nvPr/>
            </p:nvSpPr>
            <p:spPr bwMode="auto">
              <a:xfrm rot="-2702588">
                <a:off x="3986" y="2253"/>
                <a:ext cx="1515" cy="881"/>
              </a:xfrm>
              <a:prstGeom prst="parallelogram">
                <a:avLst>
                  <a:gd name="adj" fmla="val 42991"/>
                </a:avLst>
              </a:prstGeom>
              <a:solidFill>
                <a:srgbClr val="FF3300"/>
              </a:solidFill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vert="eaVert" wrap="none" anchor="ctr"/>
              <a:lstStyle/>
              <a:p>
                <a:pPr algn="ctr"/>
                <a:endParaRPr lang="en-US" b="0">
                  <a:solidFill>
                    <a:srgbClr val="FF3300"/>
                  </a:solidFill>
                </a:endParaRPr>
              </a:p>
            </p:txBody>
          </p:sp>
          <p:sp>
            <p:nvSpPr>
              <p:cNvPr id="11284" name="AutoShape 45"/>
              <p:cNvSpPr>
                <a:spLocks noChangeArrowheads="1"/>
              </p:cNvSpPr>
              <p:nvPr/>
            </p:nvSpPr>
            <p:spPr bwMode="auto">
              <a:xfrm rot="-2702588">
                <a:off x="3907" y="2237"/>
                <a:ext cx="1515" cy="881"/>
              </a:xfrm>
              <a:prstGeom prst="parallelogram">
                <a:avLst>
                  <a:gd name="adj" fmla="val 42991"/>
                </a:avLst>
              </a:prstGeom>
              <a:solidFill>
                <a:srgbClr val="FFFF00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282" name="Text Box 95"/>
            <p:cNvSpPr txBox="1">
              <a:spLocks noChangeArrowheads="1"/>
            </p:cNvSpPr>
            <p:nvPr/>
          </p:nvSpPr>
          <p:spPr bwMode="auto">
            <a:xfrm>
              <a:off x="4781" y="2157"/>
              <a:ext cx="311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0" i="1">
                  <a:solidFill>
                    <a:schemeClr val="bg2"/>
                  </a:solidFill>
                </a:rPr>
                <a:t>C</a:t>
              </a:r>
            </a:p>
          </p:txBody>
        </p:sp>
      </p:grpSp>
      <p:grpSp>
        <p:nvGrpSpPr>
          <p:cNvPr id="8" name="Group 94"/>
          <p:cNvGrpSpPr>
            <a:grpSpLocks/>
          </p:cNvGrpSpPr>
          <p:nvPr/>
        </p:nvGrpSpPr>
        <p:grpSpPr bwMode="auto">
          <a:xfrm>
            <a:off x="6938963" y="3205163"/>
            <a:ext cx="1671637" cy="1765300"/>
            <a:chOff x="4408" y="2074"/>
            <a:chExt cx="1053" cy="1112"/>
          </a:xfrm>
        </p:grpSpPr>
        <p:sp>
          <p:nvSpPr>
            <p:cNvPr id="11278" name="Text Box 34"/>
            <p:cNvSpPr txBox="1">
              <a:spLocks noChangeArrowheads="1"/>
            </p:cNvSpPr>
            <p:nvPr/>
          </p:nvSpPr>
          <p:spPr bwMode="auto">
            <a:xfrm rot="-661176">
              <a:off x="4408" y="2898"/>
              <a:ext cx="1053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i="1">
                  <a:solidFill>
                    <a:schemeClr val="bg2"/>
                  </a:solidFill>
                </a:rPr>
                <a:t>P</a:t>
              </a:r>
              <a:r>
                <a:rPr lang="en-US" b="0" i="1" baseline="-25000">
                  <a:solidFill>
                    <a:schemeClr val="bg2"/>
                  </a:solidFill>
                </a:rPr>
                <a:t>C</a:t>
              </a:r>
              <a:r>
                <a:rPr lang="en-US" b="0" i="1">
                  <a:solidFill>
                    <a:schemeClr val="bg2"/>
                  </a:solidFill>
                </a:rPr>
                <a:t> y</a:t>
              </a:r>
              <a:r>
                <a:rPr lang="en-US" b="0">
                  <a:solidFill>
                    <a:schemeClr val="bg2"/>
                  </a:solidFill>
                </a:rPr>
                <a:t>(</a:t>
              </a:r>
              <a:r>
                <a:rPr lang="en-US" b="0" i="1">
                  <a:solidFill>
                    <a:schemeClr val="bg2"/>
                  </a:solidFill>
                </a:rPr>
                <a:t>t</a:t>
              </a:r>
              <a:r>
                <a:rPr lang="en-US" b="0">
                  <a:solidFill>
                    <a:schemeClr val="bg2"/>
                  </a:solidFill>
                </a:rPr>
                <a:t>)</a:t>
              </a:r>
            </a:p>
          </p:txBody>
        </p:sp>
        <p:sp>
          <p:nvSpPr>
            <p:cNvPr id="11279" name="Oval 35"/>
            <p:cNvSpPr>
              <a:spLocks noChangeArrowheads="1"/>
            </p:cNvSpPr>
            <p:nvPr/>
          </p:nvSpPr>
          <p:spPr bwMode="auto">
            <a:xfrm rot="-7997526">
              <a:off x="4704" y="2768"/>
              <a:ext cx="100" cy="135"/>
            </a:xfrm>
            <a:prstGeom prst="ellipse">
              <a:avLst/>
            </a:prstGeom>
            <a:gradFill rotWithShape="0">
              <a:gsLst>
                <a:gs pos="0">
                  <a:schemeClr val="tx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0" name="Line 36"/>
            <p:cNvSpPr>
              <a:spLocks noChangeShapeType="1"/>
            </p:cNvSpPr>
            <p:nvPr/>
          </p:nvSpPr>
          <p:spPr bwMode="auto">
            <a:xfrm rot="-7997526">
              <a:off x="4031" y="2467"/>
              <a:ext cx="807" cy="21"/>
            </a:xfrm>
            <a:prstGeom prst="line">
              <a:avLst/>
            </a:prstGeom>
            <a:noFill/>
            <a:ln w="28575" cap="sq">
              <a:solidFill>
                <a:srgbClr val="FF3300"/>
              </a:solidFill>
              <a:round/>
              <a:headEnd type="triangle" w="med" len="med"/>
              <a:tailEnd/>
            </a:ln>
          </p:spPr>
          <p:txBody>
            <a:bodyPr wrap="none"/>
            <a:lstStyle/>
            <a:p>
              <a:endParaRPr lang="en-US"/>
            </a:p>
          </p:txBody>
        </p:sp>
      </p:grpSp>
      <p:pic>
        <p:nvPicPr>
          <p:cNvPr id="34913" name="Picture 97" descr="Bob">
            <a:hlinkClick r:id="rId5" action="ppaction://hlinkfile"/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439738" y="6200775"/>
            <a:ext cx="439738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4238620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Example Projections</a:t>
            </a:r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381000" y="933450"/>
            <a:ext cx="8763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dirty="0">
                <a:solidFill>
                  <a:schemeClr val="folHlink"/>
                </a:solidFill>
                <a:latin typeface="Arial" charset="0"/>
              </a:rPr>
              <a:t>Constant Area Signals</a:t>
            </a:r>
            <a:r>
              <a:rPr lang="en-US" sz="3200" b="0" dirty="0">
                <a:latin typeface="Arial" charset="0"/>
              </a:rPr>
              <a:t> </a:t>
            </a:r>
          </a:p>
          <a:p>
            <a:pPr marL="1600200" lvl="3" indent="-228600">
              <a:spcBef>
                <a:spcPct val="20000"/>
              </a:spcBef>
            </a:pPr>
            <a:r>
              <a:rPr lang="en-US" sz="3200" b="0" dirty="0">
                <a:latin typeface="Arial" charset="0"/>
              </a:rPr>
              <a:t>– a plane (linear variety)</a:t>
            </a:r>
            <a:endParaRPr lang="en-US" sz="3200" b="0" dirty="0">
              <a:latin typeface="Arial" charset="0"/>
              <a:sym typeface="Symbol" pitchFamily="18" charset="2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 b="0" dirty="0">
              <a:sym typeface="Symbol" pitchFamily="18" charset="2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3200" b="0" dirty="0">
              <a:sym typeface="Symbol" pitchFamily="18" charset="2"/>
            </a:endParaRPr>
          </a:p>
        </p:txBody>
      </p:sp>
      <p:sp>
        <p:nvSpPr>
          <p:cNvPr id="13318" name="Rectangle 7"/>
          <p:cNvSpPr>
            <a:spLocks noChangeArrowheads="1"/>
          </p:cNvSpPr>
          <p:nvPr/>
        </p:nvSpPr>
        <p:spPr bwMode="auto">
          <a:xfrm>
            <a:off x="919163" y="1897063"/>
            <a:ext cx="7543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 b="0">
              <a:sym typeface="Symbol" pitchFamily="18" charset="2"/>
            </a:endParaRPr>
          </a:p>
        </p:txBody>
      </p:sp>
      <p:sp>
        <p:nvSpPr>
          <p:cNvPr id="13320" name="Text Box 30"/>
          <p:cNvSpPr txBox="1">
            <a:spLocks noChangeArrowheads="1"/>
          </p:cNvSpPr>
          <p:nvPr/>
        </p:nvSpPr>
        <p:spPr bwMode="auto">
          <a:xfrm>
            <a:off x="7950829" y="5138030"/>
            <a:ext cx="12954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i="1" dirty="0"/>
              <a:t>x</a:t>
            </a:r>
            <a:r>
              <a:rPr lang="en-US" b="0" dirty="0"/>
              <a:t>[1]</a:t>
            </a:r>
          </a:p>
        </p:txBody>
      </p:sp>
      <p:sp>
        <p:nvSpPr>
          <p:cNvPr id="13326" name="Line 28"/>
          <p:cNvSpPr>
            <a:spLocks noChangeShapeType="1"/>
          </p:cNvSpPr>
          <p:nvPr/>
        </p:nvSpPr>
        <p:spPr bwMode="auto">
          <a:xfrm flipH="1">
            <a:off x="4887549" y="3304515"/>
            <a:ext cx="10375" cy="1993082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327" name="Line 29"/>
          <p:cNvSpPr>
            <a:spLocks noChangeShapeType="1"/>
          </p:cNvSpPr>
          <p:nvPr/>
        </p:nvSpPr>
        <p:spPr bwMode="auto">
          <a:xfrm>
            <a:off x="4678000" y="5183297"/>
            <a:ext cx="36195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328" name="Text Box 31"/>
          <p:cNvSpPr txBox="1">
            <a:spLocks noChangeArrowheads="1"/>
          </p:cNvSpPr>
          <p:nvPr/>
        </p:nvSpPr>
        <p:spPr bwMode="auto">
          <a:xfrm>
            <a:off x="4881326" y="3182481"/>
            <a:ext cx="12954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i="1" dirty="0" smtClean="0"/>
              <a:t>y</a:t>
            </a:r>
            <a:r>
              <a:rPr lang="en-US" b="0" dirty="0" smtClean="0"/>
              <a:t>[2</a:t>
            </a:r>
            <a:r>
              <a:rPr lang="en-US" b="0" dirty="0"/>
              <a:t>]</a:t>
            </a:r>
          </a:p>
        </p:txBody>
      </p:sp>
      <p:sp>
        <p:nvSpPr>
          <p:cNvPr id="13329" name="Line 32"/>
          <p:cNvSpPr>
            <a:spLocks noChangeShapeType="1"/>
          </p:cNvSpPr>
          <p:nvPr/>
        </p:nvSpPr>
        <p:spPr bwMode="auto">
          <a:xfrm>
            <a:off x="4173175" y="3186222"/>
            <a:ext cx="3041650" cy="2943225"/>
          </a:xfrm>
          <a:prstGeom prst="line">
            <a:avLst/>
          </a:prstGeom>
          <a:noFill/>
          <a:ln w="1905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30" name="Text Box 33"/>
              <p:cNvSpPr txBox="1">
                <a:spLocks noChangeArrowheads="1"/>
              </p:cNvSpPr>
              <p:nvPr/>
            </p:nvSpPr>
            <p:spPr bwMode="auto">
              <a:xfrm>
                <a:off x="4964505" y="2222814"/>
                <a:ext cx="4179495" cy="46166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b="0" i="1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𝐶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r>
                          <a:rPr lang="en-US" b="0" i="1" smtClean="0">
                            <a:latin typeface="Cambria Math"/>
                          </a:rPr>
                          <m:t>[</m:t>
                        </m:r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  <m:r>
                          <a:rPr lang="en-US" b="0" i="1" smtClean="0">
                            <a:latin typeface="Cambria Math"/>
                          </a:rPr>
                          <m:t>]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2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/>
                              </a:rPr>
                              <m:t>=1</m:t>
                            </m:r>
                          </m:e>
                        </m:d>
                      </m:e>
                    </m:d>
                  </m:oMath>
                </a14:m>
                <a:r>
                  <a:rPr lang="en-US" b="0" i="1" dirty="0" smtClean="0"/>
                  <a:t> </a:t>
                </a:r>
                <a:endParaRPr lang="en-US" b="0" dirty="0"/>
              </a:p>
            </p:txBody>
          </p:sp>
        </mc:Choice>
        <mc:Fallback xmlns="">
          <p:sp>
            <p:nvSpPr>
              <p:cNvPr id="13330" name="Text 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64505" y="2222814"/>
                <a:ext cx="4179495" cy="461665"/>
              </a:xfrm>
              <a:prstGeom prst="rect">
                <a:avLst/>
              </a:prstGeom>
              <a:blipFill rotWithShape="1">
                <a:blip r:embed="rId2"/>
                <a:stretch>
                  <a:fillRect t="-130667" b="-200000"/>
                </a:stretch>
              </a:blipFill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331" name="Line 34"/>
          <p:cNvSpPr>
            <a:spLocks noChangeShapeType="1"/>
          </p:cNvSpPr>
          <p:nvPr/>
        </p:nvSpPr>
        <p:spPr bwMode="auto">
          <a:xfrm flipH="1">
            <a:off x="4325858" y="2517051"/>
            <a:ext cx="762000" cy="7048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332" name="Text Box 35"/>
          <p:cNvSpPr txBox="1">
            <a:spLocks noChangeArrowheads="1"/>
          </p:cNvSpPr>
          <p:nvPr/>
        </p:nvSpPr>
        <p:spPr bwMode="auto">
          <a:xfrm>
            <a:off x="5986100" y="5205522"/>
            <a:ext cx="24511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1                 2   </a:t>
            </a:r>
            <a:endParaRPr lang="en-US" dirty="0"/>
          </a:p>
        </p:txBody>
      </p:sp>
      <p:sp>
        <p:nvSpPr>
          <p:cNvPr id="13333" name="Text Box 36"/>
          <p:cNvSpPr txBox="1">
            <a:spLocks noChangeArrowheads="1"/>
          </p:cNvSpPr>
          <p:nvPr/>
        </p:nvSpPr>
        <p:spPr bwMode="auto">
          <a:xfrm>
            <a:off x="4524013" y="3760897"/>
            <a:ext cx="12954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35" name="Line 28"/>
          <p:cNvSpPr>
            <a:spLocks noChangeShapeType="1"/>
          </p:cNvSpPr>
          <p:nvPr/>
        </p:nvSpPr>
        <p:spPr bwMode="auto">
          <a:xfrm flipH="1">
            <a:off x="7520599" y="3829615"/>
            <a:ext cx="20937" cy="1421205"/>
          </a:xfrm>
          <a:prstGeom prst="line">
            <a:avLst/>
          </a:prstGeom>
          <a:noFill/>
          <a:ln w="12700" cap="sq">
            <a:solidFill>
              <a:srgbClr val="FF99FF"/>
            </a:solidFill>
            <a:prstDash val="dash"/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6" name="Line 28"/>
          <p:cNvSpPr>
            <a:spLocks noChangeShapeType="1"/>
          </p:cNvSpPr>
          <p:nvPr/>
        </p:nvSpPr>
        <p:spPr bwMode="auto">
          <a:xfrm flipH="1">
            <a:off x="4866424" y="3865830"/>
            <a:ext cx="2548363" cy="7356"/>
          </a:xfrm>
          <a:prstGeom prst="line">
            <a:avLst/>
          </a:prstGeom>
          <a:noFill/>
          <a:ln w="12700" cap="sq">
            <a:solidFill>
              <a:srgbClr val="FF99FF"/>
            </a:solidFill>
            <a:prstDash val="dash"/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 Box 47"/>
              <p:cNvSpPr txBox="1">
                <a:spLocks noChangeArrowheads="1"/>
              </p:cNvSpPr>
              <p:nvPr/>
            </p:nvSpPr>
            <p:spPr bwMode="auto">
              <a:xfrm>
                <a:off x="7513565" y="3263964"/>
                <a:ext cx="1158240" cy="46166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dirty="0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/>
                          </a:rPr>
                          <m:t>𝑦</m:t>
                        </m:r>
                        <m:r>
                          <m:rPr>
                            <m:nor/>
                          </m:rPr>
                          <a:rPr lang="en-US" b="0" dirty="0"/>
                          <m:t> </m:t>
                        </m:r>
                      </m:e>
                    </m:acc>
                  </m:oMath>
                </a14:m>
                <a:r>
                  <a:rPr lang="en-US" b="0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/>
                        <a:ea typeface="Cambria Math"/>
                      </a:rPr>
                      <m:t>∉</m:t>
                    </m:r>
                    <m:r>
                      <a:rPr lang="en-US" b="0" i="1" dirty="0" smtClean="0">
                        <a:latin typeface="Cambria Math"/>
                        <a:ea typeface="Cambria Math"/>
                      </a:rPr>
                      <m:t>𝐶</m:t>
                    </m:r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40" name="Text 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13565" y="3263964"/>
                <a:ext cx="1158240" cy="461665"/>
              </a:xfrm>
              <a:prstGeom prst="rect">
                <a:avLst/>
              </a:prstGeom>
              <a:blipFill rotWithShape="1">
                <a:blip r:embed="rId3"/>
                <a:stretch>
                  <a:fillRect l="-1579" b="-10526"/>
                </a:stretch>
              </a:blipFill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Oval 41"/>
          <p:cNvSpPr/>
          <p:nvPr/>
        </p:nvSpPr>
        <p:spPr bwMode="auto">
          <a:xfrm>
            <a:off x="7431596" y="3763367"/>
            <a:ext cx="172720" cy="182880"/>
          </a:xfrm>
          <a:prstGeom prst="ellipse">
            <a:avLst/>
          </a:prstGeom>
          <a:gradFill flip="none" rotWithShape="1">
            <a:gsLst>
              <a:gs pos="53000">
                <a:srgbClr val="FFC000"/>
              </a:gs>
              <a:gs pos="23000">
                <a:schemeClr val="tx1"/>
              </a:gs>
              <a:gs pos="85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 w="12700" cap="sq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72997" y="2401463"/>
            <a:ext cx="2174129" cy="2228482"/>
            <a:chOff x="772997" y="2401463"/>
            <a:chExt cx="2174129" cy="2228482"/>
          </a:xfrm>
        </p:grpSpPr>
        <p:sp>
          <p:nvSpPr>
            <p:cNvPr id="38" name="Line 43"/>
            <p:cNvSpPr>
              <a:spLocks noChangeShapeType="1"/>
            </p:cNvSpPr>
            <p:nvPr/>
          </p:nvSpPr>
          <p:spPr bwMode="auto">
            <a:xfrm flipV="1">
              <a:off x="1183642" y="3630438"/>
              <a:ext cx="1016352" cy="44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" name="Line 41"/>
            <p:cNvSpPr>
              <a:spLocks noChangeShapeType="1"/>
            </p:cNvSpPr>
            <p:nvPr/>
          </p:nvSpPr>
          <p:spPr bwMode="auto">
            <a:xfrm flipV="1">
              <a:off x="1219562" y="4128378"/>
              <a:ext cx="1043806" cy="1074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" name="Line 42"/>
            <p:cNvSpPr>
              <a:spLocks noChangeShapeType="1"/>
            </p:cNvSpPr>
            <p:nvPr/>
          </p:nvSpPr>
          <p:spPr bwMode="auto">
            <a:xfrm flipV="1">
              <a:off x="1215910" y="2926604"/>
              <a:ext cx="0" cy="12827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5" name="Line 43"/>
            <p:cNvSpPr>
              <a:spLocks noChangeShapeType="1"/>
            </p:cNvSpPr>
            <p:nvPr/>
          </p:nvSpPr>
          <p:spPr bwMode="auto">
            <a:xfrm>
              <a:off x="1112723" y="3029790"/>
              <a:ext cx="924308" cy="311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6" name="Text Box 47"/>
            <p:cNvSpPr txBox="1">
              <a:spLocks noChangeArrowheads="1"/>
            </p:cNvSpPr>
            <p:nvPr/>
          </p:nvSpPr>
          <p:spPr bwMode="auto">
            <a:xfrm>
              <a:off x="2091463" y="3245553"/>
              <a:ext cx="855663" cy="45720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i="1" dirty="0" smtClean="0"/>
                <a:t>n</a:t>
              </a:r>
              <a:endParaRPr lang="en-US" b="0" dirty="0"/>
            </a:p>
          </p:txBody>
        </p:sp>
        <p:sp>
          <p:nvSpPr>
            <p:cNvPr id="27" name="Text Box 49"/>
            <p:cNvSpPr txBox="1">
              <a:spLocks noChangeArrowheads="1"/>
            </p:cNvSpPr>
            <p:nvPr/>
          </p:nvSpPr>
          <p:spPr bwMode="auto">
            <a:xfrm>
              <a:off x="1449464" y="4229835"/>
              <a:ext cx="1406207" cy="40011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0" dirty="0" smtClean="0">
                  <a:latin typeface="Arial" charset="0"/>
                  <a:sym typeface="MT Extra" pitchFamily="18" charset="2"/>
                </a:rPr>
                <a:t>1   2        </a:t>
              </a:r>
              <a:endParaRPr lang="en-US" sz="2000" b="0" dirty="0">
                <a:latin typeface="Arial" charset="0"/>
                <a:sym typeface="MT Extra" pitchFamily="18" charset="2"/>
              </a:endParaRPr>
            </a:p>
          </p:txBody>
        </p:sp>
        <p:sp>
          <p:nvSpPr>
            <p:cNvPr id="28" name="Text Box 50"/>
            <p:cNvSpPr txBox="1">
              <a:spLocks noChangeArrowheads="1"/>
            </p:cNvSpPr>
            <p:nvPr/>
          </p:nvSpPr>
          <p:spPr bwMode="auto">
            <a:xfrm>
              <a:off x="772997" y="2747216"/>
              <a:ext cx="855663" cy="51911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0" dirty="0" smtClean="0">
                  <a:sym typeface="MT Extra" pitchFamily="18" charset="2"/>
                </a:rPr>
                <a:t>2</a:t>
              </a:r>
              <a:endParaRPr lang="en-US" sz="2800" b="0" dirty="0">
                <a:sym typeface="MT Extra" pitchFamily="18" charset="2"/>
              </a:endParaRPr>
            </a:p>
          </p:txBody>
        </p:sp>
        <p:cxnSp>
          <p:nvCxnSpPr>
            <p:cNvPr id="29" name="Straight Connector 28"/>
            <p:cNvCxnSpPr>
              <a:stCxn id="30" idx="0"/>
            </p:cNvCxnSpPr>
            <p:nvPr/>
          </p:nvCxnSpPr>
          <p:spPr bwMode="auto">
            <a:xfrm>
              <a:off x="1534833" y="2955213"/>
              <a:ext cx="4257" cy="1191273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30" name="Oval 29"/>
            <p:cNvSpPr/>
            <p:nvPr/>
          </p:nvSpPr>
          <p:spPr bwMode="auto">
            <a:xfrm>
              <a:off x="1448473" y="2955213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31" name="Straight Connector 30"/>
            <p:cNvCxnSpPr>
              <a:stCxn id="33" idx="4"/>
            </p:cNvCxnSpPr>
            <p:nvPr/>
          </p:nvCxnSpPr>
          <p:spPr bwMode="auto">
            <a:xfrm>
              <a:off x="1898380" y="3696597"/>
              <a:ext cx="1905" cy="563245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33" name="Oval 32"/>
            <p:cNvSpPr/>
            <p:nvPr/>
          </p:nvSpPr>
          <p:spPr bwMode="auto">
            <a:xfrm>
              <a:off x="1812020" y="3513717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9" name="Text Box 50"/>
            <p:cNvSpPr txBox="1">
              <a:spLocks noChangeArrowheads="1"/>
            </p:cNvSpPr>
            <p:nvPr/>
          </p:nvSpPr>
          <p:spPr bwMode="auto">
            <a:xfrm>
              <a:off x="825808" y="3352289"/>
              <a:ext cx="559373" cy="51911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0" dirty="0" smtClean="0">
                  <a:sym typeface="MT Extra" pitchFamily="18" charset="2"/>
                </a:rPr>
                <a:t>1</a:t>
              </a:r>
              <a:endParaRPr lang="en-US" sz="2800" b="0" dirty="0">
                <a:sym typeface="MT Extra" pitchFamily="18" charset="2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1098997" y="2401463"/>
                  <a:ext cx="147771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>
                            <a:latin typeface="Cambria Math"/>
                          </a:rPr>
                          <m:t>𝑦</m:t>
                        </m:r>
                        <m:r>
                          <a:rPr lang="en-US" b="0" i="1" dirty="0">
                            <a:latin typeface="Cambria Math"/>
                          </a:rPr>
                          <m:t>[</m:t>
                        </m:r>
                        <m:r>
                          <a:rPr lang="en-US" b="0" i="1" dirty="0">
                            <a:latin typeface="Cambria Math"/>
                          </a:rPr>
                          <m:t>𝑛</m:t>
                        </m:r>
                        <m:r>
                          <a:rPr lang="en-US" b="0" i="1" dirty="0">
                            <a:latin typeface="Cambria Math"/>
                          </a:rPr>
                          <m:t>]</m:t>
                        </m:r>
                        <m:r>
                          <m:rPr>
                            <m:nor/>
                          </m:rPr>
                          <a:rPr lang="en-US" b="0" dirty="0">
                            <a:ea typeface="Cambria Math"/>
                          </a:rPr>
                          <m:t> </m:t>
                        </m:r>
                        <m:r>
                          <a:rPr lang="en-US" b="0" i="1" dirty="0">
                            <a:latin typeface="Cambria Math"/>
                            <a:ea typeface="Cambria Math"/>
                          </a:rPr>
                          <m:t>∉</m:t>
                        </m:r>
                        <m:r>
                          <a:rPr lang="en-US" b="0" i="1" dirty="0">
                            <a:latin typeface="Cambria Math"/>
                            <a:ea typeface="Cambria Math"/>
                          </a:rPr>
                          <m:t>𝐶</m:t>
                        </m:r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8997" y="2401463"/>
                  <a:ext cx="1477712" cy="461665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Example Projections</a:t>
            </a:r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381000" y="933450"/>
            <a:ext cx="8763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dirty="0">
                <a:solidFill>
                  <a:schemeClr val="folHlink"/>
                </a:solidFill>
                <a:latin typeface="Arial" charset="0"/>
              </a:rPr>
              <a:t>Constant Area Signals</a:t>
            </a:r>
            <a:r>
              <a:rPr lang="en-US" sz="3200" b="0" dirty="0">
                <a:latin typeface="Arial" charset="0"/>
              </a:rPr>
              <a:t> </a:t>
            </a:r>
          </a:p>
          <a:p>
            <a:pPr marL="1600200" lvl="3" indent="-228600">
              <a:spcBef>
                <a:spcPct val="20000"/>
              </a:spcBef>
            </a:pPr>
            <a:r>
              <a:rPr lang="en-US" sz="3200" b="0" dirty="0">
                <a:latin typeface="Arial" charset="0"/>
              </a:rPr>
              <a:t>– a plane (linear variety)</a:t>
            </a:r>
            <a:endParaRPr lang="en-US" sz="3200" b="0" dirty="0">
              <a:latin typeface="Arial" charset="0"/>
              <a:sym typeface="Symbol" pitchFamily="18" charset="2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 b="0" dirty="0">
              <a:sym typeface="Symbol" pitchFamily="18" charset="2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3200" b="0" dirty="0">
              <a:sym typeface="Symbol" pitchFamily="18" charset="2"/>
            </a:endParaRPr>
          </a:p>
        </p:txBody>
      </p:sp>
      <p:sp>
        <p:nvSpPr>
          <p:cNvPr id="13318" name="Rectangle 7"/>
          <p:cNvSpPr>
            <a:spLocks noChangeArrowheads="1"/>
          </p:cNvSpPr>
          <p:nvPr/>
        </p:nvSpPr>
        <p:spPr bwMode="auto">
          <a:xfrm>
            <a:off x="919163" y="1897063"/>
            <a:ext cx="7543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 b="0">
              <a:sym typeface="Symbol" pitchFamily="18" charset="2"/>
            </a:endParaRPr>
          </a:p>
        </p:txBody>
      </p:sp>
      <p:sp>
        <p:nvSpPr>
          <p:cNvPr id="13320" name="Text Box 30"/>
          <p:cNvSpPr txBox="1">
            <a:spLocks noChangeArrowheads="1"/>
          </p:cNvSpPr>
          <p:nvPr/>
        </p:nvSpPr>
        <p:spPr bwMode="auto">
          <a:xfrm>
            <a:off x="7950829" y="5138030"/>
            <a:ext cx="12954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i="1" dirty="0"/>
              <a:t>x</a:t>
            </a:r>
            <a:r>
              <a:rPr lang="en-US" b="0" dirty="0"/>
              <a:t>[1]</a:t>
            </a:r>
          </a:p>
        </p:txBody>
      </p:sp>
      <p:sp>
        <p:nvSpPr>
          <p:cNvPr id="13326" name="Line 28"/>
          <p:cNvSpPr>
            <a:spLocks noChangeShapeType="1"/>
          </p:cNvSpPr>
          <p:nvPr/>
        </p:nvSpPr>
        <p:spPr bwMode="auto">
          <a:xfrm flipH="1">
            <a:off x="4887549" y="3304515"/>
            <a:ext cx="10375" cy="1993082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327" name="Line 29"/>
          <p:cNvSpPr>
            <a:spLocks noChangeShapeType="1"/>
          </p:cNvSpPr>
          <p:nvPr/>
        </p:nvSpPr>
        <p:spPr bwMode="auto">
          <a:xfrm>
            <a:off x="4678000" y="5183297"/>
            <a:ext cx="36195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328" name="Text Box 31"/>
          <p:cNvSpPr txBox="1">
            <a:spLocks noChangeArrowheads="1"/>
          </p:cNvSpPr>
          <p:nvPr/>
        </p:nvSpPr>
        <p:spPr bwMode="auto">
          <a:xfrm>
            <a:off x="4881326" y="3182481"/>
            <a:ext cx="12954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i="1" dirty="0" smtClean="0"/>
              <a:t>y</a:t>
            </a:r>
            <a:r>
              <a:rPr lang="en-US" b="0" dirty="0" smtClean="0"/>
              <a:t>[2</a:t>
            </a:r>
            <a:r>
              <a:rPr lang="en-US" b="0" dirty="0"/>
              <a:t>]</a:t>
            </a:r>
          </a:p>
        </p:txBody>
      </p:sp>
      <p:sp>
        <p:nvSpPr>
          <p:cNvPr id="13329" name="Line 32"/>
          <p:cNvSpPr>
            <a:spLocks noChangeShapeType="1"/>
          </p:cNvSpPr>
          <p:nvPr/>
        </p:nvSpPr>
        <p:spPr bwMode="auto">
          <a:xfrm>
            <a:off x="4173175" y="3186222"/>
            <a:ext cx="3041650" cy="2943225"/>
          </a:xfrm>
          <a:prstGeom prst="line">
            <a:avLst/>
          </a:prstGeom>
          <a:noFill/>
          <a:ln w="1905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30" name="Text Box 33"/>
              <p:cNvSpPr txBox="1">
                <a:spLocks noChangeArrowheads="1"/>
              </p:cNvSpPr>
              <p:nvPr/>
            </p:nvSpPr>
            <p:spPr bwMode="auto">
              <a:xfrm>
                <a:off x="4964505" y="2222814"/>
                <a:ext cx="4179495" cy="46166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b="0" i="1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𝐶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r>
                          <a:rPr lang="en-US" b="0" i="1" smtClean="0">
                            <a:latin typeface="Cambria Math"/>
                          </a:rPr>
                          <m:t>[</m:t>
                        </m:r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  <m:r>
                          <a:rPr lang="en-US" b="0" i="1" smtClean="0">
                            <a:latin typeface="Cambria Math"/>
                          </a:rPr>
                          <m:t>]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2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/>
                              </a:rPr>
                              <m:t>=1</m:t>
                            </m:r>
                          </m:e>
                        </m:d>
                      </m:e>
                    </m:d>
                  </m:oMath>
                </a14:m>
                <a:r>
                  <a:rPr lang="en-US" b="0" i="1" dirty="0" smtClean="0"/>
                  <a:t> </a:t>
                </a:r>
                <a:endParaRPr lang="en-US" b="0" dirty="0"/>
              </a:p>
            </p:txBody>
          </p:sp>
        </mc:Choice>
        <mc:Fallback xmlns="">
          <p:sp>
            <p:nvSpPr>
              <p:cNvPr id="13330" name="Text 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64505" y="2222814"/>
                <a:ext cx="4179495" cy="461665"/>
              </a:xfrm>
              <a:prstGeom prst="rect">
                <a:avLst/>
              </a:prstGeom>
              <a:blipFill rotWithShape="1">
                <a:blip r:embed="rId2"/>
                <a:stretch>
                  <a:fillRect t="-130667" b="-200000"/>
                </a:stretch>
              </a:blipFill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331" name="Line 34"/>
          <p:cNvSpPr>
            <a:spLocks noChangeShapeType="1"/>
          </p:cNvSpPr>
          <p:nvPr/>
        </p:nvSpPr>
        <p:spPr bwMode="auto">
          <a:xfrm flipH="1">
            <a:off x="4325858" y="2517051"/>
            <a:ext cx="762000" cy="7048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332" name="Text Box 35"/>
          <p:cNvSpPr txBox="1">
            <a:spLocks noChangeArrowheads="1"/>
          </p:cNvSpPr>
          <p:nvPr/>
        </p:nvSpPr>
        <p:spPr bwMode="auto">
          <a:xfrm>
            <a:off x="5986100" y="5205522"/>
            <a:ext cx="24511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1                 2   </a:t>
            </a:r>
            <a:endParaRPr lang="en-US" dirty="0"/>
          </a:p>
        </p:txBody>
      </p:sp>
      <p:sp>
        <p:nvSpPr>
          <p:cNvPr id="13333" name="Text Box 36"/>
          <p:cNvSpPr txBox="1">
            <a:spLocks noChangeArrowheads="1"/>
          </p:cNvSpPr>
          <p:nvPr/>
        </p:nvSpPr>
        <p:spPr bwMode="auto">
          <a:xfrm>
            <a:off x="4524013" y="3760897"/>
            <a:ext cx="12954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35" name="Line 28"/>
          <p:cNvSpPr>
            <a:spLocks noChangeShapeType="1"/>
          </p:cNvSpPr>
          <p:nvPr/>
        </p:nvSpPr>
        <p:spPr bwMode="auto">
          <a:xfrm flipH="1">
            <a:off x="7520599" y="3829615"/>
            <a:ext cx="20937" cy="1421205"/>
          </a:xfrm>
          <a:prstGeom prst="line">
            <a:avLst/>
          </a:prstGeom>
          <a:noFill/>
          <a:ln w="12700" cap="sq">
            <a:solidFill>
              <a:srgbClr val="FF99FF"/>
            </a:solidFill>
            <a:prstDash val="dash"/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6" name="Line 28"/>
          <p:cNvSpPr>
            <a:spLocks noChangeShapeType="1"/>
          </p:cNvSpPr>
          <p:nvPr/>
        </p:nvSpPr>
        <p:spPr bwMode="auto">
          <a:xfrm flipH="1">
            <a:off x="4866424" y="3865830"/>
            <a:ext cx="2548363" cy="7356"/>
          </a:xfrm>
          <a:prstGeom prst="line">
            <a:avLst/>
          </a:prstGeom>
          <a:noFill/>
          <a:ln w="12700" cap="sq">
            <a:solidFill>
              <a:srgbClr val="FF99FF"/>
            </a:solidFill>
            <a:prstDash val="dash"/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 Box 47"/>
              <p:cNvSpPr txBox="1">
                <a:spLocks noChangeArrowheads="1"/>
              </p:cNvSpPr>
              <p:nvPr/>
            </p:nvSpPr>
            <p:spPr bwMode="auto">
              <a:xfrm>
                <a:off x="7513565" y="3263964"/>
                <a:ext cx="1158240" cy="46166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dirty="0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/>
                          </a:rPr>
                          <m:t>𝑦</m:t>
                        </m:r>
                        <m:r>
                          <m:rPr>
                            <m:nor/>
                          </m:rPr>
                          <a:rPr lang="en-US" b="0" dirty="0"/>
                          <m:t> </m:t>
                        </m:r>
                      </m:e>
                    </m:acc>
                  </m:oMath>
                </a14:m>
                <a:r>
                  <a:rPr lang="en-US" b="0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/>
                        <a:ea typeface="Cambria Math"/>
                      </a:rPr>
                      <m:t>∉</m:t>
                    </m:r>
                    <m:r>
                      <a:rPr lang="en-US" b="0" i="1" dirty="0" smtClean="0">
                        <a:latin typeface="Cambria Math"/>
                        <a:ea typeface="Cambria Math"/>
                      </a:rPr>
                      <m:t>𝐶</m:t>
                    </m:r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40" name="Text 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13565" y="3263964"/>
                <a:ext cx="1158240" cy="461665"/>
              </a:xfrm>
              <a:prstGeom prst="rect">
                <a:avLst/>
              </a:prstGeom>
              <a:blipFill rotWithShape="1">
                <a:blip r:embed="rId3"/>
                <a:stretch>
                  <a:fillRect l="-1579" b="-10526"/>
                </a:stretch>
              </a:blipFill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Line 41"/>
          <p:cNvSpPr>
            <a:spLocks noChangeShapeType="1"/>
          </p:cNvSpPr>
          <p:nvPr/>
        </p:nvSpPr>
        <p:spPr bwMode="auto">
          <a:xfrm flipV="1">
            <a:off x="6246891" y="3865830"/>
            <a:ext cx="1258432" cy="1330858"/>
          </a:xfrm>
          <a:prstGeom prst="line">
            <a:avLst/>
          </a:prstGeom>
          <a:noFill/>
          <a:ln w="19050" cap="sq">
            <a:solidFill>
              <a:schemeClr val="accent2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5" name="Line 28"/>
          <p:cNvSpPr>
            <a:spLocks noChangeShapeType="1"/>
          </p:cNvSpPr>
          <p:nvPr/>
        </p:nvSpPr>
        <p:spPr bwMode="auto">
          <a:xfrm flipH="1">
            <a:off x="6242552" y="3891480"/>
            <a:ext cx="20937" cy="1421205"/>
          </a:xfrm>
          <a:prstGeom prst="line">
            <a:avLst/>
          </a:prstGeom>
          <a:noFill/>
          <a:ln w="12700" cap="sq">
            <a:solidFill>
              <a:srgbClr val="FF99FF"/>
            </a:solidFill>
            <a:prstDash val="dash"/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6" name="Oval 45"/>
          <p:cNvSpPr/>
          <p:nvPr/>
        </p:nvSpPr>
        <p:spPr bwMode="auto">
          <a:xfrm>
            <a:off x="6144496" y="5065557"/>
            <a:ext cx="172720" cy="182880"/>
          </a:xfrm>
          <a:prstGeom prst="ellipse">
            <a:avLst/>
          </a:prstGeom>
          <a:gradFill flip="none" rotWithShape="1">
            <a:gsLst>
              <a:gs pos="53000">
                <a:srgbClr val="FFC000"/>
              </a:gs>
              <a:gs pos="23000">
                <a:schemeClr val="tx1"/>
              </a:gs>
              <a:gs pos="85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 w="12700" cap="sq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7431596" y="3763367"/>
            <a:ext cx="172720" cy="182880"/>
          </a:xfrm>
          <a:prstGeom prst="ellipse">
            <a:avLst/>
          </a:prstGeom>
          <a:gradFill flip="none" rotWithShape="1">
            <a:gsLst>
              <a:gs pos="53000">
                <a:srgbClr val="FFC000"/>
              </a:gs>
              <a:gs pos="23000">
                <a:schemeClr val="tx1"/>
              </a:gs>
              <a:gs pos="85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 w="12700" cap="sq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 Box 46"/>
              <p:cNvSpPr txBox="1">
                <a:spLocks noChangeArrowheads="1"/>
              </p:cNvSpPr>
              <p:nvPr/>
            </p:nvSpPr>
            <p:spPr bwMode="auto">
              <a:xfrm>
                <a:off x="4829096" y="4473419"/>
                <a:ext cx="855663" cy="46166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/>
                              <a:ea typeface="Cambria Math"/>
                            </a:rPr>
                            <m:t>℘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/>
                              <a:ea typeface="Cambria Math"/>
                            </a:rPr>
                            <m:t>𝐶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en-US" b="0" i="1" dirty="0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47" name="Text 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29096" y="4473419"/>
                <a:ext cx="855663" cy="461665"/>
              </a:xfrm>
              <a:prstGeom prst="rect">
                <a:avLst/>
              </a:prstGeom>
              <a:blipFill rotWithShape="1">
                <a:blip r:embed="rId4"/>
                <a:stretch>
                  <a:fillRect t="-18421" r="-40426" b="-10526"/>
                </a:stretch>
              </a:blipFill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Arrow Connector 47"/>
          <p:cNvCxnSpPr/>
          <p:nvPr/>
        </p:nvCxnSpPr>
        <p:spPr bwMode="auto">
          <a:xfrm>
            <a:off x="5542478" y="4874192"/>
            <a:ext cx="514290" cy="241016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grpSp>
        <p:nvGrpSpPr>
          <p:cNvPr id="10" name="Group 9"/>
          <p:cNvGrpSpPr/>
          <p:nvPr/>
        </p:nvGrpSpPr>
        <p:grpSpPr>
          <a:xfrm>
            <a:off x="772997" y="2401463"/>
            <a:ext cx="2174129" cy="2228482"/>
            <a:chOff x="772997" y="2401463"/>
            <a:chExt cx="2174129" cy="2228482"/>
          </a:xfrm>
        </p:grpSpPr>
        <p:sp>
          <p:nvSpPr>
            <p:cNvPr id="38" name="Line 43"/>
            <p:cNvSpPr>
              <a:spLocks noChangeShapeType="1"/>
            </p:cNvSpPr>
            <p:nvPr/>
          </p:nvSpPr>
          <p:spPr bwMode="auto">
            <a:xfrm flipV="1">
              <a:off x="1183642" y="3630438"/>
              <a:ext cx="1016352" cy="44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" name="Line 41"/>
            <p:cNvSpPr>
              <a:spLocks noChangeShapeType="1"/>
            </p:cNvSpPr>
            <p:nvPr/>
          </p:nvSpPr>
          <p:spPr bwMode="auto">
            <a:xfrm flipV="1">
              <a:off x="1219562" y="4128378"/>
              <a:ext cx="1043806" cy="1074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" name="Line 42"/>
            <p:cNvSpPr>
              <a:spLocks noChangeShapeType="1"/>
            </p:cNvSpPr>
            <p:nvPr/>
          </p:nvSpPr>
          <p:spPr bwMode="auto">
            <a:xfrm flipV="1">
              <a:off x="1215910" y="2926604"/>
              <a:ext cx="0" cy="12827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5" name="Line 43"/>
            <p:cNvSpPr>
              <a:spLocks noChangeShapeType="1"/>
            </p:cNvSpPr>
            <p:nvPr/>
          </p:nvSpPr>
          <p:spPr bwMode="auto">
            <a:xfrm>
              <a:off x="1112723" y="3029790"/>
              <a:ext cx="924308" cy="311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6" name="Text Box 47"/>
            <p:cNvSpPr txBox="1">
              <a:spLocks noChangeArrowheads="1"/>
            </p:cNvSpPr>
            <p:nvPr/>
          </p:nvSpPr>
          <p:spPr bwMode="auto">
            <a:xfrm>
              <a:off x="2091463" y="3245553"/>
              <a:ext cx="855663" cy="45720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i="1" dirty="0" smtClean="0"/>
                <a:t>n</a:t>
              </a:r>
              <a:endParaRPr lang="en-US" b="0" dirty="0"/>
            </a:p>
          </p:txBody>
        </p:sp>
        <p:sp>
          <p:nvSpPr>
            <p:cNvPr id="27" name="Text Box 49"/>
            <p:cNvSpPr txBox="1">
              <a:spLocks noChangeArrowheads="1"/>
            </p:cNvSpPr>
            <p:nvPr/>
          </p:nvSpPr>
          <p:spPr bwMode="auto">
            <a:xfrm>
              <a:off x="1449464" y="4229835"/>
              <a:ext cx="1406207" cy="40011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0" dirty="0" smtClean="0">
                  <a:latin typeface="Arial" charset="0"/>
                  <a:sym typeface="MT Extra" pitchFamily="18" charset="2"/>
                </a:rPr>
                <a:t>1   2        </a:t>
              </a:r>
              <a:endParaRPr lang="en-US" sz="2000" b="0" dirty="0">
                <a:latin typeface="Arial" charset="0"/>
                <a:sym typeface="MT Extra" pitchFamily="18" charset="2"/>
              </a:endParaRPr>
            </a:p>
          </p:txBody>
        </p:sp>
        <p:sp>
          <p:nvSpPr>
            <p:cNvPr id="28" name="Text Box 50"/>
            <p:cNvSpPr txBox="1">
              <a:spLocks noChangeArrowheads="1"/>
            </p:cNvSpPr>
            <p:nvPr/>
          </p:nvSpPr>
          <p:spPr bwMode="auto">
            <a:xfrm>
              <a:off x="772997" y="2747216"/>
              <a:ext cx="855663" cy="51911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0" dirty="0" smtClean="0">
                  <a:sym typeface="MT Extra" pitchFamily="18" charset="2"/>
                </a:rPr>
                <a:t>2</a:t>
              </a:r>
              <a:endParaRPr lang="en-US" sz="2800" b="0" dirty="0">
                <a:sym typeface="MT Extra" pitchFamily="18" charset="2"/>
              </a:endParaRPr>
            </a:p>
          </p:txBody>
        </p:sp>
        <p:cxnSp>
          <p:nvCxnSpPr>
            <p:cNvPr id="29" name="Straight Connector 28"/>
            <p:cNvCxnSpPr>
              <a:stCxn id="30" idx="0"/>
            </p:cNvCxnSpPr>
            <p:nvPr/>
          </p:nvCxnSpPr>
          <p:spPr bwMode="auto">
            <a:xfrm>
              <a:off x="1534833" y="2955213"/>
              <a:ext cx="4257" cy="1191273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30" name="Oval 29"/>
            <p:cNvSpPr/>
            <p:nvPr/>
          </p:nvSpPr>
          <p:spPr bwMode="auto">
            <a:xfrm>
              <a:off x="1448473" y="2955213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31" name="Straight Connector 30"/>
            <p:cNvCxnSpPr>
              <a:stCxn id="33" idx="4"/>
            </p:cNvCxnSpPr>
            <p:nvPr/>
          </p:nvCxnSpPr>
          <p:spPr bwMode="auto">
            <a:xfrm>
              <a:off x="1898380" y="3696597"/>
              <a:ext cx="1905" cy="563245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33" name="Oval 32"/>
            <p:cNvSpPr/>
            <p:nvPr/>
          </p:nvSpPr>
          <p:spPr bwMode="auto">
            <a:xfrm>
              <a:off x="1812020" y="3513717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9" name="Text Box 50"/>
            <p:cNvSpPr txBox="1">
              <a:spLocks noChangeArrowheads="1"/>
            </p:cNvSpPr>
            <p:nvPr/>
          </p:nvSpPr>
          <p:spPr bwMode="auto">
            <a:xfrm>
              <a:off x="825808" y="3352289"/>
              <a:ext cx="559373" cy="51911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0" dirty="0" smtClean="0">
                  <a:sym typeface="MT Extra" pitchFamily="18" charset="2"/>
                </a:rPr>
                <a:t>1</a:t>
              </a:r>
              <a:endParaRPr lang="en-US" sz="2800" b="0" dirty="0">
                <a:sym typeface="MT Extra" pitchFamily="18" charset="2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1098997" y="2401463"/>
                  <a:ext cx="147771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>
                            <a:latin typeface="Cambria Math"/>
                          </a:rPr>
                          <m:t>𝑦</m:t>
                        </m:r>
                        <m:r>
                          <a:rPr lang="en-US" b="0" i="1" dirty="0">
                            <a:latin typeface="Cambria Math"/>
                          </a:rPr>
                          <m:t>[</m:t>
                        </m:r>
                        <m:r>
                          <a:rPr lang="en-US" b="0" i="1" dirty="0">
                            <a:latin typeface="Cambria Math"/>
                          </a:rPr>
                          <m:t>𝑛</m:t>
                        </m:r>
                        <m:r>
                          <a:rPr lang="en-US" b="0" i="1" dirty="0">
                            <a:latin typeface="Cambria Math"/>
                          </a:rPr>
                          <m:t>]</m:t>
                        </m:r>
                        <m:r>
                          <m:rPr>
                            <m:nor/>
                          </m:rPr>
                          <a:rPr lang="en-US" b="0" dirty="0">
                            <a:ea typeface="Cambria Math"/>
                          </a:rPr>
                          <m:t> </m:t>
                        </m:r>
                        <m:r>
                          <a:rPr lang="en-US" b="0" i="1" dirty="0">
                            <a:latin typeface="Cambria Math"/>
                            <a:ea typeface="Cambria Math"/>
                          </a:rPr>
                          <m:t>∉</m:t>
                        </m:r>
                        <m:r>
                          <a:rPr lang="en-US" b="0" i="1" dirty="0">
                            <a:latin typeface="Cambria Math"/>
                            <a:ea typeface="Cambria Math"/>
                          </a:rPr>
                          <m:t>𝐶</m:t>
                        </m:r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8997" y="2401463"/>
                  <a:ext cx="1477712" cy="461665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5" name="Line 41"/>
          <p:cNvSpPr>
            <a:spLocks noChangeShapeType="1"/>
          </p:cNvSpPr>
          <p:nvPr/>
        </p:nvSpPr>
        <p:spPr bwMode="auto">
          <a:xfrm flipV="1">
            <a:off x="1263320" y="5849439"/>
            <a:ext cx="1043806" cy="1074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6" name="Line 42"/>
          <p:cNvSpPr>
            <a:spLocks noChangeShapeType="1"/>
          </p:cNvSpPr>
          <p:nvPr/>
        </p:nvSpPr>
        <p:spPr bwMode="auto">
          <a:xfrm flipV="1">
            <a:off x="1259668" y="5154659"/>
            <a:ext cx="0" cy="12827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7" name="Line 43"/>
          <p:cNvSpPr>
            <a:spLocks noChangeShapeType="1"/>
          </p:cNvSpPr>
          <p:nvPr/>
        </p:nvSpPr>
        <p:spPr bwMode="auto">
          <a:xfrm>
            <a:off x="1156481" y="5257845"/>
            <a:ext cx="924308" cy="3119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8" name="Text Box 47"/>
          <p:cNvSpPr txBox="1">
            <a:spLocks noChangeArrowheads="1"/>
          </p:cNvSpPr>
          <p:nvPr/>
        </p:nvSpPr>
        <p:spPr bwMode="auto">
          <a:xfrm>
            <a:off x="2144275" y="5419288"/>
            <a:ext cx="855663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i="1" dirty="0" smtClean="0"/>
              <a:t>n</a:t>
            </a:r>
            <a:endParaRPr lang="en-US" b="0" dirty="0"/>
          </a:p>
        </p:txBody>
      </p:sp>
      <p:sp>
        <p:nvSpPr>
          <p:cNvPr id="60" name="Text Box 50"/>
          <p:cNvSpPr txBox="1">
            <a:spLocks noChangeArrowheads="1"/>
          </p:cNvSpPr>
          <p:nvPr/>
        </p:nvSpPr>
        <p:spPr bwMode="auto">
          <a:xfrm>
            <a:off x="816755" y="4975271"/>
            <a:ext cx="855663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0" dirty="0" smtClean="0">
                <a:sym typeface="MT Extra" pitchFamily="18" charset="2"/>
              </a:rPr>
              <a:t>2</a:t>
            </a:r>
            <a:endParaRPr lang="en-US" sz="2800" b="0" dirty="0">
              <a:sym typeface="MT Extra" pitchFamily="18" charset="2"/>
            </a:endParaRPr>
          </a:p>
        </p:txBody>
      </p:sp>
      <p:cxnSp>
        <p:nvCxnSpPr>
          <p:cNvPr id="61" name="Straight Connector 60"/>
          <p:cNvCxnSpPr>
            <a:stCxn id="62" idx="0"/>
          </p:cNvCxnSpPr>
          <p:nvPr/>
        </p:nvCxnSpPr>
        <p:spPr bwMode="auto">
          <a:xfrm>
            <a:off x="1578591" y="5183268"/>
            <a:ext cx="5765" cy="683378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2" name="Oval 61"/>
          <p:cNvSpPr/>
          <p:nvPr/>
        </p:nvSpPr>
        <p:spPr bwMode="auto">
          <a:xfrm>
            <a:off x="1492231" y="5183268"/>
            <a:ext cx="172720" cy="182880"/>
          </a:xfrm>
          <a:prstGeom prst="ellipse">
            <a:avLst/>
          </a:prstGeom>
          <a:gradFill>
            <a:gsLst>
              <a:gs pos="16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4" name="Oval 63"/>
          <p:cNvSpPr/>
          <p:nvPr/>
        </p:nvSpPr>
        <p:spPr bwMode="auto">
          <a:xfrm>
            <a:off x="1855778" y="5741772"/>
            <a:ext cx="172720" cy="182880"/>
          </a:xfrm>
          <a:prstGeom prst="ellipse">
            <a:avLst/>
          </a:prstGeom>
          <a:gradFill>
            <a:gsLst>
              <a:gs pos="16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5" name="Text Box 50"/>
          <p:cNvSpPr txBox="1">
            <a:spLocks noChangeArrowheads="1"/>
          </p:cNvSpPr>
          <p:nvPr/>
        </p:nvSpPr>
        <p:spPr bwMode="auto">
          <a:xfrm>
            <a:off x="869566" y="5580344"/>
            <a:ext cx="559373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0" dirty="0" smtClean="0">
                <a:sym typeface="MT Extra" pitchFamily="18" charset="2"/>
              </a:rPr>
              <a:t>1</a:t>
            </a:r>
            <a:endParaRPr lang="en-US" sz="2800" b="0" dirty="0">
              <a:sym typeface="MT Extra" pitchFamily="18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 Box 46"/>
              <p:cNvSpPr txBox="1">
                <a:spLocks noChangeArrowheads="1"/>
              </p:cNvSpPr>
              <p:nvPr/>
            </p:nvSpPr>
            <p:spPr bwMode="auto">
              <a:xfrm>
                <a:off x="1299578" y="4661096"/>
                <a:ext cx="855663" cy="45720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/>
                              <a:ea typeface="Cambria Math"/>
                            </a:rPr>
                            <m:t>℘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/>
                              <a:ea typeface="Cambria Math"/>
                            </a:rPr>
                            <m:t>𝐶</m:t>
                          </m:r>
                        </m:sub>
                      </m:sSub>
                      <m:r>
                        <a:rPr lang="en-US" b="0" i="1" dirty="0" smtClean="0">
                          <a:latin typeface="Cambria Math"/>
                        </a:rPr>
                        <m:t>𝑦</m:t>
                      </m:r>
                      <m:r>
                        <a:rPr lang="en-US" b="0" i="1" dirty="0" smtClean="0">
                          <a:latin typeface="Cambria Math"/>
                        </a:rPr>
                        <m:t>[</m:t>
                      </m:r>
                      <m:r>
                        <a:rPr lang="en-US" b="0" i="1" dirty="0" smtClean="0">
                          <a:latin typeface="Cambria Math"/>
                        </a:rPr>
                        <m:t>𝑛</m:t>
                      </m:r>
                      <m:r>
                        <a:rPr lang="en-US" b="0" i="1" dirty="0" smtClean="0">
                          <a:latin typeface="Cambria Math"/>
                        </a:rPr>
                        <m:t>]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68" name="Text 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99578" y="4661096"/>
                <a:ext cx="855663" cy="457200"/>
              </a:xfrm>
              <a:prstGeom prst="rect">
                <a:avLst/>
              </a:prstGeom>
              <a:blipFill rotWithShape="1">
                <a:blip r:embed="rId6"/>
                <a:stretch>
                  <a:fillRect l="-2837" r="-39716" b="-20000"/>
                </a:stretch>
              </a:blipFill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422897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Example Projections</a:t>
            </a:r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381000" y="933450"/>
            <a:ext cx="8763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dirty="0">
                <a:solidFill>
                  <a:schemeClr val="folHlink"/>
                </a:solidFill>
                <a:latin typeface="Arial" charset="0"/>
              </a:rPr>
              <a:t>Constant Area Signals</a:t>
            </a:r>
            <a:r>
              <a:rPr lang="en-US" sz="3200" b="0" dirty="0">
                <a:latin typeface="Arial" charset="0"/>
              </a:rPr>
              <a:t> </a:t>
            </a:r>
          </a:p>
          <a:p>
            <a:pPr marL="1600200" lvl="3" indent="-228600">
              <a:spcBef>
                <a:spcPct val="20000"/>
              </a:spcBef>
            </a:pPr>
            <a:r>
              <a:rPr lang="en-US" sz="3200" b="0" dirty="0">
                <a:latin typeface="Arial" charset="0"/>
              </a:rPr>
              <a:t>– a plane (linear variety)</a:t>
            </a:r>
            <a:endParaRPr lang="en-US" sz="3200" b="0" dirty="0">
              <a:latin typeface="Arial" charset="0"/>
              <a:sym typeface="Symbol" pitchFamily="18" charset="2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 b="0" dirty="0">
              <a:sym typeface="Symbol" pitchFamily="18" charset="2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3200" b="0" dirty="0">
              <a:sym typeface="Symbol" pitchFamily="18" charset="2"/>
            </a:endParaRPr>
          </a:p>
        </p:txBody>
      </p:sp>
      <p:sp>
        <p:nvSpPr>
          <p:cNvPr id="13318" name="Rectangle 7"/>
          <p:cNvSpPr>
            <a:spLocks noChangeArrowheads="1"/>
          </p:cNvSpPr>
          <p:nvPr/>
        </p:nvSpPr>
        <p:spPr bwMode="auto">
          <a:xfrm>
            <a:off x="919163" y="1897063"/>
            <a:ext cx="7543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 b="0">
              <a:sym typeface="Symbol" pitchFamily="18" charset="2"/>
            </a:endParaRPr>
          </a:p>
        </p:txBody>
      </p:sp>
      <p:sp>
        <p:nvSpPr>
          <p:cNvPr id="13320" name="Text Box 30"/>
          <p:cNvSpPr txBox="1">
            <a:spLocks noChangeArrowheads="1"/>
          </p:cNvSpPr>
          <p:nvPr/>
        </p:nvSpPr>
        <p:spPr bwMode="auto">
          <a:xfrm>
            <a:off x="7950829" y="5138030"/>
            <a:ext cx="12954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i="1" dirty="0"/>
              <a:t>x</a:t>
            </a:r>
            <a:r>
              <a:rPr lang="en-US" b="0" dirty="0"/>
              <a:t>[1]</a:t>
            </a:r>
          </a:p>
        </p:txBody>
      </p:sp>
      <p:sp>
        <p:nvSpPr>
          <p:cNvPr id="13326" name="Line 28"/>
          <p:cNvSpPr>
            <a:spLocks noChangeShapeType="1"/>
          </p:cNvSpPr>
          <p:nvPr/>
        </p:nvSpPr>
        <p:spPr bwMode="auto">
          <a:xfrm flipH="1">
            <a:off x="4887549" y="3304515"/>
            <a:ext cx="10375" cy="1993082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327" name="Line 29"/>
          <p:cNvSpPr>
            <a:spLocks noChangeShapeType="1"/>
          </p:cNvSpPr>
          <p:nvPr/>
        </p:nvSpPr>
        <p:spPr bwMode="auto">
          <a:xfrm>
            <a:off x="4678000" y="5183297"/>
            <a:ext cx="36195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328" name="Text Box 31"/>
          <p:cNvSpPr txBox="1">
            <a:spLocks noChangeArrowheads="1"/>
          </p:cNvSpPr>
          <p:nvPr/>
        </p:nvSpPr>
        <p:spPr bwMode="auto">
          <a:xfrm>
            <a:off x="4881326" y="3182481"/>
            <a:ext cx="12954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i="1" dirty="0" smtClean="0"/>
              <a:t>y</a:t>
            </a:r>
            <a:r>
              <a:rPr lang="en-US" b="0" dirty="0" smtClean="0"/>
              <a:t>[2</a:t>
            </a:r>
            <a:r>
              <a:rPr lang="en-US" b="0" dirty="0"/>
              <a:t>]</a:t>
            </a:r>
          </a:p>
        </p:txBody>
      </p:sp>
      <p:sp>
        <p:nvSpPr>
          <p:cNvPr id="13329" name="Line 32"/>
          <p:cNvSpPr>
            <a:spLocks noChangeShapeType="1"/>
          </p:cNvSpPr>
          <p:nvPr/>
        </p:nvSpPr>
        <p:spPr bwMode="auto">
          <a:xfrm>
            <a:off x="4173175" y="3186222"/>
            <a:ext cx="3041650" cy="2943225"/>
          </a:xfrm>
          <a:prstGeom prst="line">
            <a:avLst/>
          </a:prstGeom>
          <a:noFill/>
          <a:ln w="1905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30" name="Text Box 33"/>
              <p:cNvSpPr txBox="1">
                <a:spLocks noChangeArrowheads="1"/>
              </p:cNvSpPr>
              <p:nvPr/>
            </p:nvSpPr>
            <p:spPr bwMode="auto">
              <a:xfrm>
                <a:off x="4964505" y="2222814"/>
                <a:ext cx="4179495" cy="46166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b="0" i="1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𝐶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r>
                          <a:rPr lang="en-US" b="0" i="1" smtClean="0">
                            <a:latin typeface="Cambria Math"/>
                          </a:rPr>
                          <m:t>[</m:t>
                        </m:r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  <m:r>
                          <a:rPr lang="en-US" b="0" i="1" smtClean="0">
                            <a:latin typeface="Cambria Math"/>
                          </a:rPr>
                          <m:t>]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2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/>
                              </a:rPr>
                              <m:t>=1</m:t>
                            </m:r>
                          </m:e>
                        </m:d>
                      </m:e>
                    </m:d>
                  </m:oMath>
                </a14:m>
                <a:r>
                  <a:rPr lang="en-US" b="0" i="1" dirty="0" smtClean="0"/>
                  <a:t> </a:t>
                </a:r>
                <a:endParaRPr lang="en-US" b="0" dirty="0"/>
              </a:p>
            </p:txBody>
          </p:sp>
        </mc:Choice>
        <mc:Fallback xmlns="">
          <p:sp>
            <p:nvSpPr>
              <p:cNvPr id="13330" name="Text 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64505" y="2222814"/>
                <a:ext cx="4179495" cy="461665"/>
              </a:xfrm>
              <a:prstGeom prst="rect">
                <a:avLst/>
              </a:prstGeom>
              <a:blipFill rotWithShape="1">
                <a:blip r:embed="rId2"/>
                <a:stretch>
                  <a:fillRect t="-130667" b="-200000"/>
                </a:stretch>
              </a:blipFill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331" name="Line 34"/>
          <p:cNvSpPr>
            <a:spLocks noChangeShapeType="1"/>
          </p:cNvSpPr>
          <p:nvPr/>
        </p:nvSpPr>
        <p:spPr bwMode="auto">
          <a:xfrm flipH="1">
            <a:off x="4325858" y="2517051"/>
            <a:ext cx="762000" cy="7048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332" name="Text Box 35"/>
          <p:cNvSpPr txBox="1">
            <a:spLocks noChangeArrowheads="1"/>
          </p:cNvSpPr>
          <p:nvPr/>
        </p:nvSpPr>
        <p:spPr bwMode="auto">
          <a:xfrm>
            <a:off x="5986100" y="5205522"/>
            <a:ext cx="24511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1                 2   </a:t>
            </a:r>
            <a:endParaRPr lang="en-US" dirty="0"/>
          </a:p>
        </p:txBody>
      </p:sp>
      <p:sp>
        <p:nvSpPr>
          <p:cNvPr id="13333" name="Text Box 36"/>
          <p:cNvSpPr txBox="1">
            <a:spLocks noChangeArrowheads="1"/>
          </p:cNvSpPr>
          <p:nvPr/>
        </p:nvSpPr>
        <p:spPr bwMode="auto">
          <a:xfrm>
            <a:off x="4524013" y="3760897"/>
            <a:ext cx="12954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35" name="Line 28"/>
          <p:cNvSpPr>
            <a:spLocks noChangeShapeType="1"/>
          </p:cNvSpPr>
          <p:nvPr/>
        </p:nvSpPr>
        <p:spPr bwMode="auto">
          <a:xfrm flipH="1">
            <a:off x="7520599" y="3829615"/>
            <a:ext cx="20937" cy="1421205"/>
          </a:xfrm>
          <a:prstGeom prst="line">
            <a:avLst/>
          </a:prstGeom>
          <a:noFill/>
          <a:ln w="12700" cap="sq">
            <a:solidFill>
              <a:srgbClr val="FF99FF"/>
            </a:solidFill>
            <a:prstDash val="dash"/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6" name="Line 28"/>
          <p:cNvSpPr>
            <a:spLocks noChangeShapeType="1"/>
          </p:cNvSpPr>
          <p:nvPr/>
        </p:nvSpPr>
        <p:spPr bwMode="auto">
          <a:xfrm flipH="1">
            <a:off x="4866424" y="3865830"/>
            <a:ext cx="2548363" cy="7356"/>
          </a:xfrm>
          <a:prstGeom prst="line">
            <a:avLst/>
          </a:prstGeom>
          <a:noFill/>
          <a:ln w="12700" cap="sq">
            <a:solidFill>
              <a:srgbClr val="FF99FF"/>
            </a:solidFill>
            <a:prstDash val="dash"/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 Box 47"/>
              <p:cNvSpPr txBox="1">
                <a:spLocks noChangeArrowheads="1"/>
              </p:cNvSpPr>
              <p:nvPr/>
            </p:nvSpPr>
            <p:spPr bwMode="auto">
              <a:xfrm>
                <a:off x="7513565" y="3263964"/>
                <a:ext cx="1158240" cy="46166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dirty="0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/>
                          </a:rPr>
                          <m:t>𝑦</m:t>
                        </m:r>
                        <m:r>
                          <m:rPr>
                            <m:nor/>
                          </m:rPr>
                          <a:rPr lang="en-US" b="0" dirty="0"/>
                          <m:t> </m:t>
                        </m:r>
                      </m:e>
                    </m:acc>
                  </m:oMath>
                </a14:m>
                <a:r>
                  <a:rPr lang="en-US" b="0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/>
                        <a:ea typeface="Cambria Math"/>
                      </a:rPr>
                      <m:t>∉</m:t>
                    </m:r>
                    <m:r>
                      <a:rPr lang="en-US" b="0" i="1" dirty="0" smtClean="0">
                        <a:latin typeface="Cambria Math"/>
                        <a:ea typeface="Cambria Math"/>
                      </a:rPr>
                      <m:t>𝐶</m:t>
                    </m:r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40" name="Text 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13565" y="3263964"/>
                <a:ext cx="1158240" cy="461665"/>
              </a:xfrm>
              <a:prstGeom prst="rect">
                <a:avLst/>
              </a:prstGeom>
              <a:blipFill rotWithShape="1">
                <a:blip r:embed="rId3"/>
                <a:stretch>
                  <a:fillRect l="-1579" b="-10526"/>
                </a:stretch>
              </a:blipFill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Line 41"/>
          <p:cNvSpPr>
            <a:spLocks noChangeShapeType="1"/>
          </p:cNvSpPr>
          <p:nvPr/>
        </p:nvSpPr>
        <p:spPr bwMode="auto">
          <a:xfrm flipV="1">
            <a:off x="6246891" y="3865830"/>
            <a:ext cx="1258432" cy="1330858"/>
          </a:xfrm>
          <a:prstGeom prst="line">
            <a:avLst/>
          </a:prstGeom>
          <a:noFill/>
          <a:ln w="19050" cap="sq">
            <a:solidFill>
              <a:schemeClr val="accent2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5" name="Line 28"/>
          <p:cNvSpPr>
            <a:spLocks noChangeShapeType="1"/>
          </p:cNvSpPr>
          <p:nvPr/>
        </p:nvSpPr>
        <p:spPr bwMode="auto">
          <a:xfrm flipH="1">
            <a:off x="6242552" y="3891480"/>
            <a:ext cx="20937" cy="1421205"/>
          </a:xfrm>
          <a:prstGeom prst="line">
            <a:avLst/>
          </a:prstGeom>
          <a:noFill/>
          <a:ln w="12700" cap="sq">
            <a:solidFill>
              <a:srgbClr val="FF99FF"/>
            </a:solidFill>
            <a:prstDash val="dash"/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6" name="Oval 45"/>
          <p:cNvSpPr/>
          <p:nvPr/>
        </p:nvSpPr>
        <p:spPr bwMode="auto">
          <a:xfrm>
            <a:off x="6144496" y="5065557"/>
            <a:ext cx="172720" cy="182880"/>
          </a:xfrm>
          <a:prstGeom prst="ellipse">
            <a:avLst/>
          </a:prstGeom>
          <a:gradFill flip="none" rotWithShape="1">
            <a:gsLst>
              <a:gs pos="53000">
                <a:srgbClr val="FFC000"/>
              </a:gs>
              <a:gs pos="23000">
                <a:schemeClr val="tx1"/>
              </a:gs>
              <a:gs pos="85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 w="12700" cap="sq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7431596" y="3763367"/>
            <a:ext cx="172720" cy="182880"/>
          </a:xfrm>
          <a:prstGeom prst="ellipse">
            <a:avLst/>
          </a:prstGeom>
          <a:gradFill flip="none" rotWithShape="1">
            <a:gsLst>
              <a:gs pos="53000">
                <a:srgbClr val="FFC000"/>
              </a:gs>
              <a:gs pos="23000">
                <a:schemeClr val="tx1"/>
              </a:gs>
              <a:gs pos="85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 w="12700" cap="sq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 Box 46"/>
              <p:cNvSpPr txBox="1">
                <a:spLocks noChangeArrowheads="1"/>
              </p:cNvSpPr>
              <p:nvPr/>
            </p:nvSpPr>
            <p:spPr bwMode="auto">
              <a:xfrm>
                <a:off x="4829096" y="4473419"/>
                <a:ext cx="855663" cy="46166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/>
                              <a:ea typeface="Cambria Math"/>
                            </a:rPr>
                            <m:t>℘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/>
                              <a:ea typeface="Cambria Math"/>
                            </a:rPr>
                            <m:t>𝐶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en-US" b="0" i="1" dirty="0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47" name="Text 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29096" y="4473419"/>
                <a:ext cx="855663" cy="461665"/>
              </a:xfrm>
              <a:prstGeom prst="rect">
                <a:avLst/>
              </a:prstGeom>
              <a:blipFill rotWithShape="1">
                <a:blip r:embed="rId4"/>
                <a:stretch>
                  <a:fillRect t="-18421" r="-40426" b="-10526"/>
                </a:stretch>
              </a:blipFill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Arrow Connector 47"/>
          <p:cNvCxnSpPr/>
          <p:nvPr/>
        </p:nvCxnSpPr>
        <p:spPr bwMode="auto">
          <a:xfrm>
            <a:off x="5542478" y="4874192"/>
            <a:ext cx="514290" cy="241016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grpSp>
        <p:nvGrpSpPr>
          <p:cNvPr id="10" name="Group 9"/>
          <p:cNvGrpSpPr/>
          <p:nvPr/>
        </p:nvGrpSpPr>
        <p:grpSpPr>
          <a:xfrm>
            <a:off x="772997" y="2401463"/>
            <a:ext cx="2174129" cy="2228482"/>
            <a:chOff x="772997" y="2401463"/>
            <a:chExt cx="2174129" cy="2228482"/>
          </a:xfrm>
        </p:grpSpPr>
        <p:sp>
          <p:nvSpPr>
            <p:cNvPr id="38" name="Line 43"/>
            <p:cNvSpPr>
              <a:spLocks noChangeShapeType="1"/>
            </p:cNvSpPr>
            <p:nvPr/>
          </p:nvSpPr>
          <p:spPr bwMode="auto">
            <a:xfrm flipV="1">
              <a:off x="1183642" y="3630438"/>
              <a:ext cx="1016352" cy="44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" name="Line 41"/>
            <p:cNvSpPr>
              <a:spLocks noChangeShapeType="1"/>
            </p:cNvSpPr>
            <p:nvPr/>
          </p:nvSpPr>
          <p:spPr bwMode="auto">
            <a:xfrm flipV="1">
              <a:off x="1219562" y="4128378"/>
              <a:ext cx="1043806" cy="1074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" name="Line 42"/>
            <p:cNvSpPr>
              <a:spLocks noChangeShapeType="1"/>
            </p:cNvSpPr>
            <p:nvPr/>
          </p:nvSpPr>
          <p:spPr bwMode="auto">
            <a:xfrm flipV="1">
              <a:off x="1215910" y="2926604"/>
              <a:ext cx="0" cy="12827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5" name="Line 43"/>
            <p:cNvSpPr>
              <a:spLocks noChangeShapeType="1"/>
            </p:cNvSpPr>
            <p:nvPr/>
          </p:nvSpPr>
          <p:spPr bwMode="auto">
            <a:xfrm>
              <a:off x="1112723" y="3029790"/>
              <a:ext cx="924308" cy="311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6" name="Text Box 47"/>
            <p:cNvSpPr txBox="1">
              <a:spLocks noChangeArrowheads="1"/>
            </p:cNvSpPr>
            <p:nvPr/>
          </p:nvSpPr>
          <p:spPr bwMode="auto">
            <a:xfrm>
              <a:off x="2091463" y="3245553"/>
              <a:ext cx="855663" cy="45720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i="1" dirty="0" smtClean="0"/>
                <a:t>n</a:t>
              </a:r>
              <a:endParaRPr lang="en-US" b="0" dirty="0"/>
            </a:p>
          </p:txBody>
        </p:sp>
        <p:sp>
          <p:nvSpPr>
            <p:cNvPr id="27" name="Text Box 49"/>
            <p:cNvSpPr txBox="1">
              <a:spLocks noChangeArrowheads="1"/>
            </p:cNvSpPr>
            <p:nvPr/>
          </p:nvSpPr>
          <p:spPr bwMode="auto">
            <a:xfrm>
              <a:off x="1449464" y="4229835"/>
              <a:ext cx="1406207" cy="40011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0" dirty="0" smtClean="0">
                  <a:latin typeface="Arial" charset="0"/>
                  <a:sym typeface="MT Extra" pitchFamily="18" charset="2"/>
                </a:rPr>
                <a:t>1   2        </a:t>
              </a:r>
              <a:endParaRPr lang="en-US" sz="2000" b="0" dirty="0">
                <a:latin typeface="Arial" charset="0"/>
                <a:sym typeface="MT Extra" pitchFamily="18" charset="2"/>
              </a:endParaRPr>
            </a:p>
          </p:txBody>
        </p:sp>
        <p:sp>
          <p:nvSpPr>
            <p:cNvPr id="28" name="Text Box 50"/>
            <p:cNvSpPr txBox="1">
              <a:spLocks noChangeArrowheads="1"/>
            </p:cNvSpPr>
            <p:nvPr/>
          </p:nvSpPr>
          <p:spPr bwMode="auto">
            <a:xfrm>
              <a:off x="772997" y="2747216"/>
              <a:ext cx="855663" cy="51911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0" dirty="0" smtClean="0">
                  <a:sym typeface="MT Extra" pitchFamily="18" charset="2"/>
                </a:rPr>
                <a:t>2</a:t>
              </a:r>
              <a:endParaRPr lang="en-US" sz="2800" b="0" dirty="0">
                <a:sym typeface="MT Extra" pitchFamily="18" charset="2"/>
              </a:endParaRPr>
            </a:p>
          </p:txBody>
        </p:sp>
        <p:cxnSp>
          <p:nvCxnSpPr>
            <p:cNvPr id="29" name="Straight Connector 28"/>
            <p:cNvCxnSpPr>
              <a:stCxn id="30" idx="0"/>
            </p:cNvCxnSpPr>
            <p:nvPr/>
          </p:nvCxnSpPr>
          <p:spPr bwMode="auto">
            <a:xfrm>
              <a:off x="1534833" y="2955213"/>
              <a:ext cx="4257" cy="1191273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30" name="Oval 29"/>
            <p:cNvSpPr/>
            <p:nvPr/>
          </p:nvSpPr>
          <p:spPr bwMode="auto">
            <a:xfrm>
              <a:off x="1448473" y="2955213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31" name="Straight Connector 30"/>
            <p:cNvCxnSpPr>
              <a:stCxn id="33" idx="4"/>
            </p:cNvCxnSpPr>
            <p:nvPr/>
          </p:nvCxnSpPr>
          <p:spPr bwMode="auto">
            <a:xfrm>
              <a:off x="1898380" y="3696597"/>
              <a:ext cx="1905" cy="563245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33" name="Oval 32"/>
            <p:cNvSpPr/>
            <p:nvPr/>
          </p:nvSpPr>
          <p:spPr bwMode="auto">
            <a:xfrm>
              <a:off x="1812020" y="3513717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9" name="Text Box 50"/>
            <p:cNvSpPr txBox="1">
              <a:spLocks noChangeArrowheads="1"/>
            </p:cNvSpPr>
            <p:nvPr/>
          </p:nvSpPr>
          <p:spPr bwMode="auto">
            <a:xfrm>
              <a:off x="825808" y="3352289"/>
              <a:ext cx="559373" cy="51911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0" dirty="0" smtClean="0">
                  <a:sym typeface="MT Extra" pitchFamily="18" charset="2"/>
                </a:rPr>
                <a:t>1</a:t>
              </a:r>
              <a:endParaRPr lang="en-US" sz="2800" b="0" dirty="0">
                <a:sym typeface="MT Extra" pitchFamily="18" charset="2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1098997" y="2401463"/>
                  <a:ext cx="147771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>
                            <a:latin typeface="Cambria Math"/>
                          </a:rPr>
                          <m:t>𝑦</m:t>
                        </m:r>
                        <m:r>
                          <a:rPr lang="en-US" b="0" i="1" dirty="0">
                            <a:latin typeface="Cambria Math"/>
                          </a:rPr>
                          <m:t>[</m:t>
                        </m:r>
                        <m:r>
                          <a:rPr lang="en-US" b="0" i="1" dirty="0">
                            <a:latin typeface="Cambria Math"/>
                          </a:rPr>
                          <m:t>𝑛</m:t>
                        </m:r>
                        <m:r>
                          <a:rPr lang="en-US" b="0" i="1" dirty="0">
                            <a:latin typeface="Cambria Math"/>
                          </a:rPr>
                          <m:t>]</m:t>
                        </m:r>
                        <m:r>
                          <m:rPr>
                            <m:nor/>
                          </m:rPr>
                          <a:rPr lang="en-US" b="0" dirty="0">
                            <a:ea typeface="Cambria Math"/>
                          </a:rPr>
                          <m:t> </m:t>
                        </m:r>
                        <m:r>
                          <a:rPr lang="en-US" b="0" i="1" dirty="0">
                            <a:latin typeface="Cambria Math"/>
                            <a:ea typeface="Cambria Math"/>
                          </a:rPr>
                          <m:t>∉</m:t>
                        </m:r>
                        <m:r>
                          <a:rPr lang="en-US" b="0" i="1" dirty="0">
                            <a:latin typeface="Cambria Math"/>
                            <a:ea typeface="Cambria Math"/>
                          </a:rPr>
                          <m:t>𝐶</m:t>
                        </m:r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8997" y="2401463"/>
                  <a:ext cx="1477712" cy="461665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5" name="Line 41"/>
          <p:cNvSpPr>
            <a:spLocks noChangeShapeType="1"/>
          </p:cNvSpPr>
          <p:nvPr/>
        </p:nvSpPr>
        <p:spPr bwMode="auto">
          <a:xfrm flipV="1">
            <a:off x="1263320" y="5849439"/>
            <a:ext cx="1043806" cy="1074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6" name="Line 42"/>
          <p:cNvSpPr>
            <a:spLocks noChangeShapeType="1"/>
          </p:cNvSpPr>
          <p:nvPr/>
        </p:nvSpPr>
        <p:spPr bwMode="auto">
          <a:xfrm flipV="1">
            <a:off x="1259668" y="5154659"/>
            <a:ext cx="0" cy="12827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7" name="Line 43"/>
          <p:cNvSpPr>
            <a:spLocks noChangeShapeType="1"/>
          </p:cNvSpPr>
          <p:nvPr/>
        </p:nvSpPr>
        <p:spPr bwMode="auto">
          <a:xfrm>
            <a:off x="1156481" y="5257845"/>
            <a:ext cx="924308" cy="3119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8" name="Text Box 47"/>
          <p:cNvSpPr txBox="1">
            <a:spLocks noChangeArrowheads="1"/>
          </p:cNvSpPr>
          <p:nvPr/>
        </p:nvSpPr>
        <p:spPr bwMode="auto">
          <a:xfrm>
            <a:off x="2144275" y="5419288"/>
            <a:ext cx="855663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i="1" dirty="0" smtClean="0"/>
              <a:t>n</a:t>
            </a:r>
            <a:endParaRPr lang="en-US" b="0" dirty="0"/>
          </a:p>
        </p:txBody>
      </p:sp>
      <p:sp>
        <p:nvSpPr>
          <p:cNvPr id="60" name="Text Box 50"/>
          <p:cNvSpPr txBox="1">
            <a:spLocks noChangeArrowheads="1"/>
          </p:cNvSpPr>
          <p:nvPr/>
        </p:nvSpPr>
        <p:spPr bwMode="auto">
          <a:xfrm>
            <a:off x="816755" y="4975271"/>
            <a:ext cx="855663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0" dirty="0" smtClean="0">
                <a:sym typeface="MT Extra" pitchFamily="18" charset="2"/>
              </a:rPr>
              <a:t>2</a:t>
            </a:r>
            <a:endParaRPr lang="en-US" sz="2800" b="0" dirty="0">
              <a:sym typeface="MT Extra" pitchFamily="18" charset="2"/>
            </a:endParaRPr>
          </a:p>
        </p:txBody>
      </p:sp>
      <p:cxnSp>
        <p:nvCxnSpPr>
          <p:cNvPr id="61" name="Straight Connector 60"/>
          <p:cNvCxnSpPr>
            <a:stCxn id="62" idx="0"/>
          </p:cNvCxnSpPr>
          <p:nvPr/>
        </p:nvCxnSpPr>
        <p:spPr bwMode="auto">
          <a:xfrm>
            <a:off x="1578591" y="5183268"/>
            <a:ext cx="5765" cy="683378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2" name="Oval 61"/>
          <p:cNvSpPr/>
          <p:nvPr/>
        </p:nvSpPr>
        <p:spPr bwMode="auto">
          <a:xfrm>
            <a:off x="1492231" y="5183268"/>
            <a:ext cx="172720" cy="182880"/>
          </a:xfrm>
          <a:prstGeom prst="ellipse">
            <a:avLst/>
          </a:prstGeom>
          <a:gradFill>
            <a:gsLst>
              <a:gs pos="16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4" name="Oval 63"/>
          <p:cNvSpPr/>
          <p:nvPr/>
        </p:nvSpPr>
        <p:spPr bwMode="auto">
          <a:xfrm>
            <a:off x="1855778" y="5741772"/>
            <a:ext cx="172720" cy="182880"/>
          </a:xfrm>
          <a:prstGeom prst="ellipse">
            <a:avLst/>
          </a:prstGeom>
          <a:gradFill>
            <a:gsLst>
              <a:gs pos="16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5" name="Text Box 50"/>
          <p:cNvSpPr txBox="1">
            <a:spLocks noChangeArrowheads="1"/>
          </p:cNvSpPr>
          <p:nvPr/>
        </p:nvSpPr>
        <p:spPr bwMode="auto">
          <a:xfrm>
            <a:off x="869566" y="5580344"/>
            <a:ext cx="559373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0" dirty="0" smtClean="0">
                <a:sym typeface="MT Extra" pitchFamily="18" charset="2"/>
              </a:rPr>
              <a:t>1</a:t>
            </a:r>
            <a:endParaRPr lang="en-US" sz="2800" b="0" dirty="0">
              <a:sym typeface="MT Extra" pitchFamily="18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 Box 46"/>
              <p:cNvSpPr txBox="1">
                <a:spLocks noChangeArrowheads="1"/>
              </p:cNvSpPr>
              <p:nvPr/>
            </p:nvSpPr>
            <p:spPr bwMode="auto">
              <a:xfrm>
                <a:off x="1299578" y="4661096"/>
                <a:ext cx="855663" cy="45720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/>
                              <a:ea typeface="Cambria Math"/>
                            </a:rPr>
                            <m:t>℘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/>
                              <a:ea typeface="Cambria Math"/>
                            </a:rPr>
                            <m:t>𝐶</m:t>
                          </m:r>
                        </m:sub>
                      </m:sSub>
                      <m:r>
                        <a:rPr lang="en-US" b="0" i="1" dirty="0" smtClean="0">
                          <a:latin typeface="Cambria Math"/>
                        </a:rPr>
                        <m:t>𝑦</m:t>
                      </m:r>
                      <m:r>
                        <a:rPr lang="en-US" b="0" i="1" dirty="0" smtClean="0">
                          <a:latin typeface="Cambria Math"/>
                        </a:rPr>
                        <m:t>[</m:t>
                      </m:r>
                      <m:r>
                        <a:rPr lang="en-US" b="0" i="1" dirty="0" smtClean="0">
                          <a:latin typeface="Cambria Math"/>
                        </a:rPr>
                        <m:t>𝑛</m:t>
                      </m:r>
                      <m:r>
                        <a:rPr lang="en-US" b="0" i="1" dirty="0" smtClean="0">
                          <a:latin typeface="Cambria Math"/>
                        </a:rPr>
                        <m:t>]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68" name="Text 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99578" y="4661096"/>
                <a:ext cx="855663" cy="457200"/>
              </a:xfrm>
              <a:prstGeom prst="rect">
                <a:avLst/>
              </a:prstGeom>
              <a:blipFill rotWithShape="1">
                <a:blip r:embed="rId6"/>
                <a:stretch>
                  <a:fillRect l="-2837" r="-39716" b="-20000"/>
                </a:stretch>
              </a:blipFill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2661719" y="5685576"/>
            <a:ext cx="4119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smtClean="0"/>
              <a:t>The same value (in this example, 1) is subtracted (or added) to every value.</a:t>
            </a:r>
            <a:endParaRPr lang="en-US" sz="2000" b="0" dirty="0"/>
          </a:p>
        </p:txBody>
      </p:sp>
      <p:sp>
        <p:nvSpPr>
          <p:cNvPr id="70" name="TextBox 69"/>
          <p:cNvSpPr txBox="1"/>
          <p:nvPr/>
        </p:nvSpPr>
        <p:spPr>
          <a:xfrm>
            <a:off x="6799152" y="6457890"/>
            <a:ext cx="2435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Water Analogy</a:t>
            </a:r>
            <a:endParaRPr lang="en-US" sz="2000" b="0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22897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solidFill>
                  <a:srgbClr val="FF00FF"/>
                </a:solidFill>
              </a:rPr>
              <a:t>POCS: What is a convex set?</a:t>
            </a:r>
          </a:p>
        </p:txBody>
      </p:sp>
      <p:sp>
        <p:nvSpPr>
          <p:cNvPr id="1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00200"/>
            <a:ext cx="8382000" cy="1828800"/>
          </a:xfrm>
          <a:gradFill rotWithShape="0">
            <a:gsLst>
              <a:gs pos="0">
                <a:srgbClr val="FF00FF"/>
              </a:gs>
              <a:gs pos="50000">
                <a:srgbClr val="FFCCFF"/>
              </a:gs>
              <a:gs pos="100000">
                <a:srgbClr val="FF00FF"/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</a:rPr>
              <a:t>In a vector space, a set </a:t>
            </a:r>
            <a:r>
              <a:rPr lang="en-US" i="1" smtClean="0">
                <a:solidFill>
                  <a:schemeClr val="bg2"/>
                </a:solidFill>
              </a:rPr>
              <a:t>C</a:t>
            </a:r>
            <a:r>
              <a:rPr lang="en-US" smtClean="0">
                <a:solidFill>
                  <a:schemeClr val="bg2"/>
                </a:solidFill>
              </a:rPr>
              <a:t> is convex iff </a:t>
            </a:r>
            <a:r>
              <a:rPr lang="en-US" smtClean="0">
                <a:solidFill>
                  <a:schemeClr val="bg2"/>
                </a:solidFill>
                <a:sym typeface="Symbol" pitchFamily="18" charset="2"/>
              </a:rPr>
              <a:t>   </a:t>
            </a:r>
          </a:p>
          <a:p>
            <a:pPr eaLnBrk="1" hangingPunct="1">
              <a:buFontTx/>
              <a:buNone/>
            </a:pPr>
            <a:r>
              <a:rPr lang="en-US" smtClean="0">
                <a:solidFill>
                  <a:schemeClr val="bg2"/>
                </a:solidFill>
                <a:sym typeface="Symbol" pitchFamily="18" charset="2"/>
              </a:rPr>
              <a:t>and</a:t>
            </a:r>
            <a:r>
              <a:rPr lang="en-US" smtClean="0">
                <a:sym typeface="Symbol" pitchFamily="18" charset="2"/>
              </a:rPr>
              <a:t>	           </a:t>
            </a:r>
            <a:r>
              <a:rPr lang="en-US" smtClean="0">
                <a:solidFill>
                  <a:schemeClr val="bg2"/>
                </a:solidFill>
                <a:sym typeface="Symbol" pitchFamily="18" charset="2"/>
              </a:rPr>
              <a:t>,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7086600" y="1600200"/>
          <a:ext cx="118110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50" name="Equation" r:id="rId3" imgW="380880" imgH="177480" progId="Equation.3">
                  <p:embed/>
                </p:oleObj>
              </mc:Choice>
              <mc:Fallback>
                <p:oleObj name="Equation" r:id="rId3" imgW="3808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1600200"/>
                        <a:ext cx="1181100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5"/>
          <p:cNvGraphicFramePr>
            <a:graphicFrameLocks noChangeAspect="1"/>
          </p:cNvGraphicFramePr>
          <p:nvPr/>
        </p:nvGraphicFramePr>
        <p:xfrm>
          <a:off x="1143000" y="2209800"/>
          <a:ext cx="1220788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51" name="Equation" r:id="rId5" imgW="393480" imgH="203040" progId="Equation.3">
                  <p:embed/>
                </p:oleObj>
              </mc:Choice>
              <mc:Fallback>
                <p:oleObj name="Equation" r:id="rId5" imgW="3934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209800"/>
                        <a:ext cx="1220788" cy="631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4" name="Object 6"/>
          <p:cNvGraphicFramePr>
            <a:graphicFrameLocks noChangeAspect="1"/>
          </p:cNvGraphicFramePr>
          <p:nvPr/>
        </p:nvGraphicFramePr>
        <p:xfrm>
          <a:off x="1162050" y="2743200"/>
          <a:ext cx="7008813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52" name="Equation" r:id="rId7" imgW="2260440" imgH="203040" progId="Equation.3">
                  <p:embed/>
                </p:oleObj>
              </mc:Choice>
              <mc:Fallback>
                <p:oleObj name="Equation" r:id="rId7" imgW="22604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2050" y="2743200"/>
                        <a:ext cx="7008813" cy="631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5" name="Oval 7"/>
          <p:cNvSpPr>
            <a:spLocks noChangeArrowheads="1"/>
          </p:cNvSpPr>
          <p:nvPr/>
        </p:nvSpPr>
        <p:spPr bwMode="auto">
          <a:xfrm rot="-1228643">
            <a:off x="2357438" y="3949700"/>
            <a:ext cx="5286375" cy="2578100"/>
          </a:xfrm>
          <a:prstGeom prst="ellipse">
            <a:avLst/>
          </a:prstGeom>
          <a:gradFill rotWithShape="0">
            <a:gsLst>
              <a:gs pos="0">
                <a:srgbClr val="FFCCFF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1066800" y="5181600"/>
            <a:ext cx="1447800" cy="590550"/>
            <a:chOff x="864" y="3264"/>
            <a:chExt cx="672" cy="336"/>
          </a:xfrm>
        </p:grpSpPr>
        <p:sp>
          <p:nvSpPr>
            <p:cNvPr id="1051" name="Text Box 8"/>
            <p:cNvSpPr txBox="1">
              <a:spLocks noChangeArrowheads="1"/>
            </p:cNvSpPr>
            <p:nvPr/>
          </p:nvSpPr>
          <p:spPr bwMode="auto">
            <a:xfrm>
              <a:off x="864" y="3264"/>
              <a:ext cx="528" cy="33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0" i="1"/>
                <a:t>C</a:t>
              </a:r>
            </a:p>
          </p:txBody>
        </p:sp>
        <p:sp>
          <p:nvSpPr>
            <p:cNvPr id="1052" name="Freeform 9"/>
            <p:cNvSpPr>
              <a:spLocks/>
            </p:cNvSpPr>
            <p:nvPr/>
          </p:nvSpPr>
          <p:spPr bwMode="auto">
            <a:xfrm>
              <a:off x="1104" y="3432"/>
              <a:ext cx="432" cy="168"/>
            </a:xfrm>
            <a:custGeom>
              <a:avLst/>
              <a:gdLst>
                <a:gd name="T0" fmla="*/ 0 w 432"/>
                <a:gd name="T1" fmla="*/ 24 h 168"/>
                <a:gd name="T2" fmla="*/ 192 w 432"/>
                <a:gd name="T3" fmla="*/ 24 h 168"/>
                <a:gd name="T4" fmla="*/ 432 w 432"/>
                <a:gd name="T5" fmla="*/ 168 h 168"/>
                <a:gd name="T6" fmla="*/ 0 60000 65536"/>
                <a:gd name="T7" fmla="*/ 0 60000 65536"/>
                <a:gd name="T8" fmla="*/ 0 60000 65536"/>
                <a:gd name="T9" fmla="*/ 0 w 432"/>
                <a:gd name="T10" fmla="*/ 0 h 168"/>
                <a:gd name="T11" fmla="*/ 432 w 432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" h="168">
                  <a:moveTo>
                    <a:pt x="0" y="24"/>
                  </a:moveTo>
                  <a:cubicBezTo>
                    <a:pt x="60" y="12"/>
                    <a:pt x="120" y="0"/>
                    <a:pt x="192" y="24"/>
                  </a:cubicBezTo>
                  <a:cubicBezTo>
                    <a:pt x="264" y="48"/>
                    <a:pt x="392" y="144"/>
                    <a:pt x="432" y="168"/>
                  </a:cubicBezTo>
                </a:path>
              </a:pathLst>
            </a:custGeom>
            <a:noFill/>
            <a:ln w="19050" cap="sq" cmpd="sng">
              <a:solidFill>
                <a:schemeClr val="tx1"/>
              </a:solidFill>
              <a:prstDash val="solid"/>
              <a:round/>
              <a:headEnd type="none" w="sm" len="sm"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7422" name="Line 14"/>
          <p:cNvSpPr>
            <a:spLocks noChangeShapeType="1"/>
          </p:cNvSpPr>
          <p:nvPr/>
        </p:nvSpPr>
        <p:spPr bwMode="auto">
          <a:xfrm flipV="1">
            <a:off x="3352800" y="4495800"/>
            <a:ext cx="3352800" cy="1447800"/>
          </a:xfrm>
          <a:prstGeom prst="line">
            <a:avLst/>
          </a:prstGeom>
          <a:noFill/>
          <a:ln w="381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3" name="Group 40"/>
          <p:cNvGrpSpPr>
            <a:grpSpLocks/>
          </p:cNvGrpSpPr>
          <p:nvPr/>
        </p:nvGrpSpPr>
        <p:grpSpPr bwMode="auto">
          <a:xfrm>
            <a:off x="6629400" y="4114800"/>
            <a:ext cx="661988" cy="631825"/>
            <a:chOff x="4176" y="2592"/>
            <a:chExt cx="417" cy="398"/>
          </a:xfrm>
        </p:grpSpPr>
        <p:graphicFrame>
          <p:nvGraphicFramePr>
            <p:cNvPr id="1033" name="Object 13"/>
            <p:cNvGraphicFramePr>
              <a:graphicFrameLocks noChangeAspect="1"/>
            </p:cNvGraphicFramePr>
            <p:nvPr/>
          </p:nvGraphicFramePr>
          <p:xfrm>
            <a:off x="4320" y="2592"/>
            <a:ext cx="273" cy="3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053" name="Equation" r:id="rId9" imgW="139680" imgH="203040" progId="Equation.3">
                    <p:embed/>
                  </p:oleObj>
                </mc:Choice>
                <mc:Fallback>
                  <p:oleObj name="Equation" r:id="rId9" imgW="13968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0" y="2592"/>
                          <a:ext cx="273" cy="39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50" name="Oval 11"/>
            <p:cNvSpPr>
              <a:spLocks noChangeArrowheads="1"/>
            </p:cNvSpPr>
            <p:nvPr/>
          </p:nvSpPr>
          <p:spPr bwMode="auto">
            <a:xfrm>
              <a:off x="4176" y="2784"/>
              <a:ext cx="96" cy="96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bg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2819400" y="5715000"/>
            <a:ext cx="609600" cy="552450"/>
            <a:chOff x="1776" y="3600"/>
            <a:chExt cx="384" cy="348"/>
          </a:xfrm>
        </p:grpSpPr>
        <p:sp>
          <p:nvSpPr>
            <p:cNvPr id="1049" name="Oval 10"/>
            <p:cNvSpPr>
              <a:spLocks noChangeArrowheads="1"/>
            </p:cNvSpPr>
            <p:nvPr/>
          </p:nvSpPr>
          <p:spPr bwMode="auto">
            <a:xfrm>
              <a:off x="2064" y="3696"/>
              <a:ext cx="96" cy="96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bg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en-US" b="0">
                <a:solidFill>
                  <a:srgbClr val="FF00FF"/>
                </a:solidFill>
              </a:endParaRPr>
            </a:p>
          </p:txBody>
        </p:sp>
        <p:graphicFrame>
          <p:nvGraphicFramePr>
            <p:cNvPr id="1032" name="Object 12"/>
            <p:cNvGraphicFramePr>
              <a:graphicFrameLocks noChangeAspect="1"/>
            </p:cNvGraphicFramePr>
            <p:nvPr/>
          </p:nvGraphicFramePr>
          <p:xfrm>
            <a:off x="1776" y="3600"/>
            <a:ext cx="248" cy="3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054" name="Equation" r:id="rId11" imgW="126720" imgH="177480" progId="Equation.3">
                    <p:embed/>
                  </p:oleObj>
                </mc:Choice>
                <mc:Fallback>
                  <p:oleObj name="Equation" r:id="rId11" imgW="12672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76" y="3600"/>
                          <a:ext cx="248" cy="34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" name="Group 38"/>
          <p:cNvGrpSpPr>
            <a:grpSpLocks/>
          </p:cNvGrpSpPr>
          <p:nvPr/>
        </p:nvGrpSpPr>
        <p:grpSpPr bwMode="auto">
          <a:xfrm>
            <a:off x="3429000" y="4995863"/>
            <a:ext cx="987425" cy="795337"/>
            <a:chOff x="2160" y="3147"/>
            <a:chExt cx="622" cy="501"/>
          </a:xfrm>
        </p:grpSpPr>
        <p:graphicFrame>
          <p:nvGraphicFramePr>
            <p:cNvPr id="1031" name="Object 17"/>
            <p:cNvGraphicFramePr>
              <a:graphicFrameLocks noChangeAspect="1"/>
            </p:cNvGraphicFramePr>
            <p:nvPr/>
          </p:nvGraphicFramePr>
          <p:xfrm>
            <a:off x="2256" y="3147"/>
            <a:ext cx="526" cy="2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055" name="Equation" r:id="rId13" imgW="342720" imgH="177480" progId="Equation.3">
                    <p:embed/>
                  </p:oleObj>
                </mc:Choice>
                <mc:Fallback>
                  <p:oleObj name="Equation" r:id="rId13" imgW="34272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56" y="3147"/>
                          <a:ext cx="526" cy="2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8" name="Line 18"/>
            <p:cNvSpPr>
              <a:spLocks noChangeShapeType="1"/>
            </p:cNvSpPr>
            <p:nvPr/>
          </p:nvSpPr>
          <p:spPr bwMode="auto">
            <a:xfrm flipH="1">
              <a:off x="2160" y="3408"/>
              <a:ext cx="96" cy="24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6" name="Group 36"/>
          <p:cNvGrpSpPr>
            <a:grpSpLocks/>
          </p:cNvGrpSpPr>
          <p:nvPr/>
        </p:nvGrpSpPr>
        <p:grpSpPr bwMode="auto">
          <a:xfrm>
            <a:off x="5105400" y="4267200"/>
            <a:ext cx="1447800" cy="479425"/>
            <a:chOff x="3264" y="2686"/>
            <a:chExt cx="912" cy="302"/>
          </a:xfrm>
        </p:grpSpPr>
        <p:graphicFrame>
          <p:nvGraphicFramePr>
            <p:cNvPr id="1030" name="Object 21"/>
            <p:cNvGraphicFramePr>
              <a:graphicFrameLocks noChangeAspect="1"/>
            </p:cNvGraphicFramePr>
            <p:nvPr/>
          </p:nvGraphicFramePr>
          <p:xfrm>
            <a:off x="3264" y="2686"/>
            <a:ext cx="624" cy="3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056" name="Equation" r:id="rId15" imgW="368280" imgH="177480" progId="Equation.3">
                    <p:embed/>
                  </p:oleObj>
                </mc:Choice>
                <mc:Fallback>
                  <p:oleObj name="Equation" r:id="rId15" imgW="36828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64" y="2686"/>
                          <a:ext cx="624" cy="30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7" name="Line 22"/>
            <p:cNvSpPr>
              <a:spLocks noChangeShapeType="1"/>
            </p:cNvSpPr>
            <p:nvPr/>
          </p:nvSpPr>
          <p:spPr bwMode="auto">
            <a:xfrm>
              <a:off x="3888" y="2832"/>
              <a:ext cx="288" cy="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5105400" y="4876800"/>
            <a:ext cx="1601788" cy="993775"/>
            <a:chOff x="3216" y="3072"/>
            <a:chExt cx="1009" cy="626"/>
          </a:xfrm>
        </p:grpSpPr>
        <p:graphicFrame>
          <p:nvGraphicFramePr>
            <p:cNvPr id="1029" name="Object 25"/>
            <p:cNvGraphicFramePr>
              <a:graphicFrameLocks noChangeAspect="1"/>
            </p:cNvGraphicFramePr>
            <p:nvPr/>
          </p:nvGraphicFramePr>
          <p:xfrm>
            <a:off x="3600" y="3072"/>
            <a:ext cx="625" cy="6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057" name="Equation" r:id="rId17" imgW="393480" imgH="393480" progId="Equation.3">
                    <p:embed/>
                  </p:oleObj>
                </mc:Choice>
                <mc:Fallback>
                  <p:oleObj name="Equation" r:id="rId17" imgW="39348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00" y="3072"/>
                          <a:ext cx="625" cy="62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6" name="Line 26"/>
            <p:cNvSpPr>
              <a:spLocks noChangeShapeType="1"/>
            </p:cNvSpPr>
            <p:nvPr/>
          </p:nvSpPr>
          <p:spPr bwMode="auto">
            <a:xfrm flipH="1" flipV="1">
              <a:off x="3216" y="3360"/>
              <a:ext cx="336" cy="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7435" name="Oval 27"/>
          <p:cNvSpPr>
            <a:spLocks noChangeArrowheads="1"/>
          </p:cNvSpPr>
          <p:nvPr/>
        </p:nvSpPr>
        <p:spPr bwMode="auto">
          <a:xfrm>
            <a:off x="4876800" y="5181600"/>
            <a:ext cx="152400" cy="152400"/>
          </a:xfrm>
          <a:prstGeom prst="ellipse">
            <a:avLst/>
          </a:prstGeom>
          <a:gradFill rotWithShape="0">
            <a:gsLst>
              <a:gs pos="0">
                <a:srgbClr val="FFCCFF"/>
              </a:gs>
              <a:gs pos="100000">
                <a:srgbClr val="CC0099"/>
              </a:gs>
            </a:gsLst>
            <a:path path="shape">
              <a:fillToRect l="50000" t="50000" r="50000" b="50000"/>
            </a:path>
          </a:gra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02941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2286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latin typeface="Arial" charset="0"/>
              </a:rPr>
              <a:t>Example Projections</a:t>
            </a:r>
          </a:p>
        </p:txBody>
      </p:sp>
      <p:sp>
        <p:nvSpPr>
          <p:cNvPr id="14344" name="Rectangle 3"/>
          <p:cNvSpPr>
            <a:spLocks noChangeArrowheads="1"/>
          </p:cNvSpPr>
          <p:nvPr/>
        </p:nvSpPr>
        <p:spPr bwMode="auto">
          <a:xfrm>
            <a:off x="381000" y="1219200"/>
            <a:ext cx="8763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dirty="0">
                <a:solidFill>
                  <a:schemeClr val="folHlink"/>
                </a:solidFill>
                <a:latin typeface="Arial" charset="0"/>
              </a:rPr>
              <a:t>Constant Area Signals</a:t>
            </a:r>
            <a:r>
              <a:rPr lang="en-US" sz="3200" b="0" dirty="0">
                <a:latin typeface="Arial" charset="0"/>
              </a:rPr>
              <a:t> </a:t>
            </a:r>
          </a:p>
          <a:p>
            <a:pPr marL="1600200" lvl="3" indent="-228600">
              <a:spcBef>
                <a:spcPct val="20000"/>
              </a:spcBef>
            </a:pPr>
            <a:r>
              <a:rPr lang="en-US" sz="3200" b="0" dirty="0">
                <a:latin typeface="Arial" charset="0"/>
              </a:rPr>
              <a:t>– a plane (linear variety)</a:t>
            </a:r>
            <a:endParaRPr lang="en-US" sz="3200" b="0" dirty="0">
              <a:sym typeface="Symbol" pitchFamily="18" charset="2"/>
            </a:endParaRPr>
          </a:p>
        </p:txBody>
      </p:sp>
      <p:sp>
        <p:nvSpPr>
          <p:cNvPr id="14345" name="Rectangle 4"/>
          <p:cNvSpPr>
            <a:spLocks noChangeArrowheads="1"/>
          </p:cNvSpPr>
          <p:nvPr/>
        </p:nvSpPr>
        <p:spPr bwMode="auto">
          <a:xfrm>
            <a:off x="919163" y="1897063"/>
            <a:ext cx="7543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 b="0">
              <a:sym typeface="Symbol" pitchFamily="18" charset="2"/>
            </a:endParaRPr>
          </a:p>
        </p:txBody>
      </p:sp>
      <p:grpSp>
        <p:nvGrpSpPr>
          <p:cNvPr id="4" name="Group 45"/>
          <p:cNvGrpSpPr>
            <a:grpSpLocks/>
          </p:cNvGrpSpPr>
          <p:nvPr/>
        </p:nvGrpSpPr>
        <p:grpSpPr bwMode="auto">
          <a:xfrm>
            <a:off x="2263917" y="2636163"/>
            <a:ext cx="4298950" cy="2713039"/>
            <a:chOff x="4135" y="2094"/>
            <a:chExt cx="2708" cy="1709"/>
          </a:xfrm>
        </p:grpSpPr>
        <p:graphicFrame>
          <p:nvGraphicFramePr>
            <p:cNvPr id="14338" name="Object 4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03806851"/>
                </p:ext>
              </p:extLst>
            </p:nvPr>
          </p:nvGraphicFramePr>
          <p:xfrm>
            <a:off x="4135" y="2831"/>
            <a:ext cx="2708" cy="9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75" name="Equation" r:id="rId3" imgW="1168200" imgH="419040" progId="Equation.3">
                    <p:embed/>
                  </p:oleObj>
                </mc:Choice>
                <mc:Fallback>
                  <p:oleObj name="Equation" r:id="rId3" imgW="1168200" imgH="419040" progId="Equation.3">
                    <p:embed/>
                    <p:pic>
                      <p:nvPicPr>
                        <p:cNvPr id="0" name="Object 4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35" y="2831"/>
                          <a:ext cx="2708" cy="972"/>
                        </a:xfrm>
                        <a:prstGeom prst="rect">
                          <a:avLst/>
                        </a:prstGeom>
                        <a:gradFill rotWithShape="0">
                          <a:gsLst>
                            <a:gs pos="0">
                              <a:srgbClr val="CC00CC"/>
                            </a:gs>
                            <a:gs pos="50000">
                              <a:srgbClr val="FFCCFF"/>
                            </a:gs>
                            <a:gs pos="100000">
                              <a:srgbClr val="CC00CC"/>
                            </a:gs>
                          </a:gsLst>
                          <a:lin ang="5400000" scaled="1"/>
                        </a:gra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371" name="Text Box 44"/>
            <p:cNvSpPr txBox="1">
              <a:spLocks noChangeArrowheads="1"/>
            </p:cNvSpPr>
            <p:nvPr/>
          </p:nvSpPr>
          <p:spPr bwMode="auto">
            <a:xfrm>
              <a:off x="4365" y="2094"/>
              <a:ext cx="2328" cy="596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 dirty="0">
                  <a:latin typeface="Helvetica" pitchFamily="34" charset="0"/>
                </a:rPr>
                <a:t>Same value added to each element.</a:t>
              </a:r>
            </a:p>
          </p:txBody>
        </p:sp>
      </p:grpSp>
      <p:grpSp>
        <p:nvGrpSpPr>
          <p:cNvPr id="5" name="Group 46"/>
          <p:cNvGrpSpPr>
            <a:grpSpLocks/>
          </p:cNvGrpSpPr>
          <p:nvPr/>
        </p:nvGrpSpPr>
        <p:grpSpPr bwMode="auto">
          <a:xfrm>
            <a:off x="6629400" y="446088"/>
            <a:ext cx="1435100" cy="457200"/>
            <a:chOff x="3768" y="3240"/>
            <a:chExt cx="904" cy="288"/>
          </a:xfrm>
        </p:grpSpPr>
        <p:sp>
          <p:nvSpPr>
            <p:cNvPr id="14369" name="Text Box 47"/>
            <p:cNvSpPr txBox="1">
              <a:spLocks noChangeArrowheads="1"/>
            </p:cNvSpPr>
            <p:nvPr/>
          </p:nvSpPr>
          <p:spPr bwMode="auto">
            <a:xfrm>
              <a:off x="3976" y="3240"/>
              <a:ext cx="696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i="1" dirty="0"/>
                <a:t>y</a:t>
              </a:r>
              <a:r>
                <a:rPr lang="en-US" b="0" dirty="0"/>
                <a:t>(</a:t>
              </a:r>
              <a:r>
                <a:rPr lang="en-US" b="0" i="1" dirty="0"/>
                <a:t>t</a:t>
              </a:r>
              <a:r>
                <a:rPr lang="en-US" b="0" dirty="0"/>
                <a:t>)</a:t>
              </a:r>
            </a:p>
          </p:txBody>
        </p:sp>
        <p:sp>
          <p:nvSpPr>
            <p:cNvPr id="14370" name="Oval 48"/>
            <p:cNvSpPr>
              <a:spLocks noChangeArrowheads="1"/>
            </p:cNvSpPr>
            <p:nvPr/>
          </p:nvSpPr>
          <p:spPr bwMode="auto">
            <a:xfrm>
              <a:off x="3768" y="3368"/>
              <a:ext cx="128" cy="136"/>
            </a:xfrm>
            <a:prstGeom prst="ellipse">
              <a:avLst/>
            </a:prstGeom>
            <a:gradFill rotWithShape="0">
              <a:gsLst>
                <a:gs pos="0">
                  <a:schemeClr val="tx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49"/>
          <p:cNvGrpSpPr>
            <a:grpSpLocks/>
          </p:cNvGrpSpPr>
          <p:nvPr/>
        </p:nvGrpSpPr>
        <p:grpSpPr bwMode="auto">
          <a:xfrm>
            <a:off x="6942138" y="679450"/>
            <a:ext cx="1524000" cy="2430463"/>
            <a:chOff x="4335" y="2092"/>
            <a:chExt cx="960" cy="1531"/>
          </a:xfrm>
        </p:grpSpPr>
        <p:grpSp>
          <p:nvGrpSpPr>
            <p:cNvPr id="14365" name="Group 50"/>
            <p:cNvGrpSpPr>
              <a:grpSpLocks/>
            </p:cNvGrpSpPr>
            <p:nvPr/>
          </p:nvGrpSpPr>
          <p:grpSpPr bwMode="auto">
            <a:xfrm>
              <a:off x="4335" y="2092"/>
              <a:ext cx="960" cy="1531"/>
              <a:chOff x="4224" y="1920"/>
              <a:chExt cx="960" cy="1531"/>
            </a:xfrm>
          </p:grpSpPr>
          <p:sp>
            <p:nvSpPr>
              <p:cNvPr id="14367" name="AutoShape 51"/>
              <p:cNvSpPr>
                <a:spLocks noChangeArrowheads="1"/>
              </p:cNvSpPr>
              <p:nvPr/>
            </p:nvSpPr>
            <p:spPr bwMode="auto">
              <a:xfrm rot="-2702588">
                <a:off x="3986" y="2253"/>
                <a:ext cx="1515" cy="881"/>
              </a:xfrm>
              <a:prstGeom prst="parallelogram">
                <a:avLst>
                  <a:gd name="adj" fmla="val 42991"/>
                </a:avLst>
              </a:prstGeom>
              <a:solidFill>
                <a:srgbClr val="FF3300"/>
              </a:solidFill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vert="eaVert" wrap="none" anchor="ctr"/>
              <a:lstStyle/>
              <a:p>
                <a:pPr algn="ctr"/>
                <a:endParaRPr lang="en-US" b="0">
                  <a:solidFill>
                    <a:srgbClr val="FF3300"/>
                  </a:solidFill>
                </a:endParaRPr>
              </a:p>
            </p:txBody>
          </p:sp>
          <p:sp>
            <p:nvSpPr>
              <p:cNvPr id="14368" name="AutoShape 52"/>
              <p:cNvSpPr>
                <a:spLocks noChangeArrowheads="1"/>
              </p:cNvSpPr>
              <p:nvPr/>
            </p:nvSpPr>
            <p:spPr bwMode="auto">
              <a:xfrm rot="-2702588">
                <a:off x="3907" y="2237"/>
                <a:ext cx="1515" cy="881"/>
              </a:xfrm>
              <a:prstGeom prst="parallelogram">
                <a:avLst>
                  <a:gd name="adj" fmla="val 42991"/>
                </a:avLst>
              </a:prstGeom>
              <a:solidFill>
                <a:srgbClr val="FFFF00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366" name="Text Box 53"/>
            <p:cNvSpPr txBox="1">
              <a:spLocks noChangeArrowheads="1"/>
            </p:cNvSpPr>
            <p:nvPr/>
          </p:nvSpPr>
          <p:spPr bwMode="auto">
            <a:xfrm>
              <a:off x="4781" y="2157"/>
              <a:ext cx="311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0" i="1">
                  <a:solidFill>
                    <a:schemeClr val="bg2"/>
                  </a:solidFill>
                </a:rPr>
                <a:t>C</a:t>
              </a:r>
            </a:p>
          </p:txBody>
        </p:sp>
      </p:grpSp>
      <p:grpSp>
        <p:nvGrpSpPr>
          <p:cNvPr id="8" name="Group 54"/>
          <p:cNvGrpSpPr>
            <a:grpSpLocks/>
          </p:cNvGrpSpPr>
          <p:nvPr/>
        </p:nvGrpSpPr>
        <p:grpSpPr bwMode="auto">
          <a:xfrm>
            <a:off x="7151688" y="639763"/>
            <a:ext cx="1671637" cy="1765300"/>
            <a:chOff x="4408" y="2074"/>
            <a:chExt cx="1053" cy="1112"/>
          </a:xfrm>
        </p:grpSpPr>
        <p:sp>
          <p:nvSpPr>
            <p:cNvPr id="14362" name="Text Box 55"/>
            <p:cNvSpPr txBox="1">
              <a:spLocks noChangeArrowheads="1"/>
            </p:cNvSpPr>
            <p:nvPr/>
          </p:nvSpPr>
          <p:spPr bwMode="auto">
            <a:xfrm rot="-661176">
              <a:off x="4408" y="2898"/>
              <a:ext cx="1053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i="1">
                  <a:solidFill>
                    <a:schemeClr val="bg2"/>
                  </a:solidFill>
                </a:rPr>
                <a:t>P</a:t>
              </a:r>
              <a:r>
                <a:rPr lang="en-US" b="0" i="1" baseline="-25000">
                  <a:solidFill>
                    <a:schemeClr val="bg2"/>
                  </a:solidFill>
                </a:rPr>
                <a:t>C</a:t>
              </a:r>
              <a:r>
                <a:rPr lang="en-US" b="0" i="1">
                  <a:solidFill>
                    <a:schemeClr val="bg2"/>
                  </a:solidFill>
                </a:rPr>
                <a:t> y</a:t>
              </a:r>
              <a:r>
                <a:rPr lang="en-US" b="0">
                  <a:solidFill>
                    <a:schemeClr val="bg2"/>
                  </a:solidFill>
                </a:rPr>
                <a:t>(</a:t>
              </a:r>
              <a:r>
                <a:rPr lang="en-US" b="0" i="1">
                  <a:solidFill>
                    <a:schemeClr val="bg2"/>
                  </a:solidFill>
                </a:rPr>
                <a:t>t</a:t>
              </a:r>
              <a:r>
                <a:rPr lang="en-US" b="0">
                  <a:solidFill>
                    <a:schemeClr val="bg2"/>
                  </a:solidFill>
                </a:rPr>
                <a:t>)</a:t>
              </a:r>
            </a:p>
          </p:txBody>
        </p:sp>
        <p:sp>
          <p:nvSpPr>
            <p:cNvPr id="14363" name="Oval 56"/>
            <p:cNvSpPr>
              <a:spLocks noChangeArrowheads="1"/>
            </p:cNvSpPr>
            <p:nvPr/>
          </p:nvSpPr>
          <p:spPr bwMode="auto">
            <a:xfrm rot="-7997526">
              <a:off x="4704" y="2768"/>
              <a:ext cx="100" cy="135"/>
            </a:xfrm>
            <a:prstGeom prst="ellipse">
              <a:avLst/>
            </a:prstGeom>
            <a:gradFill rotWithShape="0">
              <a:gsLst>
                <a:gs pos="0">
                  <a:schemeClr val="tx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4" name="Line 57"/>
            <p:cNvSpPr>
              <a:spLocks noChangeShapeType="1"/>
            </p:cNvSpPr>
            <p:nvPr/>
          </p:nvSpPr>
          <p:spPr bwMode="auto">
            <a:xfrm rot="-7997526">
              <a:off x="4031" y="2467"/>
              <a:ext cx="807" cy="21"/>
            </a:xfrm>
            <a:prstGeom prst="line">
              <a:avLst/>
            </a:prstGeom>
            <a:noFill/>
            <a:ln w="28575" cap="sq">
              <a:solidFill>
                <a:srgbClr val="FF3300"/>
              </a:solidFill>
              <a:round/>
              <a:headEnd type="triangle" w="med" len="med"/>
              <a:tailEnd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3430358" y="5642603"/>
            <a:ext cx="20297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0" dirty="0">
                <a:solidFill>
                  <a:schemeClr val="bg2">
                    <a:lumMod val="25000"/>
                    <a:lumOff val="75000"/>
                  </a:schemeClr>
                </a:solidFill>
              </a:rPr>
              <a:t>Water Analogy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Straight Connector 54"/>
          <p:cNvCxnSpPr/>
          <p:nvPr/>
        </p:nvCxnSpPr>
        <p:spPr bwMode="auto">
          <a:xfrm flipH="1">
            <a:off x="2552329" y="5091344"/>
            <a:ext cx="3821836" cy="0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chemeClr val="accent6">
                <a:lumMod val="25000"/>
                <a:lumOff val="75000"/>
              </a:schemeClr>
            </a:solidFill>
            <a:prstDash val="dash"/>
            <a:round/>
            <a:headEnd type="none" w="sm" len="sm"/>
            <a:tailEnd type="none" w="sm" len="sm"/>
          </a:ln>
          <a:effectLst/>
        </p:spPr>
      </p:cxnSp>
      <p:sp>
        <p:nvSpPr>
          <p:cNvPr id="14342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2286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dirty="0" smtClean="0">
                <a:solidFill>
                  <a:srgbClr val="FFFF00"/>
                </a:solidFill>
                <a:latin typeface="Arial" charset="0"/>
              </a:rPr>
              <a:t>Example Projections</a:t>
            </a:r>
          </a:p>
        </p:txBody>
      </p:sp>
      <p:sp>
        <p:nvSpPr>
          <p:cNvPr id="14345" name="Rectangle 4"/>
          <p:cNvSpPr>
            <a:spLocks noChangeArrowheads="1"/>
          </p:cNvSpPr>
          <p:nvPr/>
        </p:nvSpPr>
        <p:spPr bwMode="auto">
          <a:xfrm>
            <a:off x="919163" y="1897063"/>
            <a:ext cx="7543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 b="0">
              <a:sym typeface="Symbol" pitchFamily="18" charset="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79210" y="5314129"/>
            <a:ext cx="1224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b="0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Water Fill  </a:t>
            </a:r>
            <a:endParaRPr lang="en-US" sz="1800" b="0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1571348" y="1305017"/>
            <a:ext cx="0" cy="1544715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8" name="Freeform 17"/>
          <p:cNvSpPr/>
          <p:nvPr/>
        </p:nvSpPr>
        <p:spPr bwMode="auto">
          <a:xfrm>
            <a:off x="1589103" y="1802167"/>
            <a:ext cx="4067616" cy="1093210"/>
          </a:xfrm>
          <a:custGeom>
            <a:avLst/>
            <a:gdLst>
              <a:gd name="connsiteX0" fmla="*/ 0 w 4067616"/>
              <a:gd name="connsiteY0" fmla="*/ 1056443 h 1093210"/>
              <a:gd name="connsiteX1" fmla="*/ 0 w 4067616"/>
              <a:gd name="connsiteY1" fmla="*/ 1056443 h 1093210"/>
              <a:gd name="connsiteX2" fmla="*/ 275208 w 4067616"/>
              <a:gd name="connsiteY2" fmla="*/ 1038687 h 1093210"/>
              <a:gd name="connsiteX3" fmla="*/ 319596 w 4067616"/>
              <a:gd name="connsiteY3" fmla="*/ 1029810 h 1093210"/>
              <a:gd name="connsiteX4" fmla="*/ 417250 w 4067616"/>
              <a:gd name="connsiteY4" fmla="*/ 1012054 h 1093210"/>
              <a:gd name="connsiteX5" fmla="*/ 461639 w 4067616"/>
              <a:gd name="connsiteY5" fmla="*/ 994299 h 1093210"/>
              <a:gd name="connsiteX6" fmla="*/ 550415 w 4067616"/>
              <a:gd name="connsiteY6" fmla="*/ 958788 h 1093210"/>
              <a:gd name="connsiteX7" fmla="*/ 594804 w 4067616"/>
              <a:gd name="connsiteY7" fmla="*/ 941033 h 1093210"/>
              <a:gd name="connsiteX8" fmla="*/ 648070 w 4067616"/>
              <a:gd name="connsiteY8" fmla="*/ 923278 h 1093210"/>
              <a:gd name="connsiteX9" fmla="*/ 692458 w 4067616"/>
              <a:gd name="connsiteY9" fmla="*/ 896645 h 1093210"/>
              <a:gd name="connsiteX10" fmla="*/ 736847 w 4067616"/>
              <a:gd name="connsiteY10" fmla="*/ 878889 h 1093210"/>
              <a:gd name="connsiteX11" fmla="*/ 763480 w 4067616"/>
              <a:gd name="connsiteY11" fmla="*/ 852256 h 1093210"/>
              <a:gd name="connsiteX12" fmla="*/ 807868 w 4067616"/>
              <a:gd name="connsiteY12" fmla="*/ 834501 h 1093210"/>
              <a:gd name="connsiteX13" fmla="*/ 834501 w 4067616"/>
              <a:gd name="connsiteY13" fmla="*/ 816746 h 1093210"/>
              <a:gd name="connsiteX14" fmla="*/ 870012 w 4067616"/>
              <a:gd name="connsiteY14" fmla="*/ 798990 h 1093210"/>
              <a:gd name="connsiteX15" fmla="*/ 914400 w 4067616"/>
              <a:gd name="connsiteY15" fmla="*/ 763480 h 1093210"/>
              <a:gd name="connsiteX16" fmla="*/ 941033 w 4067616"/>
              <a:gd name="connsiteY16" fmla="*/ 745724 h 1093210"/>
              <a:gd name="connsiteX17" fmla="*/ 976544 w 4067616"/>
              <a:gd name="connsiteY17" fmla="*/ 710214 h 1093210"/>
              <a:gd name="connsiteX18" fmla="*/ 1003177 w 4067616"/>
              <a:gd name="connsiteY18" fmla="*/ 692458 h 1093210"/>
              <a:gd name="connsiteX19" fmla="*/ 1029810 w 4067616"/>
              <a:gd name="connsiteY19" fmla="*/ 656948 h 1093210"/>
              <a:gd name="connsiteX20" fmla="*/ 1056443 w 4067616"/>
              <a:gd name="connsiteY20" fmla="*/ 639192 h 1093210"/>
              <a:gd name="connsiteX21" fmla="*/ 1083076 w 4067616"/>
              <a:gd name="connsiteY21" fmla="*/ 603682 h 1093210"/>
              <a:gd name="connsiteX22" fmla="*/ 1145219 w 4067616"/>
              <a:gd name="connsiteY22" fmla="*/ 506027 h 1093210"/>
              <a:gd name="connsiteX23" fmla="*/ 1198485 w 4067616"/>
              <a:gd name="connsiteY23" fmla="*/ 408373 h 1093210"/>
              <a:gd name="connsiteX24" fmla="*/ 1251751 w 4067616"/>
              <a:gd name="connsiteY24" fmla="*/ 355107 h 1093210"/>
              <a:gd name="connsiteX25" fmla="*/ 1269507 w 4067616"/>
              <a:gd name="connsiteY25" fmla="*/ 337351 h 1093210"/>
              <a:gd name="connsiteX26" fmla="*/ 1305017 w 4067616"/>
              <a:gd name="connsiteY26" fmla="*/ 310718 h 1093210"/>
              <a:gd name="connsiteX27" fmla="*/ 1322773 w 4067616"/>
              <a:gd name="connsiteY27" fmla="*/ 284085 h 1093210"/>
              <a:gd name="connsiteX28" fmla="*/ 1358283 w 4067616"/>
              <a:gd name="connsiteY28" fmla="*/ 257452 h 1093210"/>
              <a:gd name="connsiteX29" fmla="*/ 1402672 w 4067616"/>
              <a:gd name="connsiteY29" fmla="*/ 213064 h 1093210"/>
              <a:gd name="connsiteX30" fmla="*/ 1464815 w 4067616"/>
              <a:gd name="connsiteY30" fmla="*/ 177553 h 1093210"/>
              <a:gd name="connsiteX31" fmla="*/ 1526959 w 4067616"/>
              <a:gd name="connsiteY31" fmla="*/ 133165 h 1093210"/>
              <a:gd name="connsiteX32" fmla="*/ 1580225 w 4067616"/>
              <a:gd name="connsiteY32" fmla="*/ 106532 h 1093210"/>
              <a:gd name="connsiteX33" fmla="*/ 1669002 w 4067616"/>
              <a:gd name="connsiteY33" fmla="*/ 62144 h 1093210"/>
              <a:gd name="connsiteX34" fmla="*/ 1686757 w 4067616"/>
              <a:gd name="connsiteY34" fmla="*/ 44388 h 1093210"/>
              <a:gd name="connsiteX35" fmla="*/ 1731146 w 4067616"/>
              <a:gd name="connsiteY35" fmla="*/ 17755 h 1093210"/>
              <a:gd name="connsiteX36" fmla="*/ 1766656 w 4067616"/>
              <a:gd name="connsiteY36" fmla="*/ 8878 h 1093210"/>
              <a:gd name="connsiteX37" fmla="*/ 1899821 w 4067616"/>
              <a:gd name="connsiteY37" fmla="*/ 0 h 1093210"/>
              <a:gd name="connsiteX38" fmla="*/ 2121763 w 4067616"/>
              <a:gd name="connsiteY38" fmla="*/ 8878 h 1093210"/>
              <a:gd name="connsiteX39" fmla="*/ 2192784 w 4067616"/>
              <a:gd name="connsiteY39" fmla="*/ 35511 h 1093210"/>
              <a:gd name="connsiteX40" fmla="*/ 2246050 w 4067616"/>
              <a:gd name="connsiteY40" fmla="*/ 44388 h 1093210"/>
              <a:gd name="connsiteX41" fmla="*/ 2290439 w 4067616"/>
              <a:gd name="connsiteY41" fmla="*/ 62144 h 1093210"/>
              <a:gd name="connsiteX42" fmla="*/ 2343705 w 4067616"/>
              <a:gd name="connsiteY42" fmla="*/ 79899 h 1093210"/>
              <a:gd name="connsiteX43" fmla="*/ 2379215 w 4067616"/>
              <a:gd name="connsiteY43" fmla="*/ 133165 h 1093210"/>
              <a:gd name="connsiteX44" fmla="*/ 2396971 w 4067616"/>
              <a:gd name="connsiteY44" fmla="*/ 150920 h 1093210"/>
              <a:gd name="connsiteX45" fmla="*/ 2414726 w 4067616"/>
              <a:gd name="connsiteY45" fmla="*/ 177553 h 1093210"/>
              <a:gd name="connsiteX46" fmla="*/ 2467992 w 4067616"/>
              <a:gd name="connsiteY46" fmla="*/ 213064 h 1093210"/>
              <a:gd name="connsiteX47" fmla="*/ 2521258 w 4067616"/>
              <a:gd name="connsiteY47" fmla="*/ 266330 h 1093210"/>
              <a:gd name="connsiteX48" fmla="*/ 2574524 w 4067616"/>
              <a:gd name="connsiteY48" fmla="*/ 310718 h 1093210"/>
              <a:gd name="connsiteX49" fmla="*/ 2610035 w 4067616"/>
              <a:gd name="connsiteY49" fmla="*/ 328474 h 1093210"/>
              <a:gd name="connsiteX50" fmla="*/ 2681056 w 4067616"/>
              <a:gd name="connsiteY50" fmla="*/ 363984 h 1093210"/>
              <a:gd name="connsiteX51" fmla="*/ 2716567 w 4067616"/>
              <a:gd name="connsiteY51" fmla="*/ 381740 h 1093210"/>
              <a:gd name="connsiteX52" fmla="*/ 2760955 w 4067616"/>
              <a:gd name="connsiteY52" fmla="*/ 390617 h 1093210"/>
              <a:gd name="connsiteX53" fmla="*/ 2787588 w 4067616"/>
              <a:gd name="connsiteY53" fmla="*/ 399495 h 1093210"/>
              <a:gd name="connsiteX54" fmla="*/ 3027285 w 4067616"/>
              <a:gd name="connsiteY54" fmla="*/ 390617 h 1093210"/>
              <a:gd name="connsiteX55" fmla="*/ 3142695 w 4067616"/>
              <a:gd name="connsiteY55" fmla="*/ 372862 h 1093210"/>
              <a:gd name="connsiteX56" fmla="*/ 3249227 w 4067616"/>
              <a:gd name="connsiteY56" fmla="*/ 381740 h 1093210"/>
              <a:gd name="connsiteX57" fmla="*/ 3275860 w 4067616"/>
              <a:gd name="connsiteY57" fmla="*/ 390617 h 1093210"/>
              <a:gd name="connsiteX58" fmla="*/ 3293615 w 4067616"/>
              <a:gd name="connsiteY58" fmla="*/ 408373 h 1093210"/>
              <a:gd name="connsiteX59" fmla="*/ 3320248 w 4067616"/>
              <a:gd name="connsiteY59" fmla="*/ 426128 h 1093210"/>
              <a:gd name="connsiteX60" fmla="*/ 3355759 w 4067616"/>
              <a:gd name="connsiteY60" fmla="*/ 461639 h 1093210"/>
              <a:gd name="connsiteX61" fmla="*/ 3400147 w 4067616"/>
              <a:gd name="connsiteY61" fmla="*/ 541538 h 1093210"/>
              <a:gd name="connsiteX62" fmla="*/ 3435658 w 4067616"/>
              <a:gd name="connsiteY62" fmla="*/ 639192 h 1093210"/>
              <a:gd name="connsiteX63" fmla="*/ 3444536 w 4067616"/>
              <a:gd name="connsiteY63" fmla="*/ 683581 h 1093210"/>
              <a:gd name="connsiteX64" fmla="*/ 3462291 w 4067616"/>
              <a:gd name="connsiteY64" fmla="*/ 736847 h 1093210"/>
              <a:gd name="connsiteX65" fmla="*/ 3471169 w 4067616"/>
              <a:gd name="connsiteY65" fmla="*/ 763480 h 1093210"/>
              <a:gd name="connsiteX66" fmla="*/ 3480047 w 4067616"/>
              <a:gd name="connsiteY66" fmla="*/ 807868 h 1093210"/>
              <a:gd name="connsiteX67" fmla="*/ 3488924 w 4067616"/>
              <a:gd name="connsiteY67" fmla="*/ 861134 h 1093210"/>
              <a:gd name="connsiteX68" fmla="*/ 3551068 w 4067616"/>
              <a:gd name="connsiteY68" fmla="*/ 887767 h 1093210"/>
              <a:gd name="connsiteX69" fmla="*/ 3604334 w 4067616"/>
              <a:gd name="connsiteY69" fmla="*/ 914400 h 1093210"/>
              <a:gd name="connsiteX70" fmla="*/ 3648722 w 4067616"/>
              <a:gd name="connsiteY70" fmla="*/ 923278 h 1093210"/>
              <a:gd name="connsiteX71" fmla="*/ 3675355 w 4067616"/>
              <a:gd name="connsiteY71" fmla="*/ 932155 h 1093210"/>
              <a:gd name="connsiteX72" fmla="*/ 3879542 w 4067616"/>
              <a:gd name="connsiteY72" fmla="*/ 941033 h 1093210"/>
              <a:gd name="connsiteX73" fmla="*/ 3932808 w 4067616"/>
              <a:gd name="connsiteY73" fmla="*/ 958788 h 1093210"/>
              <a:gd name="connsiteX74" fmla="*/ 3959441 w 4067616"/>
              <a:gd name="connsiteY74" fmla="*/ 967666 h 1093210"/>
              <a:gd name="connsiteX75" fmla="*/ 3986074 w 4067616"/>
              <a:gd name="connsiteY75" fmla="*/ 985421 h 1093210"/>
              <a:gd name="connsiteX76" fmla="*/ 4003829 w 4067616"/>
              <a:gd name="connsiteY76" fmla="*/ 1012054 h 1093210"/>
              <a:gd name="connsiteX77" fmla="*/ 4039340 w 4067616"/>
              <a:gd name="connsiteY77" fmla="*/ 1047565 h 1093210"/>
              <a:gd name="connsiteX78" fmla="*/ 4048217 w 4067616"/>
              <a:gd name="connsiteY78" fmla="*/ 1074198 h 1093210"/>
              <a:gd name="connsiteX79" fmla="*/ 4065973 w 4067616"/>
              <a:gd name="connsiteY79" fmla="*/ 1091953 h 1093210"/>
              <a:gd name="connsiteX80" fmla="*/ 4057095 w 4067616"/>
              <a:gd name="connsiteY80" fmla="*/ 1065320 h 1093210"/>
              <a:gd name="connsiteX81" fmla="*/ 4057095 w 4067616"/>
              <a:gd name="connsiteY81" fmla="*/ 1065320 h 1093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4067616" h="1093210">
                <a:moveTo>
                  <a:pt x="0" y="1056443"/>
                </a:moveTo>
                <a:lnTo>
                  <a:pt x="0" y="1056443"/>
                </a:lnTo>
                <a:cubicBezTo>
                  <a:pt x="68644" y="1052830"/>
                  <a:pt x="198398" y="1047723"/>
                  <a:pt x="275208" y="1038687"/>
                </a:cubicBezTo>
                <a:cubicBezTo>
                  <a:pt x="290194" y="1036924"/>
                  <a:pt x="304750" y="1032509"/>
                  <a:pt x="319596" y="1029810"/>
                </a:cubicBezTo>
                <a:cubicBezTo>
                  <a:pt x="333862" y="1027216"/>
                  <a:pt x="400380" y="1017115"/>
                  <a:pt x="417250" y="1012054"/>
                </a:cubicBezTo>
                <a:cubicBezTo>
                  <a:pt x="432514" y="1007475"/>
                  <a:pt x="446662" y="999745"/>
                  <a:pt x="461639" y="994299"/>
                </a:cubicBezTo>
                <a:cubicBezTo>
                  <a:pt x="602951" y="942914"/>
                  <a:pt x="444786" y="1005735"/>
                  <a:pt x="550415" y="958788"/>
                </a:cubicBezTo>
                <a:cubicBezTo>
                  <a:pt x="564978" y="952316"/>
                  <a:pt x="579827" y="946479"/>
                  <a:pt x="594804" y="941033"/>
                </a:cubicBezTo>
                <a:cubicBezTo>
                  <a:pt x="612393" y="934637"/>
                  <a:pt x="631032" y="931023"/>
                  <a:pt x="648070" y="923278"/>
                </a:cubicBezTo>
                <a:cubicBezTo>
                  <a:pt x="663778" y="916138"/>
                  <a:pt x="677025" y="904362"/>
                  <a:pt x="692458" y="896645"/>
                </a:cubicBezTo>
                <a:cubicBezTo>
                  <a:pt x="706712" y="889518"/>
                  <a:pt x="722051" y="884808"/>
                  <a:pt x="736847" y="878889"/>
                </a:cubicBezTo>
                <a:cubicBezTo>
                  <a:pt x="745725" y="870011"/>
                  <a:pt x="752833" y="858910"/>
                  <a:pt x="763480" y="852256"/>
                </a:cubicBezTo>
                <a:cubicBezTo>
                  <a:pt x="776994" y="843810"/>
                  <a:pt x="793615" y="841628"/>
                  <a:pt x="807868" y="834501"/>
                </a:cubicBezTo>
                <a:cubicBezTo>
                  <a:pt x="817411" y="829729"/>
                  <a:pt x="825237" y="822040"/>
                  <a:pt x="834501" y="816746"/>
                </a:cubicBezTo>
                <a:cubicBezTo>
                  <a:pt x="845992" y="810180"/>
                  <a:pt x="859000" y="806331"/>
                  <a:pt x="870012" y="798990"/>
                </a:cubicBezTo>
                <a:cubicBezTo>
                  <a:pt x="885778" y="788480"/>
                  <a:pt x="899242" y="774849"/>
                  <a:pt x="914400" y="763480"/>
                </a:cubicBezTo>
                <a:cubicBezTo>
                  <a:pt x="922936" y="757078"/>
                  <a:pt x="932932" y="752668"/>
                  <a:pt x="941033" y="745724"/>
                </a:cubicBezTo>
                <a:cubicBezTo>
                  <a:pt x="953743" y="734830"/>
                  <a:pt x="963834" y="721108"/>
                  <a:pt x="976544" y="710214"/>
                </a:cubicBezTo>
                <a:cubicBezTo>
                  <a:pt x="984645" y="703270"/>
                  <a:pt x="995632" y="700003"/>
                  <a:pt x="1003177" y="692458"/>
                </a:cubicBezTo>
                <a:cubicBezTo>
                  <a:pt x="1013639" y="681996"/>
                  <a:pt x="1019348" y="667410"/>
                  <a:pt x="1029810" y="656948"/>
                </a:cubicBezTo>
                <a:cubicBezTo>
                  <a:pt x="1037355" y="649403"/>
                  <a:pt x="1048898" y="646737"/>
                  <a:pt x="1056443" y="639192"/>
                </a:cubicBezTo>
                <a:cubicBezTo>
                  <a:pt x="1066905" y="628730"/>
                  <a:pt x="1074591" y="615803"/>
                  <a:pt x="1083076" y="603682"/>
                </a:cubicBezTo>
                <a:cubicBezTo>
                  <a:pt x="1095389" y="586092"/>
                  <a:pt x="1134104" y="528257"/>
                  <a:pt x="1145219" y="506027"/>
                </a:cubicBezTo>
                <a:cubicBezTo>
                  <a:pt x="1170705" y="455055"/>
                  <a:pt x="1125929" y="480929"/>
                  <a:pt x="1198485" y="408373"/>
                </a:cubicBezTo>
                <a:lnTo>
                  <a:pt x="1251751" y="355107"/>
                </a:lnTo>
                <a:cubicBezTo>
                  <a:pt x="1257670" y="349188"/>
                  <a:pt x="1262811" y="342373"/>
                  <a:pt x="1269507" y="337351"/>
                </a:cubicBezTo>
                <a:cubicBezTo>
                  <a:pt x="1281344" y="328473"/>
                  <a:pt x="1294555" y="321180"/>
                  <a:pt x="1305017" y="310718"/>
                </a:cubicBezTo>
                <a:cubicBezTo>
                  <a:pt x="1312562" y="303173"/>
                  <a:pt x="1315228" y="291630"/>
                  <a:pt x="1322773" y="284085"/>
                </a:cubicBezTo>
                <a:cubicBezTo>
                  <a:pt x="1333235" y="273623"/>
                  <a:pt x="1347224" y="267282"/>
                  <a:pt x="1358283" y="257452"/>
                </a:cubicBezTo>
                <a:cubicBezTo>
                  <a:pt x="1373923" y="243550"/>
                  <a:pt x="1385932" y="225619"/>
                  <a:pt x="1402672" y="213064"/>
                </a:cubicBezTo>
                <a:cubicBezTo>
                  <a:pt x="1488531" y="148668"/>
                  <a:pt x="1397036" y="211443"/>
                  <a:pt x="1464815" y="177553"/>
                </a:cubicBezTo>
                <a:cubicBezTo>
                  <a:pt x="1486498" y="166711"/>
                  <a:pt x="1506849" y="145231"/>
                  <a:pt x="1526959" y="133165"/>
                </a:cubicBezTo>
                <a:cubicBezTo>
                  <a:pt x="1543981" y="122952"/>
                  <a:pt x="1562798" y="116038"/>
                  <a:pt x="1580225" y="106532"/>
                </a:cubicBezTo>
                <a:cubicBezTo>
                  <a:pt x="1660047" y="62993"/>
                  <a:pt x="1588489" y="94349"/>
                  <a:pt x="1669002" y="62144"/>
                </a:cubicBezTo>
                <a:cubicBezTo>
                  <a:pt x="1674920" y="56225"/>
                  <a:pt x="1679946" y="49253"/>
                  <a:pt x="1686757" y="44388"/>
                </a:cubicBezTo>
                <a:cubicBezTo>
                  <a:pt x="1700798" y="34359"/>
                  <a:pt x="1715378" y="24763"/>
                  <a:pt x="1731146" y="17755"/>
                </a:cubicBezTo>
                <a:cubicBezTo>
                  <a:pt x="1742295" y="12800"/>
                  <a:pt x="1754522" y="10155"/>
                  <a:pt x="1766656" y="8878"/>
                </a:cubicBezTo>
                <a:cubicBezTo>
                  <a:pt x="1810898" y="4221"/>
                  <a:pt x="1855433" y="2959"/>
                  <a:pt x="1899821" y="0"/>
                </a:cubicBezTo>
                <a:cubicBezTo>
                  <a:pt x="1973802" y="2959"/>
                  <a:pt x="2047899" y="3784"/>
                  <a:pt x="2121763" y="8878"/>
                </a:cubicBezTo>
                <a:cubicBezTo>
                  <a:pt x="2169287" y="12155"/>
                  <a:pt x="2147257" y="21853"/>
                  <a:pt x="2192784" y="35511"/>
                </a:cubicBezTo>
                <a:cubicBezTo>
                  <a:pt x="2210025" y="40683"/>
                  <a:pt x="2228295" y="41429"/>
                  <a:pt x="2246050" y="44388"/>
                </a:cubicBezTo>
                <a:cubicBezTo>
                  <a:pt x="2260846" y="50307"/>
                  <a:pt x="2275462" y="56698"/>
                  <a:pt x="2290439" y="62144"/>
                </a:cubicBezTo>
                <a:cubicBezTo>
                  <a:pt x="2308028" y="68540"/>
                  <a:pt x="2343705" y="79899"/>
                  <a:pt x="2343705" y="79899"/>
                </a:cubicBezTo>
                <a:cubicBezTo>
                  <a:pt x="2355542" y="97654"/>
                  <a:pt x="2364126" y="118076"/>
                  <a:pt x="2379215" y="133165"/>
                </a:cubicBezTo>
                <a:cubicBezTo>
                  <a:pt x="2385134" y="139083"/>
                  <a:pt x="2391742" y="144384"/>
                  <a:pt x="2396971" y="150920"/>
                </a:cubicBezTo>
                <a:cubicBezTo>
                  <a:pt x="2403636" y="159251"/>
                  <a:pt x="2406696" y="170527"/>
                  <a:pt x="2414726" y="177553"/>
                </a:cubicBezTo>
                <a:cubicBezTo>
                  <a:pt x="2430785" y="191605"/>
                  <a:pt x="2452903" y="197975"/>
                  <a:pt x="2467992" y="213064"/>
                </a:cubicBezTo>
                <a:lnTo>
                  <a:pt x="2521258" y="266330"/>
                </a:lnTo>
                <a:cubicBezTo>
                  <a:pt x="2541514" y="286586"/>
                  <a:pt x="2546393" y="293136"/>
                  <a:pt x="2574524" y="310718"/>
                </a:cubicBezTo>
                <a:cubicBezTo>
                  <a:pt x="2585747" y="317732"/>
                  <a:pt x="2598812" y="321460"/>
                  <a:pt x="2610035" y="328474"/>
                </a:cubicBezTo>
                <a:cubicBezTo>
                  <a:pt x="2670395" y="366199"/>
                  <a:pt x="2618749" y="348408"/>
                  <a:pt x="2681056" y="363984"/>
                </a:cubicBezTo>
                <a:cubicBezTo>
                  <a:pt x="2692893" y="369903"/>
                  <a:pt x="2704012" y="377555"/>
                  <a:pt x="2716567" y="381740"/>
                </a:cubicBezTo>
                <a:cubicBezTo>
                  <a:pt x="2730882" y="386512"/>
                  <a:pt x="2746317" y="386957"/>
                  <a:pt x="2760955" y="390617"/>
                </a:cubicBezTo>
                <a:cubicBezTo>
                  <a:pt x="2770034" y="392887"/>
                  <a:pt x="2778710" y="396536"/>
                  <a:pt x="2787588" y="399495"/>
                </a:cubicBezTo>
                <a:lnTo>
                  <a:pt x="3027285" y="390617"/>
                </a:lnTo>
                <a:cubicBezTo>
                  <a:pt x="3109240" y="386187"/>
                  <a:pt x="3092925" y="389453"/>
                  <a:pt x="3142695" y="372862"/>
                </a:cubicBezTo>
                <a:cubicBezTo>
                  <a:pt x="3178206" y="375821"/>
                  <a:pt x="3213906" y="377031"/>
                  <a:pt x="3249227" y="381740"/>
                </a:cubicBezTo>
                <a:cubicBezTo>
                  <a:pt x="3258503" y="382977"/>
                  <a:pt x="3267836" y="385802"/>
                  <a:pt x="3275860" y="390617"/>
                </a:cubicBezTo>
                <a:cubicBezTo>
                  <a:pt x="3283037" y="394923"/>
                  <a:pt x="3287079" y="403144"/>
                  <a:pt x="3293615" y="408373"/>
                </a:cubicBezTo>
                <a:cubicBezTo>
                  <a:pt x="3301946" y="415038"/>
                  <a:pt x="3312147" y="419184"/>
                  <a:pt x="3320248" y="426128"/>
                </a:cubicBezTo>
                <a:cubicBezTo>
                  <a:pt x="3332958" y="437022"/>
                  <a:pt x="3355759" y="461639"/>
                  <a:pt x="3355759" y="461639"/>
                </a:cubicBezTo>
                <a:cubicBezTo>
                  <a:pt x="3404993" y="584725"/>
                  <a:pt x="3339827" y="432964"/>
                  <a:pt x="3400147" y="541538"/>
                </a:cubicBezTo>
                <a:cubicBezTo>
                  <a:pt x="3407320" y="554450"/>
                  <a:pt x="3433456" y="628183"/>
                  <a:pt x="3435658" y="639192"/>
                </a:cubicBezTo>
                <a:cubicBezTo>
                  <a:pt x="3438617" y="653988"/>
                  <a:pt x="3440566" y="669023"/>
                  <a:pt x="3444536" y="683581"/>
                </a:cubicBezTo>
                <a:cubicBezTo>
                  <a:pt x="3449460" y="701637"/>
                  <a:pt x="3456373" y="719092"/>
                  <a:pt x="3462291" y="736847"/>
                </a:cubicBezTo>
                <a:cubicBezTo>
                  <a:pt x="3465250" y="745725"/>
                  <a:pt x="3469334" y="754304"/>
                  <a:pt x="3471169" y="763480"/>
                </a:cubicBezTo>
                <a:cubicBezTo>
                  <a:pt x="3474128" y="778276"/>
                  <a:pt x="3477348" y="793022"/>
                  <a:pt x="3480047" y="807868"/>
                </a:cubicBezTo>
                <a:cubicBezTo>
                  <a:pt x="3483267" y="825578"/>
                  <a:pt x="3480874" y="845034"/>
                  <a:pt x="3488924" y="861134"/>
                </a:cubicBezTo>
                <a:cubicBezTo>
                  <a:pt x="3498814" y="880914"/>
                  <a:pt x="3535962" y="881725"/>
                  <a:pt x="3551068" y="887767"/>
                </a:cubicBezTo>
                <a:cubicBezTo>
                  <a:pt x="3569499" y="895140"/>
                  <a:pt x="3585678" y="907616"/>
                  <a:pt x="3604334" y="914400"/>
                </a:cubicBezTo>
                <a:cubicBezTo>
                  <a:pt x="3618515" y="919557"/>
                  <a:pt x="3634083" y="919618"/>
                  <a:pt x="3648722" y="923278"/>
                </a:cubicBezTo>
                <a:cubicBezTo>
                  <a:pt x="3657800" y="925548"/>
                  <a:pt x="3666025" y="931437"/>
                  <a:pt x="3675355" y="932155"/>
                </a:cubicBezTo>
                <a:cubicBezTo>
                  <a:pt x="3743281" y="937380"/>
                  <a:pt x="3811480" y="938074"/>
                  <a:pt x="3879542" y="941033"/>
                </a:cubicBezTo>
                <a:lnTo>
                  <a:pt x="3932808" y="958788"/>
                </a:lnTo>
                <a:cubicBezTo>
                  <a:pt x="3941686" y="961747"/>
                  <a:pt x="3951655" y="962475"/>
                  <a:pt x="3959441" y="967666"/>
                </a:cubicBezTo>
                <a:lnTo>
                  <a:pt x="3986074" y="985421"/>
                </a:lnTo>
                <a:cubicBezTo>
                  <a:pt x="3991992" y="994299"/>
                  <a:pt x="3996885" y="1003953"/>
                  <a:pt x="4003829" y="1012054"/>
                </a:cubicBezTo>
                <a:cubicBezTo>
                  <a:pt x="4014723" y="1024764"/>
                  <a:pt x="4039340" y="1047565"/>
                  <a:pt x="4039340" y="1047565"/>
                </a:cubicBezTo>
                <a:cubicBezTo>
                  <a:pt x="4042299" y="1056443"/>
                  <a:pt x="4043402" y="1066174"/>
                  <a:pt x="4048217" y="1074198"/>
                </a:cubicBezTo>
                <a:cubicBezTo>
                  <a:pt x="4052523" y="1081375"/>
                  <a:pt x="4060054" y="1097872"/>
                  <a:pt x="4065973" y="1091953"/>
                </a:cubicBezTo>
                <a:cubicBezTo>
                  <a:pt x="4072590" y="1085336"/>
                  <a:pt x="4057095" y="1065320"/>
                  <a:pt x="4057095" y="1065320"/>
                </a:cubicBezTo>
                <a:lnTo>
                  <a:pt x="4057095" y="1065320"/>
                </a:lnTo>
              </a:path>
            </a:pathLst>
          </a:custGeom>
          <a:solidFill>
            <a:srgbClr val="FFC000"/>
          </a:solidFill>
          <a:ln w="19050" cap="sq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1563948" y="4333782"/>
            <a:ext cx="0" cy="1544715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36" name="Freeform 35"/>
          <p:cNvSpPr/>
          <p:nvPr/>
        </p:nvSpPr>
        <p:spPr bwMode="auto">
          <a:xfrm>
            <a:off x="1563948" y="4058575"/>
            <a:ext cx="4067616" cy="1093210"/>
          </a:xfrm>
          <a:custGeom>
            <a:avLst/>
            <a:gdLst>
              <a:gd name="connsiteX0" fmla="*/ 0 w 4067616"/>
              <a:gd name="connsiteY0" fmla="*/ 1056443 h 1093210"/>
              <a:gd name="connsiteX1" fmla="*/ 0 w 4067616"/>
              <a:gd name="connsiteY1" fmla="*/ 1056443 h 1093210"/>
              <a:gd name="connsiteX2" fmla="*/ 275208 w 4067616"/>
              <a:gd name="connsiteY2" fmla="*/ 1038687 h 1093210"/>
              <a:gd name="connsiteX3" fmla="*/ 319596 w 4067616"/>
              <a:gd name="connsiteY3" fmla="*/ 1029810 h 1093210"/>
              <a:gd name="connsiteX4" fmla="*/ 417250 w 4067616"/>
              <a:gd name="connsiteY4" fmla="*/ 1012054 h 1093210"/>
              <a:gd name="connsiteX5" fmla="*/ 461639 w 4067616"/>
              <a:gd name="connsiteY5" fmla="*/ 994299 h 1093210"/>
              <a:gd name="connsiteX6" fmla="*/ 550415 w 4067616"/>
              <a:gd name="connsiteY6" fmla="*/ 958788 h 1093210"/>
              <a:gd name="connsiteX7" fmla="*/ 594804 w 4067616"/>
              <a:gd name="connsiteY7" fmla="*/ 941033 h 1093210"/>
              <a:gd name="connsiteX8" fmla="*/ 648070 w 4067616"/>
              <a:gd name="connsiteY8" fmla="*/ 923278 h 1093210"/>
              <a:gd name="connsiteX9" fmla="*/ 692458 w 4067616"/>
              <a:gd name="connsiteY9" fmla="*/ 896645 h 1093210"/>
              <a:gd name="connsiteX10" fmla="*/ 736847 w 4067616"/>
              <a:gd name="connsiteY10" fmla="*/ 878889 h 1093210"/>
              <a:gd name="connsiteX11" fmla="*/ 763480 w 4067616"/>
              <a:gd name="connsiteY11" fmla="*/ 852256 h 1093210"/>
              <a:gd name="connsiteX12" fmla="*/ 807868 w 4067616"/>
              <a:gd name="connsiteY12" fmla="*/ 834501 h 1093210"/>
              <a:gd name="connsiteX13" fmla="*/ 834501 w 4067616"/>
              <a:gd name="connsiteY13" fmla="*/ 816746 h 1093210"/>
              <a:gd name="connsiteX14" fmla="*/ 870012 w 4067616"/>
              <a:gd name="connsiteY14" fmla="*/ 798990 h 1093210"/>
              <a:gd name="connsiteX15" fmla="*/ 914400 w 4067616"/>
              <a:gd name="connsiteY15" fmla="*/ 763480 h 1093210"/>
              <a:gd name="connsiteX16" fmla="*/ 941033 w 4067616"/>
              <a:gd name="connsiteY16" fmla="*/ 745724 h 1093210"/>
              <a:gd name="connsiteX17" fmla="*/ 976544 w 4067616"/>
              <a:gd name="connsiteY17" fmla="*/ 710214 h 1093210"/>
              <a:gd name="connsiteX18" fmla="*/ 1003177 w 4067616"/>
              <a:gd name="connsiteY18" fmla="*/ 692458 h 1093210"/>
              <a:gd name="connsiteX19" fmla="*/ 1029810 w 4067616"/>
              <a:gd name="connsiteY19" fmla="*/ 656948 h 1093210"/>
              <a:gd name="connsiteX20" fmla="*/ 1056443 w 4067616"/>
              <a:gd name="connsiteY20" fmla="*/ 639192 h 1093210"/>
              <a:gd name="connsiteX21" fmla="*/ 1083076 w 4067616"/>
              <a:gd name="connsiteY21" fmla="*/ 603682 h 1093210"/>
              <a:gd name="connsiteX22" fmla="*/ 1145219 w 4067616"/>
              <a:gd name="connsiteY22" fmla="*/ 506027 h 1093210"/>
              <a:gd name="connsiteX23" fmla="*/ 1198485 w 4067616"/>
              <a:gd name="connsiteY23" fmla="*/ 408373 h 1093210"/>
              <a:gd name="connsiteX24" fmla="*/ 1251751 w 4067616"/>
              <a:gd name="connsiteY24" fmla="*/ 355107 h 1093210"/>
              <a:gd name="connsiteX25" fmla="*/ 1269507 w 4067616"/>
              <a:gd name="connsiteY25" fmla="*/ 337351 h 1093210"/>
              <a:gd name="connsiteX26" fmla="*/ 1305017 w 4067616"/>
              <a:gd name="connsiteY26" fmla="*/ 310718 h 1093210"/>
              <a:gd name="connsiteX27" fmla="*/ 1322773 w 4067616"/>
              <a:gd name="connsiteY27" fmla="*/ 284085 h 1093210"/>
              <a:gd name="connsiteX28" fmla="*/ 1358283 w 4067616"/>
              <a:gd name="connsiteY28" fmla="*/ 257452 h 1093210"/>
              <a:gd name="connsiteX29" fmla="*/ 1402672 w 4067616"/>
              <a:gd name="connsiteY29" fmla="*/ 213064 h 1093210"/>
              <a:gd name="connsiteX30" fmla="*/ 1464815 w 4067616"/>
              <a:gd name="connsiteY30" fmla="*/ 177553 h 1093210"/>
              <a:gd name="connsiteX31" fmla="*/ 1526959 w 4067616"/>
              <a:gd name="connsiteY31" fmla="*/ 133165 h 1093210"/>
              <a:gd name="connsiteX32" fmla="*/ 1580225 w 4067616"/>
              <a:gd name="connsiteY32" fmla="*/ 106532 h 1093210"/>
              <a:gd name="connsiteX33" fmla="*/ 1669002 w 4067616"/>
              <a:gd name="connsiteY33" fmla="*/ 62144 h 1093210"/>
              <a:gd name="connsiteX34" fmla="*/ 1686757 w 4067616"/>
              <a:gd name="connsiteY34" fmla="*/ 44388 h 1093210"/>
              <a:gd name="connsiteX35" fmla="*/ 1731146 w 4067616"/>
              <a:gd name="connsiteY35" fmla="*/ 17755 h 1093210"/>
              <a:gd name="connsiteX36" fmla="*/ 1766656 w 4067616"/>
              <a:gd name="connsiteY36" fmla="*/ 8878 h 1093210"/>
              <a:gd name="connsiteX37" fmla="*/ 1899821 w 4067616"/>
              <a:gd name="connsiteY37" fmla="*/ 0 h 1093210"/>
              <a:gd name="connsiteX38" fmla="*/ 2121763 w 4067616"/>
              <a:gd name="connsiteY38" fmla="*/ 8878 h 1093210"/>
              <a:gd name="connsiteX39" fmla="*/ 2192784 w 4067616"/>
              <a:gd name="connsiteY39" fmla="*/ 35511 h 1093210"/>
              <a:gd name="connsiteX40" fmla="*/ 2246050 w 4067616"/>
              <a:gd name="connsiteY40" fmla="*/ 44388 h 1093210"/>
              <a:gd name="connsiteX41" fmla="*/ 2290439 w 4067616"/>
              <a:gd name="connsiteY41" fmla="*/ 62144 h 1093210"/>
              <a:gd name="connsiteX42" fmla="*/ 2343705 w 4067616"/>
              <a:gd name="connsiteY42" fmla="*/ 79899 h 1093210"/>
              <a:gd name="connsiteX43" fmla="*/ 2379215 w 4067616"/>
              <a:gd name="connsiteY43" fmla="*/ 133165 h 1093210"/>
              <a:gd name="connsiteX44" fmla="*/ 2396971 w 4067616"/>
              <a:gd name="connsiteY44" fmla="*/ 150920 h 1093210"/>
              <a:gd name="connsiteX45" fmla="*/ 2414726 w 4067616"/>
              <a:gd name="connsiteY45" fmla="*/ 177553 h 1093210"/>
              <a:gd name="connsiteX46" fmla="*/ 2467992 w 4067616"/>
              <a:gd name="connsiteY46" fmla="*/ 213064 h 1093210"/>
              <a:gd name="connsiteX47" fmla="*/ 2521258 w 4067616"/>
              <a:gd name="connsiteY47" fmla="*/ 266330 h 1093210"/>
              <a:gd name="connsiteX48" fmla="*/ 2574524 w 4067616"/>
              <a:gd name="connsiteY48" fmla="*/ 310718 h 1093210"/>
              <a:gd name="connsiteX49" fmla="*/ 2610035 w 4067616"/>
              <a:gd name="connsiteY49" fmla="*/ 328474 h 1093210"/>
              <a:gd name="connsiteX50" fmla="*/ 2681056 w 4067616"/>
              <a:gd name="connsiteY50" fmla="*/ 363984 h 1093210"/>
              <a:gd name="connsiteX51" fmla="*/ 2716567 w 4067616"/>
              <a:gd name="connsiteY51" fmla="*/ 381740 h 1093210"/>
              <a:gd name="connsiteX52" fmla="*/ 2760955 w 4067616"/>
              <a:gd name="connsiteY52" fmla="*/ 390617 h 1093210"/>
              <a:gd name="connsiteX53" fmla="*/ 2787588 w 4067616"/>
              <a:gd name="connsiteY53" fmla="*/ 399495 h 1093210"/>
              <a:gd name="connsiteX54" fmla="*/ 3027285 w 4067616"/>
              <a:gd name="connsiteY54" fmla="*/ 390617 h 1093210"/>
              <a:gd name="connsiteX55" fmla="*/ 3142695 w 4067616"/>
              <a:gd name="connsiteY55" fmla="*/ 372862 h 1093210"/>
              <a:gd name="connsiteX56" fmla="*/ 3249227 w 4067616"/>
              <a:gd name="connsiteY56" fmla="*/ 381740 h 1093210"/>
              <a:gd name="connsiteX57" fmla="*/ 3275860 w 4067616"/>
              <a:gd name="connsiteY57" fmla="*/ 390617 h 1093210"/>
              <a:gd name="connsiteX58" fmla="*/ 3293615 w 4067616"/>
              <a:gd name="connsiteY58" fmla="*/ 408373 h 1093210"/>
              <a:gd name="connsiteX59" fmla="*/ 3320248 w 4067616"/>
              <a:gd name="connsiteY59" fmla="*/ 426128 h 1093210"/>
              <a:gd name="connsiteX60" fmla="*/ 3355759 w 4067616"/>
              <a:gd name="connsiteY60" fmla="*/ 461639 h 1093210"/>
              <a:gd name="connsiteX61" fmla="*/ 3400147 w 4067616"/>
              <a:gd name="connsiteY61" fmla="*/ 541538 h 1093210"/>
              <a:gd name="connsiteX62" fmla="*/ 3435658 w 4067616"/>
              <a:gd name="connsiteY62" fmla="*/ 639192 h 1093210"/>
              <a:gd name="connsiteX63" fmla="*/ 3444536 w 4067616"/>
              <a:gd name="connsiteY63" fmla="*/ 683581 h 1093210"/>
              <a:gd name="connsiteX64" fmla="*/ 3462291 w 4067616"/>
              <a:gd name="connsiteY64" fmla="*/ 736847 h 1093210"/>
              <a:gd name="connsiteX65" fmla="*/ 3471169 w 4067616"/>
              <a:gd name="connsiteY65" fmla="*/ 763480 h 1093210"/>
              <a:gd name="connsiteX66" fmla="*/ 3480047 w 4067616"/>
              <a:gd name="connsiteY66" fmla="*/ 807868 h 1093210"/>
              <a:gd name="connsiteX67" fmla="*/ 3488924 w 4067616"/>
              <a:gd name="connsiteY67" fmla="*/ 861134 h 1093210"/>
              <a:gd name="connsiteX68" fmla="*/ 3551068 w 4067616"/>
              <a:gd name="connsiteY68" fmla="*/ 887767 h 1093210"/>
              <a:gd name="connsiteX69" fmla="*/ 3604334 w 4067616"/>
              <a:gd name="connsiteY69" fmla="*/ 914400 h 1093210"/>
              <a:gd name="connsiteX70" fmla="*/ 3648722 w 4067616"/>
              <a:gd name="connsiteY70" fmla="*/ 923278 h 1093210"/>
              <a:gd name="connsiteX71" fmla="*/ 3675355 w 4067616"/>
              <a:gd name="connsiteY71" fmla="*/ 932155 h 1093210"/>
              <a:gd name="connsiteX72" fmla="*/ 3879542 w 4067616"/>
              <a:gd name="connsiteY72" fmla="*/ 941033 h 1093210"/>
              <a:gd name="connsiteX73" fmla="*/ 3932808 w 4067616"/>
              <a:gd name="connsiteY73" fmla="*/ 958788 h 1093210"/>
              <a:gd name="connsiteX74" fmla="*/ 3959441 w 4067616"/>
              <a:gd name="connsiteY74" fmla="*/ 967666 h 1093210"/>
              <a:gd name="connsiteX75" fmla="*/ 3986074 w 4067616"/>
              <a:gd name="connsiteY75" fmla="*/ 985421 h 1093210"/>
              <a:gd name="connsiteX76" fmla="*/ 4003829 w 4067616"/>
              <a:gd name="connsiteY76" fmla="*/ 1012054 h 1093210"/>
              <a:gd name="connsiteX77" fmla="*/ 4039340 w 4067616"/>
              <a:gd name="connsiteY77" fmla="*/ 1047565 h 1093210"/>
              <a:gd name="connsiteX78" fmla="*/ 4048217 w 4067616"/>
              <a:gd name="connsiteY78" fmla="*/ 1074198 h 1093210"/>
              <a:gd name="connsiteX79" fmla="*/ 4065973 w 4067616"/>
              <a:gd name="connsiteY79" fmla="*/ 1091953 h 1093210"/>
              <a:gd name="connsiteX80" fmla="*/ 4057095 w 4067616"/>
              <a:gd name="connsiteY80" fmla="*/ 1065320 h 1093210"/>
              <a:gd name="connsiteX81" fmla="*/ 4057095 w 4067616"/>
              <a:gd name="connsiteY81" fmla="*/ 1065320 h 1093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4067616" h="1093210">
                <a:moveTo>
                  <a:pt x="0" y="1056443"/>
                </a:moveTo>
                <a:lnTo>
                  <a:pt x="0" y="1056443"/>
                </a:lnTo>
                <a:cubicBezTo>
                  <a:pt x="68644" y="1052830"/>
                  <a:pt x="198398" y="1047723"/>
                  <a:pt x="275208" y="1038687"/>
                </a:cubicBezTo>
                <a:cubicBezTo>
                  <a:pt x="290194" y="1036924"/>
                  <a:pt x="304750" y="1032509"/>
                  <a:pt x="319596" y="1029810"/>
                </a:cubicBezTo>
                <a:cubicBezTo>
                  <a:pt x="333862" y="1027216"/>
                  <a:pt x="400380" y="1017115"/>
                  <a:pt x="417250" y="1012054"/>
                </a:cubicBezTo>
                <a:cubicBezTo>
                  <a:pt x="432514" y="1007475"/>
                  <a:pt x="446662" y="999745"/>
                  <a:pt x="461639" y="994299"/>
                </a:cubicBezTo>
                <a:cubicBezTo>
                  <a:pt x="602951" y="942914"/>
                  <a:pt x="444786" y="1005735"/>
                  <a:pt x="550415" y="958788"/>
                </a:cubicBezTo>
                <a:cubicBezTo>
                  <a:pt x="564978" y="952316"/>
                  <a:pt x="579827" y="946479"/>
                  <a:pt x="594804" y="941033"/>
                </a:cubicBezTo>
                <a:cubicBezTo>
                  <a:pt x="612393" y="934637"/>
                  <a:pt x="631032" y="931023"/>
                  <a:pt x="648070" y="923278"/>
                </a:cubicBezTo>
                <a:cubicBezTo>
                  <a:pt x="663778" y="916138"/>
                  <a:pt x="677025" y="904362"/>
                  <a:pt x="692458" y="896645"/>
                </a:cubicBezTo>
                <a:cubicBezTo>
                  <a:pt x="706712" y="889518"/>
                  <a:pt x="722051" y="884808"/>
                  <a:pt x="736847" y="878889"/>
                </a:cubicBezTo>
                <a:cubicBezTo>
                  <a:pt x="745725" y="870011"/>
                  <a:pt x="752833" y="858910"/>
                  <a:pt x="763480" y="852256"/>
                </a:cubicBezTo>
                <a:cubicBezTo>
                  <a:pt x="776994" y="843810"/>
                  <a:pt x="793615" y="841628"/>
                  <a:pt x="807868" y="834501"/>
                </a:cubicBezTo>
                <a:cubicBezTo>
                  <a:pt x="817411" y="829729"/>
                  <a:pt x="825237" y="822040"/>
                  <a:pt x="834501" y="816746"/>
                </a:cubicBezTo>
                <a:cubicBezTo>
                  <a:pt x="845992" y="810180"/>
                  <a:pt x="859000" y="806331"/>
                  <a:pt x="870012" y="798990"/>
                </a:cubicBezTo>
                <a:cubicBezTo>
                  <a:pt x="885778" y="788480"/>
                  <a:pt x="899242" y="774849"/>
                  <a:pt x="914400" y="763480"/>
                </a:cubicBezTo>
                <a:cubicBezTo>
                  <a:pt x="922936" y="757078"/>
                  <a:pt x="932932" y="752668"/>
                  <a:pt x="941033" y="745724"/>
                </a:cubicBezTo>
                <a:cubicBezTo>
                  <a:pt x="953743" y="734830"/>
                  <a:pt x="963834" y="721108"/>
                  <a:pt x="976544" y="710214"/>
                </a:cubicBezTo>
                <a:cubicBezTo>
                  <a:pt x="984645" y="703270"/>
                  <a:pt x="995632" y="700003"/>
                  <a:pt x="1003177" y="692458"/>
                </a:cubicBezTo>
                <a:cubicBezTo>
                  <a:pt x="1013639" y="681996"/>
                  <a:pt x="1019348" y="667410"/>
                  <a:pt x="1029810" y="656948"/>
                </a:cubicBezTo>
                <a:cubicBezTo>
                  <a:pt x="1037355" y="649403"/>
                  <a:pt x="1048898" y="646737"/>
                  <a:pt x="1056443" y="639192"/>
                </a:cubicBezTo>
                <a:cubicBezTo>
                  <a:pt x="1066905" y="628730"/>
                  <a:pt x="1074591" y="615803"/>
                  <a:pt x="1083076" y="603682"/>
                </a:cubicBezTo>
                <a:cubicBezTo>
                  <a:pt x="1095389" y="586092"/>
                  <a:pt x="1134104" y="528257"/>
                  <a:pt x="1145219" y="506027"/>
                </a:cubicBezTo>
                <a:cubicBezTo>
                  <a:pt x="1170705" y="455055"/>
                  <a:pt x="1125929" y="480929"/>
                  <a:pt x="1198485" y="408373"/>
                </a:cubicBezTo>
                <a:lnTo>
                  <a:pt x="1251751" y="355107"/>
                </a:lnTo>
                <a:cubicBezTo>
                  <a:pt x="1257670" y="349188"/>
                  <a:pt x="1262811" y="342373"/>
                  <a:pt x="1269507" y="337351"/>
                </a:cubicBezTo>
                <a:cubicBezTo>
                  <a:pt x="1281344" y="328473"/>
                  <a:pt x="1294555" y="321180"/>
                  <a:pt x="1305017" y="310718"/>
                </a:cubicBezTo>
                <a:cubicBezTo>
                  <a:pt x="1312562" y="303173"/>
                  <a:pt x="1315228" y="291630"/>
                  <a:pt x="1322773" y="284085"/>
                </a:cubicBezTo>
                <a:cubicBezTo>
                  <a:pt x="1333235" y="273623"/>
                  <a:pt x="1347224" y="267282"/>
                  <a:pt x="1358283" y="257452"/>
                </a:cubicBezTo>
                <a:cubicBezTo>
                  <a:pt x="1373923" y="243550"/>
                  <a:pt x="1385932" y="225619"/>
                  <a:pt x="1402672" y="213064"/>
                </a:cubicBezTo>
                <a:cubicBezTo>
                  <a:pt x="1488531" y="148668"/>
                  <a:pt x="1397036" y="211443"/>
                  <a:pt x="1464815" y="177553"/>
                </a:cubicBezTo>
                <a:cubicBezTo>
                  <a:pt x="1486498" y="166711"/>
                  <a:pt x="1506849" y="145231"/>
                  <a:pt x="1526959" y="133165"/>
                </a:cubicBezTo>
                <a:cubicBezTo>
                  <a:pt x="1543981" y="122952"/>
                  <a:pt x="1562798" y="116038"/>
                  <a:pt x="1580225" y="106532"/>
                </a:cubicBezTo>
                <a:cubicBezTo>
                  <a:pt x="1660047" y="62993"/>
                  <a:pt x="1588489" y="94349"/>
                  <a:pt x="1669002" y="62144"/>
                </a:cubicBezTo>
                <a:cubicBezTo>
                  <a:pt x="1674920" y="56225"/>
                  <a:pt x="1679946" y="49253"/>
                  <a:pt x="1686757" y="44388"/>
                </a:cubicBezTo>
                <a:cubicBezTo>
                  <a:pt x="1700798" y="34359"/>
                  <a:pt x="1715378" y="24763"/>
                  <a:pt x="1731146" y="17755"/>
                </a:cubicBezTo>
                <a:cubicBezTo>
                  <a:pt x="1742295" y="12800"/>
                  <a:pt x="1754522" y="10155"/>
                  <a:pt x="1766656" y="8878"/>
                </a:cubicBezTo>
                <a:cubicBezTo>
                  <a:pt x="1810898" y="4221"/>
                  <a:pt x="1855433" y="2959"/>
                  <a:pt x="1899821" y="0"/>
                </a:cubicBezTo>
                <a:cubicBezTo>
                  <a:pt x="1973802" y="2959"/>
                  <a:pt x="2047899" y="3784"/>
                  <a:pt x="2121763" y="8878"/>
                </a:cubicBezTo>
                <a:cubicBezTo>
                  <a:pt x="2169287" y="12155"/>
                  <a:pt x="2147257" y="21853"/>
                  <a:pt x="2192784" y="35511"/>
                </a:cubicBezTo>
                <a:cubicBezTo>
                  <a:pt x="2210025" y="40683"/>
                  <a:pt x="2228295" y="41429"/>
                  <a:pt x="2246050" y="44388"/>
                </a:cubicBezTo>
                <a:cubicBezTo>
                  <a:pt x="2260846" y="50307"/>
                  <a:pt x="2275462" y="56698"/>
                  <a:pt x="2290439" y="62144"/>
                </a:cubicBezTo>
                <a:cubicBezTo>
                  <a:pt x="2308028" y="68540"/>
                  <a:pt x="2343705" y="79899"/>
                  <a:pt x="2343705" y="79899"/>
                </a:cubicBezTo>
                <a:cubicBezTo>
                  <a:pt x="2355542" y="97654"/>
                  <a:pt x="2364126" y="118076"/>
                  <a:pt x="2379215" y="133165"/>
                </a:cubicBezTo>
                <a:cubicBezTo>
                  <a:pt x="2385134" y="139083"/>
                  <a:pt x="2391742" y="144384"/>
                  <a:pt x="2396971" y="150920"/>
                </a:cubicBezTo>
                <a:cubicBezTo>
                  <a:pt x="2403636" y="159251"/>
                  <a:pt x="2406696" y="170527"/>
                  <a:pt x="2414726" y="177553"/>
                </a:cubicBezTo>
                <a:cubicBezTo>
                  <a:pt x="2430785" y="191605"/>
                  <a:pt x="2452903" y="197975"/>
                  <a:pt x="2467992" y="213064"/>
                </a:cubicBezTo>
                <a:lnTo>
                  <a:pt x="2521258" y="266330"/>
                </a:lnTo>
                <a:cubicBezTo>
                  <a:pt x="2541514" y="286586"/>
                  <a:pt x="2546393" y="293136"/>
                  <a:pt x="2574524" y="310718"/>
                </a:cubicBezTo>
                <a:cubicBezTo>
                  <a:pt x="2585747" y="317732"/>
                  <a:pt x="2598812" y="321460"/>
                  <a:pt x="2610035" y="328474"/>
                </a:cubicBezTo>
                <a:cubicBezTo>
                  <a:pt x="2670395" y="366199"/>
                  <a:pt x="2618749" y="348408"/>
                  <a:pt x="2681056" y="363984"/>
                </a:cubicBezTo>
                <a:cubicBezTo>
                  <a:pt x="2692893" y="369903"/>
                  <a:pt x="2704012" y="377555"/>
                  <a:pt x="2716567" y="381740"/>
                </a:cubicBezTo>
                <a:cubicBezTo>
                  <a:pt x="2730882" y="386512"/>
                  <a:pt x="2746317" y="386957"/>
                  <a:pt x="2760955" y="390617"/>
                </a:cubicBezTo>
                <a:cubicBezTo>
                  <a:pt x="2770034" y="392887"/>
                  <a:pt x="2778710" y="396536"/>
                  <a:pt x="2787588" y="399495"/>
                </a:cubicBezTo>
                <a:lnTo>
                  <a:pt x="3027285" y="390617"/>
                </a:lnTo>
                <a:cubicBezTo>
                  <a:pt x="3109240" y="386187"/>
                  <a:pt x="3092925" y="389453"/>
                  <a:pt x="3142695" y="372862"/>
                </a:cubicBezTo>
                <a:cubicBezTo>
                  <a:pt x="3178206" y="375821"/>
                  <a:pt x="3213906" y="377031"/>
                  <a:pt x="3249227" y="381740"/>
                </a:cubicBezTo>
                <a:cubicBezTo>
                  <a:pt x="3258503" y="382977"/>
                  <a:pt x="3267836" y="385802"/>
                  <a:pt x="3275860" y="390617"/>
                </a:cubicBezTo>
                <a:cubicBezTo>
                  <a:pt x="3283037" y="394923"/>
                  <a:pt x="3287079" y="403144"/>
                  <a:pt x="3293615" y="408373"/>
                </a:cubicBezTo>
                <a:cubicBezTo>
                  <a:pt x="3301946" y="415038"/>
                  <a:pt x="3312147" y="419184"/>
                  <a:pt x="3320248" y="426128"/>
                </a:cubicBezTo>
                <a:cubicBezTo>
                  <a:pt x="3332958" y="437022"/>
                  <a:pt x="3355759" y="461639"/>
                  <a:pt x="3355759" y="461639"/>
                </a:cubicBezTo>
                <a:cubicBezTo>
                  <a:pt x="3404993" y="584725"/>
                  <a:pt x="3339827" y="432964"/>
                  <a:pt x="3400147" y="541538"/>
                </a:cubicBezTo>
                <a:cubicBezTo>
                  <a:pt x="3407320" y="554450"/>
                  <a:pt x="3433456" y="628183"/>
                  <a:pt x="3435658" y="639192"/>
                </a:cubicBezTo>
                <a:cubicBezTo>
                  <a:pt x="3438617" y="653988"/>
                  <a:pt x="3440566" y="669023"/>
                  <a:pt x="3444536" y="683581"/>
                </a:cubicBezTo>
                <a:cubicBezTo>
                  <a:pt x="3449460" y="701637"/>
                  <a:pt x="3456373" y="719092"/>
                  <a:pt x="3462291" y="736847"/>
                </a:cubicBezTo>
                <a:cubicBezTo>
                  <a:pt x="3465250" y="745725"/>
                  <a:pt x="3469334" y="754304"/>
                  <a:pt x="3471169" y="763480"/>
                </a:cubicBezTo>
                <a:cubicBezTo>
                  <a:pt x="3474128" y="778276"/>
                  <a:pt x="3477348" y="793022"/>
                  <a:pt x="3480047" y="807868"/>
                </a:cubicBezTo>
                <a:cubicBezTo>
                  <a:pt x="3483267" y="825578"/>
                  <a:pt x="3480874" y="845034"/>
                  <a:pt x="3488924" y="861134"/>
                </a:cubicBezTo>
                <a:cubicBezTo>
                  <a:pt x="3498814" y="880914"/>
                  <a:pt x="3535962" y="881725"/>
                  <a:pt x="3551068" y="887767"/>
                </a:cubicBezTo>
                <a:cubicBezTo>
                  <a:pt x="3569499" y="895140"/>
                  <a:pt x="3585678" y="907616"/>
                  <a:pt x="3604334" y="914400"/>
                </a:cubicBezTo>
                <a:cubicBezTo>
                  <a:pt x="3618515" y="919557"/>
                  <a:pt x="3634083" y="919618"/>
                  <a:pt x="3648722" y="923278"/>
                </a:cubicBezTo>
                <a:cubicBezTo>
                  <a:pt x="3657800" y="925548"/>
                  <a:pt x="3666025" y="931437"/>
                  <a:pt x="3675355" y="932155"/>
                </a:cubicBezTo>
                <a:cubicBezTo>
                  <a:pt x="3743281" y="937380"/>
                  <a:pt x="3811480" y="938074"/>
                  <a:pt x="3879542" y="941033"/>
                </a:cubicBezTo>
                <a:lnTo>
                  <a:pt x="3932808" y="958788"/>
                </a:lnTo>
                <a:cubicBezTo>
                  <a:pt x="3941686" y="961747"/>
                  <a:pt x="3951655" y="962475"/>
                  <a:pt x="3959441" y="967666"/>
                </a:cubicBezTo>
                <a:lnTo>
                  <a:pt x="3986074" y="985421"/>
                </a:lnTo>
                <a:cubicBezTo>
                  <a:pt x="3991992" y="994299"/>
                  <a:pt x="3996885" y="1003953"/>
                  <a:pt x="4003829" y="1012054"/>
                </a:cubicBezTo>
                <a:cubicBezTo>
                  <a:pt x="4014723" y="1024764"/>
                  <a:pt x="4039340" y="1047565"/>
                  <a:pt x="4039340" y="1047565"/>
                </a:cubicBezTo>
                <a:cubicBezTo>
                  <a:pt x="4042299" y="1056443"/>
                  <a:pt x="4043402" y="1066174"/>
                  <a:pt x="4048217" y="1074198"/>
                </a:cubicBezTo>
                <a:cubicBezTo>
                  <a:pt x="4052523" y="1081375"/>
                  <a:pt x="4060054" y="1097872"/>
                  <a:pt x="4065973" y="1091953"/>
                </a:cubicBezTo>
                <a:cubicBezTo>
                  <a:pt x="4072590" y="1085336"/>
                  <a:pt x="4057095" y="1065320"/>
                  <a:pt x="4057095" y="1065320"/>
                </a:cubicBezTo>
                <a:lnTo>
                  <a:pt x="4057095" y="1065320"/>
                </a:lnTo>
              </a:path>
            </a:pathLst>
          </a:custGeom>
          <a:solidFill>
            <a:srgbClr val="FFC000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580224" y="5078027"/>
            <a:ext cx="4039340" cy="825623"/>
          </a:xfrm>
          <a:prstGeom prst="rect">
            <a:avLst/>
          </a:prstGeom>
          <a:solidFill>
            <a:srgbClr val="FFC000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 flipH="1">
            <a:off x="1563951" y="2868967"/>
            <a:ext cx="4659296" cy="0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683065" y="1245081"/>
                <a:ext cx="1496500" cy="1323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3200" b="0" i="1" dirty="0"/>
                  <a:t>y</a:t>
                </a:r>
                <a:r>
                  <a:rPr lang="en-US" sz="3200" b="0" dirty="0"/>
                  <a:t>(</a:t>
                </a:r>
                <a:r>
                  <a:rPr lang="en-US" sz="3200" b="0" i="1" dirty="0"/>
                  <a:t>t</a:t>
                </a:r>
                <a:r>
                  <a:rPr lang="en-US" sz="3200" b="0" dirty="0"/>
                  <a:t>)</a:t>
                </a:r>
                <a:r>
                  <a:rPr lang="en-US" sz="3200" b="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dirty="0">
                        <a:latin typeface="Cambria Math"/>
                        <a:ea typeface="Cambria Math"/>
                      </a:rPr>
                      <m:t>∉</m:t>
                    </m:r>
                    <m:r>
                      <a:rPr lang="en-US" sz="3200" b="0" i="1" dirty="0">
                        <a:latin typeface="Cambria Math"/>
                        <a:ea typeface="Cambria Math"/>
                      </a:rPr>
                      <m:t>𝐶</m:t>
                    </m:r>
                  </m:oMath>
                </a14:m>
                <a:endParaRPr lang="en-US" sz="3200" b="0" dirty="0"/>
              </a:p>
              <a:p>
                <a:pPr>
                  <a:spcBef>
                    <a:spcPct val="50000"/>
                  </a:spcBef>
                </a:pPr>
                <a:endParaRPr lang="en-US" sz="3200" b="0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3065" y="1245081"/>
                <a:ext cx="1496500" cy="1323439"/>
              </a:xfrm>
              <a:prstGeom prst="rect">
                <a:avLst/>
              </a:prstGeom>
              <a:blipFill rotWithShape="1">
                <a:blip r:embed="rId2"/>
                <a:stretch>
                  <a:fillRect l="-10163" t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"/>
              <p:cNvSpPr>
                <a:spLocks noChangeArrowheads="1"/>
              </p:cNvSpPr>
              <p:nvPr/>
            </p:nvSpPr>
            <p:spPr bwMode="auto">
              <a:xfrm>
                <a:off x="5344358" y="1112668"/>
                <a:ext cx="3506680" cy="685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r>
                  <a:rPr lang="en-US" dirty="0" smtClean="0">
                    <a:solidFill>
                      <a:srgbClr val="FFC000"/>
                    </a:solidFill>
                    <a:latin typeface="Arial" charset="0"/>
                  </a:rPr>
                  <a:t>Constant Area Signals</a:t>
                </a:r>
              </a:p>
              <a:p>
                <a:pPr algn="ctr">
                  <a:spcBef>
                    <a:spcPct val="20000"/>
                  </a:spcBef>
                </a:pPr>
                <a:r>
                  <a:rPr lang="en-US" b="0" dirty="0" smtClean="0">
                    <a:solidFill>
                      <a:srgbClr val="FFC000"/>
                    </a:solidFill>
                    <a:latin typeface="Arial" charset="0"/>
                  </a:rPr>
                  <a:t>Area =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C000"/>
                        </a:solidFill>
                        <a:latin typeface="Cambria Math"/>
                      </a:rPr>
                      <m:t>𝐴</m:t>
                    </m:r>
                  </m:oMath>
                </a14:m>
                <a:r>
                  <a:rPr lang="en-US" b="0" dirty="0" smtClean="0">
                    <a:solidFill>
                      <a:srgbClr val="FFC000"/>
                    </a:solidFill>
                    <a:latin typeface="Arial" charset="0"/>
                  </a:rPr>
                  <a:t> over an interval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C000"/>
                        </a:solidFill>
                        <a:latin typeface="Cambria Math"/>
                      </a:rPr>
                      <m:t>𝑇</m:t>
                    </m:r>
                  </m:oMath>
                </a14:m>
                <a:r>
                  <a:rPr lang="en-US" b="0" dirty="0" smtClean="0">
                    <a:solidFill>
                      <a:srgbClr val="FFC000"/>
                    </a:solidFill>
                    <a:latin typeface="Arial" charset="0"/>
                  </a:rPr>
                  <a:t> </a:t>
                </a:r>
                <a:endParaRPr lang="en-US" b="0" dirty="0">
                  <a:solidFill>
                    <a:srgbClr val="FFC000"/>
                  </a:solidFill>
                  <a:latin typeface="Arial" charset="0"/>
                </a:endParaRPr>
              </a:p>
              <a:p>
                <a:pPr marL="1600200" lvl="3" indent="-228600">
                  <a:spcBef>
                    <a:spcPct val="20000"/>
                  </a:spcBef>
                </a:pPr>
                <a:r>
                  <a:rPr lang="en-US" sz="3200" b="0" dirty="0" smtClean="0">
                    <a:latin typeface="Arial" charset="0"/>
                  </a:rPr>
                  <a:t> </a:t>
                </a:r>
                <a:endParaRPr lang="en-US" sz="3200" b="0" dirty="0"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39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44358" y="1112668"/>
                <a:ext cx="3506680" cy="685800"/>
              </a:xfrm>
              <a:prstGeom prst="rect">
                <a:avLst/>
              </a:prstGeom>
              <a:blipFill rotWithShape="1">
                <a:blip r:embed="rId3"/>
                <a:stretch>
                  <a:fillRect l="-2783" t="-6250" r="-348" b="-1062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Left-Right Arrow 26"/>
          <p:cNvSpPr/>
          <p:nvPr/>
        </p:nvSpPr>
        <p:spPr bwMode="auto">
          <a:xfrm>
            <a:off x="1580225" y="3009530"/>
            <a:ext cx="3994952" cy="115410"/>
          </a:xfrm>
          <a:prstGeom prst="left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3263381" y="3038370"/>
                <a:ext cx="45108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>
                          <a:solidFill>
                            <a:srgbClr val="FFC000"/>
                          </a:solidFill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3381" y="3038370"/>
                <a:ext cx="451086" cy="46166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6034694" y="2782397"/>
                <a:ext cx="3560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accent2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en-US" sz="2000" dirty="0">
                  <a:solidFill>
                    <a:schemeClr val="accent2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4694" y="2782397"/>
                <a:ext cx="356059" cy="40011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/>
              <p:cNvSpPr/>
              <p:nvPr/>
            </p:nvSpPr>
            <p:spPr>
              <a:xfrm>
                <a:off x="5982908" y="5864428"/>
                <a:ext cx="3560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accent2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en-US" sz="2000" dirty="0">
                  <a:solidFill>
                    <a:schemeClr val="accent2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1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2908" y="5864428"/>
                <a:ext cx="356059" cy="40011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1541013" y="3659807"/>
                <a:ext cx="158498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dirty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3200" b="0" i="1" dirty="0">
                              <a:latin typeface="Cambria Math"/>
                              <a:ea typeface="Cambria Math"/>
                            </a:rPr>
                            <m:t>℘</m:t>
                          </m:r>
                        </m:e>
                        <m:sub>
                          <m:r>
                            <a:rPr lang="en-US" sz="3200" b="0" i="1" dirty="0">
                              <a:latin typeface="Cambria Math"/>
                              <a:ea typeface="Cambria Math"/>
                            </a:rPr>
                            <m:t>𝐶</m:t>
                          </m:r>
                        </m:sub>
                      </m:sSub>
                      <m:r>
                        <a:rPr lang="en-US" sz="3200" b="0" i="1" dirty="0">
                          <a:latin typeface="Cambria Math"/>
                        </a:rPr>
                        <m:t>𝑦</m:t>
                      </m:r>
                      <m:r>
                        <a:rPr lang="en-US" sz="3200" b="0" i="1" dirty="0">
                          <a:latin typeface="Cambria Math"/>
                        </a:rPr>
                        <m:t>[</m:t>
                      </m:r>
                      <m:r>
                        <a:rPr lang="en-US" sz="3200" b="0" i="1" dirty="0">
                          <a:latin typeface="Cambria Math"/>
                        </a:rPr>
                        <m:t>𝑛</m:t>
                      </m:r>
                      <m:r>
                        <a:rPr lang="en-US" sz="3200" b="0" i="1" dirty="0">
                          <a:latin typeface="Cambria Math"/>
                        </a:rPr>
                        <m:t>]</m:t>
                      </m:r>
                    </m:oMath>
                  </m:oMathPara>
                </a14:m>
                <a:endParaRPr lang="en-US" sz="3200" b="0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1013" y="3659807"/>
                <a:ext cx="1584986" cy="58477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2939232" y="4831660"/>
                <a:ext cx="155786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solidFill>
                            <a:schemeClr val="bg1"/>
                          </a:solidFill>
                          <a:latin typeface="Cambria Math"/>
                        </a:rPr>
                        <m:t>𝐀𝐫𝐞𝐚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𝑨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9232" y="4831660"/>
                <a:ext cx="1557862" cy="46166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Up Arrow 30"/>
          <p:cNvSpPr/>
          <p:nvPr/>
        </p:nvSpPr>
        <p:spPr bwMode="auto">
          <a:xfrm>
            <a:off x="5992426" y="5104660"/>
            <a:ext cx="133165" cy="781234"/>
          </a:xfrm>
          <a:prstGeom prst="up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35" name="Straight Connector 34"/>
          <p:cNvCxnSpPr/>
          <p:nvPr/>
        </p:nvCxnSpPr>
        <p:spPr bwMode="auto">
          <a:xfrm flipH="1">
            <a:off x="1556551" y="5897732"/>
            <a:ext cx="4659296" cy="0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 flipH="1">
            <a:off x="5610687" y="2876365"/>
            <a:ext cx="1" cy="2130641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chemeClr val="bg2">
                <a:lumMod val="75000"/>
                <a:lumOff val="25000"/>
              </a:schemeClr>
            </a:solidFill>
            <a:prstDash val="dash"/>
            <a:round/>
            <a:headEnd type="none" w="sm" len="sm"/>
            <a:tailEnd type="none" w="sm" len="sm"/>
          </a:ln>
          <a:effectLst/>
        </p:spPr>
      </p:cxnSp>
      <p:cxnSp>
        <p:nvCxnSpPr>
          <p:cNvPr id="60" name="Straight Connector 59"/>
          <p:cNvCxnSpPr/>
          <p:nvPr/>
        </p:nvCxnSpPr>
        <p:spPr bwMode="auto">
          <a:xfrm flipH="1">
            <a:off x="1546195" y="2913355"/>
            <a:ext cx="1" cy="1374560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chemeClr val="bg2">
                <a:lumMod val="75000"/>
                <a:lumOff val="25000"/>
              </a:schemeClr>
            </a:solidFill>
            <a:prstDash val="dash"/>
            <a:round/>
            <a:headEnd type="none" w="sm" len="sm"/>
            <a:tailEnd type="none" w="sm" len="sm"/>
          </a:ln>
          <a:effectLst/>
        </p:spPr>
      </p:cxnSp>
    </p:spTree>
    <p:extLst>
      <p:ext uri="{BB962C8B-B14F-4D97-AF65-F5344CB8AC3E}">
        <p14:creationId xmlns:p14="http://schemas.microsoft.com/office/powerpoint/2010/main" val="123470601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2"/>
          <p:cNvGrpSpPr>
            <a:grpSpLocks/>
          </p:cNvGrpSpPr>
          <p:nvPr/>
        </p:nvGrpSpPr>
        <p:grpSpPr bwMode="auto">
          <a:xfrm>
            <a:off x="260350" y="4210050"/>
            <a:ext cx="1639888" cy="1203325"/>
            <a:chOff x="192" y="2661"/>
            <a:chExt cx="1033" cy="758"/>
          </a:xfrm>
        </p:grpSpPr>
        <p:sp>
          <p:nvSpPr>
            <p:cNvPr id="35907" name="AutoShape 67"/>
            <p:cNvSpPr>
              <a:spLocks noChangeArrowheads="1"/>
            </p:cNvSpPr>
            <p:nvPr/>
          </p:nvSpPr>
          <p:spPr bwMode="auto">
            <a:xfrm>
              <a:off x="192" y="2661"/>
              <a:ext cx="1033" cy="758"/>
            </a:xfrm>
            <a:prstGeom prst="rightArrow">
              <a:avLst>
                <a:gd name="adj1" fmla="val 50000"/>
                <a:gd name="adj2" fmla="val 34070"/>
              </a:avLst>
            </a:prstGeom>
            <a:gradFill rotWithShape="0">
              <a:gsLst>
                <a:gs pos="0">
                  <a:schemeClr val="folHlink"/>
                </a:gs>
                <a:gs pos="50000">
                  <a:srgbClr val="FFFF00"/>
                </a:gs>
                <a:gs pos="100000">
                  <a:schemeClr val="folHlink"/>
                </a:gs>
              </a:gsLst>
              <a:lin ang="5400000" scaled="1"/>
            </a:gradFill>
            <a:ln w="12700" cap="sq">
              <a:solidFill>
                <a:schemeClr val="bg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15" name="Text Box 68"/>
            <p:cNvSpPr txBox="1">
              <a:spLocks noChangeArrowheads="1"/>
            </p:cNvSpPr>
            <p:nvPr/>
          </p:nvSpPr>
          <p:spPr bwMode="auto">
            <a:xfrm>
              <a:off x="420" y="2889"/>
              <a:ext cx="567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</a:rPr>
                <a:t> </a:t>
              </a:r>
              <a:r>
                <a:rPr lang="en-US" i="1">
                  <a:solidFill>
                    <a:schemeClr val="bg2"/>
                  </a:solidFill>
                </a:rPr>
                <a:t>y</a:t>
              </a:r>
              <a:r>
                <a:rPr lang="en-US">
                  <a:solidFill>
                    <a:schemeClr val="bg2"/>
                  </a:solidFill>
                </a:rPr>
                <a:t>(</a:t>
              </a:r>
              <a:r>
                <a:rPr lang="en-US" i="1">
                  <a:solidFill>
                    <a:schemeClr val="bg2"/>
                  </a:solidFill>
                </a:rPr>
                <a:t>t</a:t>
              </a:r>
              <a:r>
                <a:rPr lang="en-US">
                  <a:solidFill>
                    <a:schemeClr val="bg2"/>
                  </a:solidFill>
                </a:rPr>
                <a:t>)</a:t>
              </a:r>
            </a:p>
          </p:txBody>
        </p:sp>
      </p:grpSp>
      <p:sp>
        <p:nvSpPr>
          <p:cNvPr id="1229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Example Projections</a:t>
            </a:r>
          </a:p>
        </p:txBody>
      </p:sp>
      <p:sp>
        <p:nvSpPr>
          <p:cNvPr id="12293" name="Rectangle 3"/>
          <p:cNvSpPr>
            <a:spLocks noChangeArrowheads="1"/>
          </p:cNvSpPr>
          <p:nvPr/>
        </p:nvSpPr>
        <p:spPr bwMode="auto">
          <a:xfrm>
            <a:off x="381000" y="1219200"/>
            <a:ext cx="8763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>
                <a:solidFill>
                  <a:schemeClr val="folHlink"/>
                </a:solidFill>
                <a:latin typeface="Arial" charset="0"/>
              </a:rPr>
              <a:t>Bandlimited Signals</a:t>
            </a:r>
            <a:r>
              <a:rPr lang="en-US" sz="3200" b="0">
                <a:latin typeface="Arial" charset="0"/>
              </a:rPr>
              <a:t> – a plane (subspace)</a:t>
            </a:r>
            <a:endParaRPr lang="en-US" sz="3200" b="0">
              <a:latin typeface="Arial" charset="0"/>
              <a:sym typeface="Symbol" pitchFamily="18" charset="2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 b="0">
              <a:sym typeface="Symbol" pitchFamily="18" charset="2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3200" b="0">
              <a:sym typeface="Symbol" pitchFamily="18" charset="2"/>
            </a:endParaRPr>
          </a:p>
        </p:txBody>
      </p:sp>
      <p:sp>
        <p:nvSpPr>
          <p:cNvPr id="12294" name="Rectangle 46"/>
          <p:cNvSpPr>
            <a:spLocks noChangeArrowheads="1"/>
          </p:cNvSpPr>
          <p:nvPr/>
        </p:nvSpPr>
        <p:spPr bwMode="auto">
          <a:xfrm>
            <a:off x="919163" y="1897063"/>
            <a:ext cx="7543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 b="0">
              <a:sym typeface="Symbol" pitchFamily="18" charset="2"/>
            </a:endParaRPr>
          </a:p>
        </p:txBody>
      </p:sp>
      <p:graphicFrame>
        <p:nvGraphicFramePr>
          <p:cNvPr id="35887" name="Object 47"/>
          <p:cNvGraphicFramePr>
            <a:graphicFrameLocks noChangeAspect="1"/>
          </p:cNvGraphicFramePr>
          <p:nvPr/>
        </p:nvGraphicFramePr>
        <p:xfrm>
          <a:off x="1090613" y="2033588"/>
          <a:ext cx="6951662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0" name="Equation" r:id="rId3" imgW="1841400" imgH="253800" progId="Equation.3">
                  <p:embed/>
                </p:oleObj>
              </mc:Choice>
              <mc:Fallback>
                <p:oleObj name="Equation" r:id="rId3" imgW="1841400" imgH="253800" progId="Equation.3">
                  <p:embed/>
                  <p:pic>
                    <p:nvPicPr>
                      <p:cNvPr id="0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0613" y="2033588"/>
                        <a:ext cx="6951662" cy="676275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2"/>
                          </a:gs>
                          <a:gs pos="50000">
                            <a:srgbClr val="FFFF00"/>
                          </a:gs>
                          <a:gs pos="100000">
                            <a:schemeClr val="tx2"/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53"/>
          <p:cNvGrpSpPr>
            <a:grpSpLocks/>
          </p:cNvGrpSpPr>
          <p:nvPr/>
        </p:nvGrpSpPr>
        <p:grpSpPr bwMode="auto">
          <a:xfrm>
            <a:off x="6534150" y="3360738"/>
            <a:ext cx="1435100" cy="457200"/>
            <a:chOff x="3768" y="3240"/>
            <a:chExt cx="904" cy="288"/>
          </a:xfrm>
        </p:grpSpPr>
        <p:sp>
          <p:nvSpPr>
            <p:cNvPr id="12312" name="Text Box 54"/>
            <p:cNvSpPr txBox="1">
              <a:spLocks noChangeArrowheads="1"/>
            </p:cNvSpPr>
            <p:nvPr/>
          </p:nvSpPr>
          <p:spPr bwMode="auto">
            <a:xfrm>
              <a:off x="3976" y="3240"/>
              <a:ext cx="696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i="1"/>
                <a:t>y</a:t>
              </a:r>
              <a:r>
                <a:rPr lang="en-US" b="0"/>
                <a:t>(</a:t>
              </a:r>
              <a:r>
                <a:rPr lang="en-US" b="0" i="1"/>
                <a:t>t</a:t>
              </a:r>
              <a:r>
                <a:rPr lang="en-US" b="0"/>
                <a:t>)</a:t>
              </a:r>
            </a:p>
          </p:txBody>
        </p:sp>
        <p:sp>
          <p:nvSpPr>
            <p:cNvPr id="12313" name="Oval 55"/>
            <p:cNvSpPr>
              <a:spLocks noChangeArrowheads="1"/>
            </p:cNvSpPr>
            <p:nvPr/>
          </p:nvSpPr>
          <p:spPr bwMode="auto">
            <a:xfrm>
              <a:off x="3768" y="3368"/>
              <a:ext cx="128" cy="136"/>
            </a:xfrm>
            <a:prstGeom prst="ellipse">
              <a:avLst/>
            </a:prstGeom>
            <a:gradFill rotWithShape="0">
              <a:gsLst>
                <a:gs pos="0">
                  <a:schemeClr val="tx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56"/>
          <p:cNvGrpSpPr>
            <a:grpSpLocks/>
          </p:cNvGrpSpPr>
          <p:nvPr/>
        </p:nvGrpSpPr>
        <p:grpSpPr bwMode="auto">
          <a:xfrm>
            <a:off x="6999288" y="3670300"/>
            <a:ext cx="1524000" cy="2430463"/>
            <a:chOff x="4335" y="2092"/>
            <a:chExt cx="960" cy="1531"/>
          </a:xfrm>
        </p:grpSpPr>
        <p:grpSp>
          <p:nvGrpSpPr>
            <p:cNvPr id="12308" name="Group 57"/>
            <p:cNvGrpSpPr>
              <a:grpSpLocks/>
            </p:cNvGrpSpPr>
            <p:nvPr/>
          </p:nvGrpSpPr>
          <p:grpSpPr bwMode="auto">
            <a:xfrm>
              <a:off x="4335" y="2092"/>
              <a:ext cx="960" cy="1531"/>
              <a:chOff x="4224" y="1920"/>
              <a:chExt cx="960" cy="1531"/>
            </a:xfrm>
          </p:grpSpPr>
          <p:sp>
            <p:nvSpPr>
              <p:cNvPr id="12310" name="AutoShape 58"/>
              <p:cNvSpPr>
                <a:spLocks noChangeArrowheads="1"/>
              </p:cNvSpPr>
              <p:nvPr/>
            </p:nvSpPr>
            <p:spPr bwMode="auto">
              <a:xfrm rot="-2702588">
                <a:off x="3986" y="2253"/>
                <a:ext cx="1515" cy="881"/>
              </a:xfrm>
              <a:prstGeom prst="parallelogram">
                <a:avLst>
                  <a:gd name="adj" fmla="val 42991"/>
                </a:avLst>
              </a:prstGeom>
              <a:solidFill>
                <a:srgbClr val="FF3300"/>
              </a:solidFill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vert="eaVert" wrap="none" anchor="ctr"/>
              <a:lstStyle/>
              <a:p>
                <a:pPr algn="ctr"/>
                <a:endParaRPr lang="en-US" b="0">
                  <a:solidFill>
                    <a:srgbClr val="FF3300"/>
                  </a:solidFill>
                </a:endParaRPr>
              </a:p>
            </p:txBody>
          </p:sp>
          <p:sp>
            <p:nvSpPr>
              <p:cNvPr id="12311" name="AutoShape 59"/>
              <p:cNvSpPr>
                <a:spLocks noChangeArrowheads="1"/>
              </p:cNvSpPr>
              <p:nvPr/>
            </p:nvSpPr>
            <p:spPr bwMode="auto">
              <a:xfrm rot="-2702588">
                <a:off x="3907" y="2237"/>
                <a:ext cx="1515" cy="881"/>
              </a:xfrm>
              <a:prstGeom prst="parallelogram">
                <a:avLst>
                  <a:gd name="adj" fmla="val 42991"/>
                </a:avLst>
              </a:prstGeom>
              <a:solidFill>
                <a:srgbClr val="FFFF00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309" name="Text Box 60"/>
            <p:cNvSpPr txBox="1">
              <a:spLocks noChangeArrowheads="1"/>
            </p:cNvSpPr>
            <p:nvPr/>
          </p:nvSpPr>
          <p:spPr bwMode="auto">
            <a:xfrm>
              <a:off x="4781" y="2157"/>
              <a:ext cx="311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0" i="1">
                  <a:solidFill>
                    <a:schemeClr val="bg2"/>
                  </a:solidFill>
                </a:rPr>
                <a:t>C</a:t>
              </a:r>
            </a:p>
          </p:txBody>
        </p:sp>
      </p:grpSp>
      <p:grpSp>
        <p:nvGrpSpPr>
          <p:cNvPr id="6" name="Group 61"/>
          <p:cNvGrpSpPr>
            <a:grpSpLocks/>
          </p:cNvGrpSpPr>
          <p:nvPr/>
        </p:nvGrpSpPr>
        <p:grpSpPr bwMode="auto">
          <a:xfrm>
            <a:off x="7056438" y="3554413"/>
            <a:ext cx="1671637" cy="1765300"/>
            <a:chOff x="4408" y="2074"/>
            <a:chExt cx="1053" cy="1112"/>
          </a:xfrm>
        </p:grpSpPr>
        <p:sp>
          <p:nvSpPr>
            <p:cNvPr id="12305" name="Text Box 62"/>
            <p:cNvSpPr txBox="1">
              <a:spLocks noChangeArrowheads="1"/>
            </p:cNvSpPr>
            <p:nvPr/>
          </p:nvSpPr>
          <p:spPr bwMode="auto">
            <a:xfrm rot="-661176">
              <a:off x="4408" y="2898"/>
              <a:ext cx="1053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i="1">
                  <a:solidFill>
                    <a:schemeClr val="bg2"/>
                  </a:solidFill>
                </a:rPr>
                <a:t>P</a:t>
              </a:r>
              <a:r>
                <a:rPr lang="en-US" b="0" i="1" baseline="-25000">
                  <a:solidFill>
                    <a:schemeClr val="bg2"/>
                  </a:solidFill>
                </a:rPr>
                <a:t>C</a:t>
              </a:r>
              <a:r>
                <a:rPr lang="en-US" b="0" i="1">
                  <a:solidFill>
                    <a:schemeClr val="bg2"/>
                  </a:solidFill>
                </a:rPr>
                <a:t> y</a:t>
              </a:r>
              <a:r>
                <a:rPr lang="en-US" b="0">
                  <a:solidFill>
                    <a:schemeClr val="bg2"/>
                  </a:solidFill>
                </a:rPr>
                <a:t>(</a:t>
              </a:r>
              <a:r>
                <a:rPr lang="en-US" b="0" i="1">
                  <a:solidFill>
                    <a:schemeClr val="bg2"/>
                  </a:solidFill>
                </a:rPr>
                <a:t>t</a:t>
              </a:r>
              <a:r>
                <a:rPr lang="en-US" b="0">
                  <a:solidFill>
                    <a:schemeClr val="bg2"/>
                  </a:solidFill>
                </a:rPr>
                <a:t>)</a:t>
              </a:r>
            </a:p>
          </p:txBody>
        </p:sp>
        <p:sp>
          <p:nvSpPr>
            <p:cNvPr id="12306" name="Oval 63"/>
            <p:cNvSpPr>
              <a:spLocks noChangeArrowheads="1"/>
            </p:cNvSpPr>
            <p:nvPr/>
          </p:nvSpPr>
          <p:spPr bwMode="auto">
            <a:xfrm rot="-7997526">
              <a:off x="4704" y="2768"/>
              <a:ext cx="100" cy="135"/>
            </a:xfrm>
            <a:prstGeom prst="ellipse">
              <a:avLst/>
            </a:prstGeom>
            <a:gradFill rotWithShape="0">
              <a:gsLst>
                <a:gs pos="0">
                  <a:schemeClr val="tx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7" name="Line 64"/>
            <p:cNvSpPr>
              <a:spLocks noChangeShapeType="1"/>
            </p:cNvSpPr>
            <p:nvPr/>
          </p:nvSpPr>
          <p:spPr bwMode="auto">
            <a:xfrm rot="-7997526">
              <a:off x="4031" y="2467"/>
              <a:ext cx="807" cy="21"/>
            </a:xfrm>
            <a:prstGeom prst="line">
              <a:avLst/>
            </a:prstGeom>
            <a:noFill/>
            <a:ln w="28575" cap="sq">
              <a:solidFill>
                <a:srgbClr val="FF3300"/>
              </a:solidFill>
              <a:round/>
              <a:headEnd type="triangle" w="med" len="med"/>
              <a:tailEnd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7" name="Group 74"/>
          <p:cNvGrpSpPr>
            <a:grpSpLocks/>
          </p:cNvGrpSpPr>
          <p:nvPr/>
        </p:nvGrpSpPr>
        <p:grpSpPr bwMode="auto">
          <a:xfrm>
            <a:off x="1797050" y="3760788"/>
            <a:ext cx="3163888" cy="1885950"/>
            <a:chOff x="1132" y="2369"/>
            <a:chExt cx="1993" cy="1188"/>
          </a:xfrm>
        </p:grpSpPr>
        <p:sp>
          <p:nvSpPr>
            <p:cNvPr id="12303" name="AutoShape 65"/>
            <p:cNvSpPr>
              <a:spLocks noChangeArrowheads="1"/>
            </p:cNvSpPr>
            <p:nvPr/>
          </p:nvSpPr>
          <p:spPr bwMode="auto">
            <a:xfrm>
              <a:off x="1132" y="2369"/>
              <a:ext cx="1993" cy="1188"/>
            </a:xfrm>
            <a:prstGeom prst="cube">
              <a:avLst>
                <a:gd name="adj" fmla="val 25000"/>
              </a:avLst>
            </a:prstGeom>
            <a:gradFill rotWithShape="0">
              <a:gsLst>
                <a:gs pos="0">
                  <a:schemeClr val="folHlink"/>
                </a:gs>
                <a:gs pos="100000">
                  <a:srgbClr val="FFFF00"/>
                </a:gs>
              </a:gsLst>
              <a:lin ang="5400000" scaled="1"/>
            </a:gradFill>
            <a:ln w="19050" cap="sq">
              <a:solidFill>
                <a:schemeClr val="bg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4" name="Text Box 66"/>
            <p:cNvSpPr txBox="1">
              <a:spLocks noChangeArrowheads="1"/>
            </p:cNvSpPr>
            <p:nvPr/>
          </p:nvSpPr>
          <p:spPr bwMode="auto">
            <a:xfrm>
              <a:off x="1215" y="2742"/>
              <a:ext cx="1664" cy="63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latin typeface="Arial" charset="0"/>
                </a:rPr>
                <a:t>Low Pass Filter:</a:t>
              </a:r>
            </a:p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2"/>
                  </a:solidFill>
                  <a:latin typeface="Arial" charset="0"/>
                </a:rPr>
                <a:t>Bandwidth</a:t>
              </a:r>
              <a:r>
                <a:rPr lang="en-US">
                  <a:solidFill>
                    <a:schemeClr val="bg2"/>
                  </a:solidFill>
                </a:rPr>
                <a:t>   </a:t>
              </a:r>
              <a:r>
                <a:rPr lang="en-US" i="1">
                  <a:solidFill>
                    <a:schemeClr val="bg2"/>
                  </a:solidFill>
                </a:rPr>
                <a:t>B</a:t>
              </a:r>
            </a:p>
          </p:txBody>
        </p:sp>
      </p:grpSp>
      <p:grpSp>
        <p:nvGrpSpPr>
          <p:cNvPr id="8" name="Group 71"/>
          <p:cNvGrpSpPr>
            <a:grpSpLocks/>
          </p:cNvGrpSpPr>
          <p:nvPr/>
        </p:nvGrpSpPr>
        <p:grpSpPr bwMode="auto">
          <a:xfrm>
            <a:off x="4708525" y="4187825"/>
            <a:ext cx="1639888" cy="1203325"/>
            <a:chOff x="3002" y="2638"/>
            <a:chExt cx="1033" cy="758"/>
          </a:xfrm>
        </p:grpSpPr>
        <p:sp>
          <p:nvSpPr>
            <p:cNvPr id="35909" name="AutoShape 69"/>
            <p:cNvSpPr>
              <a:spLocks noChangeArrowheads="1"/>
            </p:cNvSpPr>
            <p:nvPr/>
          </p:nvSpPr>
          <p:spPr bwMode="auto">
            <a:xfrm>
              <a:off x="3002" y="2638"/>
              <a:ext cx="1033" cy="758"/>
            </a:xfrm>
            <a:prstGeom prst="rightArrow">
              <a:avLst>
                <a:gd name="adj1" fmla="val 50000"/>
                <a:gd name="adj2" fmla="val 34070"/>
              </a:avLst>
            </a:prstGeom>
            <a:gradFill rotWithShape="0">
              <a:gsLst>
                <a:gs pos="0">
                  <a:schemeClr val="folHlink"/>
                </a:gs>
                <a:gs pos="50000">
                  <a:srgbClr val="FFFF00"/>
                </a:gs>
                <a:gs pos="100000">
                  <a:schemeClr val="folHlink"/>
                </a:gs>
              </a:gsLst>
              <a:lin ang="5400000" scaled="1"/>
            </a:gradFill>
            <a:ln w="12700" cap="sq">
              <a:solidFill>
                <a:schemeClr val="bg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02" name="Text Box 70"/>
            <p:cNvSpPr txBox="1">
              <a:spLocks noChangeArrowheads="1"/>
            </p:cNvSpPr>
            <p:nvPr/>
          </p:nvSpPr>
          <p:spPr bwMode="auto">
            <a:xfrm>
              <a:off x="3130" y="2849"/>
              <a:ext cx="732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i="1">
                  <a:solidFill>
                    <a:schemeClr val="bg2"/>
                  </a:solidFill>
                </a:rPr>
                <a:t>P</a:t>
              </a:r>
              <a:r>
                <a:rPr lang="en-US" i="1" baseline="-25000">
                  <a:solidFill>
                    <a:schemeClr val="bg2"/>
                  </a:solidFill>
                </a:rPr>
                <a:t>C</a:t>
              </a:r>
              <a:r>
                <a:rPr lang="en-US">
                  <a:solidFill>
                    <a:schemeClr val="bg2"/>
                  </a:solidFill>
                </a:rPr>
                <a:t> </a:t>
              </a:r>
              <a:r>
                <a:rPr lang="en-US" i="1">
                  <a:solidFill>
                    <a:schemeClr val="bg2"/>
                  </a:solidFill>
                </a:rPr>
                <a:t>y</a:t>
              </a:r>
              <a:r>
                <a:rPr lang="en-US">
                  <a:solidFill>
                    <a:schemeClr val="bg2"/>
                  </a:solidFill>
                </a:rPr>
                <a:t>(</a:t>
              </a:r>
              <a:r>
                <a:rPr lang="en-US" i="1">
                  <a:solidFill>
                    <a:schemeClr val="bg2"/>
                  </a:solidFill>
                </a:rPr>
                <a:t>t</a:t>
              </a:r>
              <a:r>
                <a:rPr lang="en-US">
                  <a:solidFill>
                    <a:schemeClr val="bg2"/>
                  </a:solidFill>
                </a:rPr>
                <a:t>)</a:t>
              </a:r>
            </a:p>
          </p:txBody>
        </p:sp>
      </p:grp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8" name="Picture 10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50" y="2971800"/>
            <a:ext cx="2836863" cy="3886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970838" cy="11430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FF99FF"/>
                </a:solidFill>
              </a:rPr>
              <a:t>POCS: Example Projections</a:t>
            </a: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914400"/>
            <a:ext cx="7543800" cy="6858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FF99FF"/>
                </a:solidFill>
              </a:rPr>
              <a:t> Tomographic Projections</a:t>
            </a:r>
            <a:r>
              <a:rPr lang="en-US" sz="2800" dirty="0" smtClean="0"/>
              <a:t> </a:t>
            </a:r>
            <a:r>
              <a:rPr lang="en-US" sz="2000" dirty="0" smtClean="0"/>
              <a:t> </a:t>
            </a:r>
            <a:endParaRPr lang="en-US" sz="2000" dirty="0" smtClean="0">
              <a:sym typeface="Symbol" pitchFamily="18" charset="2"/>
            </a:endParaRPr>
          </a:p>
        </p:txBody>
      </p:sp>
      <p:graphicFrame>
        <p:nvGraphicFramePr>
          <p:cNvPr id="2253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8240169"/>
              </p:ext>
            </p:extLst>
          </p:nvPr>
        </p:nvGraphicFramePr>
        <p:xfrm>
          <a:off x="1549400" y="1549400"/>
          <a:ext cx="6238875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21" name="Equation" r:id="rId4" imgW="2171520" imgH="330120" progId="Equation.3">
                  <p:embed/>
                </p:oleObj>
              </mc:Choice>
              <mc:Fallback>
                <p:oleObj name="Equation" r:id="rId4" imgW="2171520" imgH="330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9400" y="1549400"/>
                        <a:ext cx="6238875" cy="879475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bg1"/>
                          </a:gs>
                          <a:gs pos="50000">
                            <a:srgbClr val="FFCCFF"/>
                          </a:gs>
                          <a:gs pos="100000">
                            <a:schemeClr val="bg1"/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1695450" y="2514600"/>
            <a:ext cx="3602038" cy="4267200"/>
            <a:chOff x="864" y="1632"/>
            <a:chExt cx="2269" cy="2688"/>
          </a:xfrm>
        </p:grpSpPr>
        <p:sp>
          <p:nvSpPr>
            <p:cNvPr id="6160" name="Rectangle 39"/>
            <p:cNvSpPr>
              <a:spLocks noChangeArrowheads="1"/>
            </p:cNvSpPr>
            <p:nvPr/>
          </p:nvSpPr>
          <p:spPr bwMode="auto">
            <a:xfrm>
              <a:off x="864" y="1632"/>
              <a:ext cx="2112" cy="2688"/>
            </a:xfrm>
            <a:prstGeom prst="rect">
              <a:avLst/>
            </a:prstGeom>
            <a:solidFill>
              <a:srgbClr val="FFCCFF">
                <a:alpha val="50195"/>
              </a:srgbClr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161" name="Group 44"/>
            <p:cNvGrpSpPr>
              <a:grpSpLocks/>
            </p:cNvGrpSpPr>
            <p:nvPr/>
          </p:nvGrpSpPr>
          <p:grpSpPr bwMode="auto">
            <a:xfrm>
              <a:off x="864" y="1632"/>
              <a:ext cx="2269" cy="2688"/>
              <a:chOff x="864" y="1632"/>
              <a:chExt cx="2269" cy="2688"/>
            </a:xfrm>
          </p:grpSpPr>
          <p:sp>
            <p:nvSpPr>
              <p:cNvPr id="6162" name="Line 11"/>
              <p:cNvSpPr>
                <a:spLocks noChangeShapeType="1"/>
              </p:cNvSpPr>
              <p:nvPr/>
            </p:nvSpPr>
            <p:spPr bwMode="auto">
              <a:xfrm>
                <a:off x="864" y="3113"/>
                <a:ext cx="2112" cy="0"/>
              </a:xfrm>
              <a:prstGeom prst="line">
                <a:avLst/>
              </a:prstGeom>
              <a:noFill/>
              <a:ln w="28575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63" name="Line 12"/>
              <p:cNvSpPr>
                <a:spLocks noChangeShapeType="1"/>
              </p:cNvSpPr>
              <p:nvPr/>
            </p:nvSpPr>
            <p:spPr bwMode="auto">
              <a:xfrm flipV="1">
                <a:off x="1824" y="1728"/>
                <a:ext cx="0" cy="2592"/>
              </a:xfrm>
              <a:prstGeom prst="line">
                <a:avLst/>
              </a:prstGeom>
              <a:noFill/>
              <a:ln w="28575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64" name="Text Box 13"/>
              <p:cNvSpPr txBox="1">
                <a:spLocks noChangeArrowheads="1"/>
              </p:cNvSpPr>
              <p:nvPr/>
            </p:nvSpPr>
            <p:spPr bwMode="auto">
              <a:xfrm>
                <a:off x="1920" y="1632"/>
                <a:ext cx="480" cy="327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b="0"/>
                  <a:t> </a:t>
                </a:r>
                <a:r>
                  <a:rPr lang="en-US" sz="2800" i="1">
                    <a:solidFill>
                      <a:schemeClr val="bg2"/>
                    </a:solidFill>
                  </a:rPr>
                  <a:t>y</a:t>
                </a:r>
              </a:p>
            </p:txBody>
          </p:sp>
          <p:sp>
            <p:nvSpPr>
              <p:cNvPr id="6165" name="Text Box 30"/>
              <p:cNvSpPr txBox="1">
                <a:spLocks noChangeArrowheads="1"/>
              </p:cNvSpPr>
              <p:nvPr/>
            </p:nvSpPr>
            <p:spPr bwMode="auto">
              <a:xfrm>
                <a:off x="2730" y="2808"/>
                <a:ext cx="403" cy="327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dirty="0"/>
                  <a:t> </a:t>
                </a:r>
                <a:r>
                  <a:rPr lang="en-US" sz="2800" i="1" dirty="0">
                    <a:solidFill>
                      <a:schemeClr val="bg2"/>
                    </a:solidFill>
                  </a:rPr>
                  <a:t>x</a:t>
                </a:r>
              </a:p>
            </p:txBody>
          </p:sp>
        </p:grpSp>
      </p:grpSp>
      <p:sp>
        <p:nvSpPr>
          <p:cNvPr id="22570" name="Freeform 42"/>
          <p:cNvSpPr>
            <a:spLocks/>
          </p:cNvSpPr>
          <p:nvPr/>
        </p:nvSpPr>
        <p:spPr bwMode="auto">
          <a:xfrm rot="2626220">
            <a:off x="2195512" y="3805240"/>
            <a:ext cx="2822575" cy="533400"/>
          </a:xfrm>
          <a:custGeom>
            <a:avLst/>
            <a:gdLst>
              <a:gd name="T0" fmla="*/ 0 w 1584"/>
              <a:gd name="T1" fmla="*/ 336 h 336"/>
              <a:gd name="T2" fmla="*/ 96 w 1584"/>
              <a:gd name="T3" fmla="*/ 288 h 336"/>
              <a:gd name="T4" fmla="*/ 144 w 1584"/>
              <a:gd name="T5" fmla="*/ 144 h 336"/>
              <a:gd name="T6" fmla="*/ 192 w 1584"/>
              <a:gd name="T7" fmla="*/ 336 h 336"/>
              <a:gd name="T8" fmla="*/ 288 w 1584"/>
              <a:gd name="T9" fmla="*/ 336 h 336"/>
              <a:gd name="T10" fmla="*/ 288 w 1584"/>
              <a:gd name="T11" fmla="*/ 96 h 336"/>
              <a:gd name="T12" fmla="*/ 432 w 1584"/>
              <a:gd name="T13" fmla="*/ 96 h 336"/>
              <a:gd name="T14" fmla="*/ 480 w 1584"/>
              <a:gd name="T15" fmla="*/ 144 h 336"/>
              <a:gd name="T16" fmla="*/ 624 w 1584"/>
              <a:gd name="T17" fmla="*/ 0 h 336"/>
              <a:gd name="T18" fmla="*/ 720 w 1584"/>
              <a:gd name="T19" fmla="*/ 96 h 336"/>
              <a:gd name="T20" fmla="*/ 864 w 1584"/>
              <a:gd name="T21" fmla="*/ 144 h 336"/>
              <a:gd name="T22" fmla="*/ 960 w 1584"/>
              <a:gd name="T23" fmla="*/ 48 h 336"/>
              <a:gd name="T24" fmla="*/ 1056 w 1584"/>
              <a:gd name="T25" fmla="*/ 192 h 336"/>
              <a:gd name="T26" fmla="*/ 1152 w 1584"/>
              <a:gd name="T27" fmla="*/ 144 h 336"/>
              <a:gd name="T28" fmla="*/ 1200 w 1584"/>
              <a:gd name="T29" fmla="*/ 192 h 336"/>
              <a:gd name="T30" fmla="*/ 1248 w 1584"/>
              <a:gd name="T31" fmla="*/ 48 h 336"/>
              <a:gd name="T32" fmla="*/ 1296 w 1584"/>
              <a:gd name="T33" fmla="*/ 144 h 336"/>
              <a:gd name="T34" fmla="*/ 1344 w 1584"/>
              <a:gd name="T35" fmla="*/ 336 h 336"/>
              <a:gd name="T36" fmla="*/ 1392 w 1584"/>
              <a:gd name="T37" fmla="*/ 96 h 336"/>
              <a:gd name="T38" fmla="*/ 1440 w 1584"/>
              <a:gd name="T39" fmla="*/ 192 h 336"/>
              <a:gd name="T40" fmla="*/ 1488 w 1584"/>
              <a:gd name="T41" fmla="*/ 336 h 336"/>
              <a:gd name="T42" fmla="*/ 1488 w 1584"/>
              <a:gd name="T43" fmla="*/ 240 h 336"/>
              <a:gd name="T44" fmla="*/ 1584 w 1584"/>
              <a:gd name="T45" fmla="*/ 288 h 336"/>
              <a:gd name="T46" fmla="*/ 0 w 1584"/>
              <a:gd name="T47" fmla="*/ 336 h 3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584"/>
              <a:gd name="T73" fmla="*/ 0 h 336"/>
              <a:gd name="T74" fmla="*/ 1584 w 1584"/>
              <a:gd name="T75" fmla="*/ 336 h 3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584" h="336">
                <a:moveTo>
                  <a:pt x="0" y="336"/>
                </a:moveTo>
                <a:lnTo>
                  <a:pt x="96" y="288"/>
                </a:lnTo>
                <a:lnTo>
                  <a:pt x="144" y="144"/>
                </a:lnTo>
                <a:lnTo>
                  <a:pt x="192" y="336"/>
                </a:lnTo>
                <a:lnTo>
                  <a:pt x="288" y="336"/>
                </a:lnTo>
                <a:lnTo>
                  <a:pt x="288" y="96"/>
                </a:lnTo>
                <a:lnTo>
                  <a:pt x="432" y="96"/>
                </a:lnTo>
                <a:lnTo>
                  <a:pt x="480" y="144"/>
                </a:lnTo>
                <a:lnTo>
                  <a:pt x="624" y="0"/>
                </a:lnTo>
                <a:lnTo>
                  <a:pt x="720" y="96"/>
                </a:lnTo>
                <a:lnTo>
                  <a:pt x="864" y="144"/>
                </a:lnTo>
                <a:lnTo>
                  <a:pt x="960" y="48"/>
                </a:lnTo>
                <a:lnTo>
                  <a:pt x="1056" y="192"/>
                </a:lnTo>
                <a:lnTo>
                  <a:pt x="1152" y="144"/>
                </a:lnTo>
                <a:lnTo>
                  <a:pt x="1200" y="192"/>
                </a:lnTo>
                <a:lnTo>
                  <a:pt x="1248" y="48"/>
                </a:lnTo>
                <a:lnTo>
                  <a:pt x="1296" y="144"/>
                </a:lnTo>
                <a:lnTo>
                  <a:pt x="1344" y="336"/>
                </a:lnTo>
                <a:lnTo>
                  <a:pt x="1392" y="96"/>
                </a:lnTo>
                <a:lnTo>
                  <a:pt x="1440" y="192"/>
                </a:lnTo>
                <a:lnTo>
                  <a:pt x="1488" y="336"/>
                </a:lnTo>
                <a:lnTo>
                  <a:pt x="1488" y="240"/>
                </a:lnTo>
                <a:lnTo>
                  <a:pt x="1584" y="288"/>
                </a:lnTo>
                <a:lnTo>
                  <a:pt x="0" y="336"/>
                </a:lnTo>
                <a:close/>
              </a:path>
            </a:pathLst>
          </a:custGeom>
          <a:solidFill>
            <a:srgbClr val="660066"/>
          </a:solidFill>
          <a:ln w="12700" cap="sq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158" name="Line 19"/>
          <p:cNvSpPr>
            <a:spLocks noChangeShapeType="1"/>
          </p:cNvSpPr>
          <p:nvPr/>
        </p:nvSpPr>
        <p:spPr bwMode="auto">
          <a:xfrm>
            <a:off x="1914525" y="2867025"/>
            <a:ext cx="3667125" cy="3324225"/>
          </a:xfrm>
          <a:prstGeom prst="line">
            <a:avLst/>
          </a:prstGeom>
          <a:noFill/>
          <a:ln w="38100" cap="sq">
            <a:solidFill>
              <a:srgbClr val="CC00CC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pic>
        <p:nvPicPr>
          <p:cNvPr id="22576" name="Picture 48" descr="Bob">
            <a:hlinkClick r:id="rId6" action="ppaction://hlinkfile"/>
          </p:cNvPr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439738" y="0"/>
            <a:ext cx="439738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30"/>
          <p:cNvSpPr txBox="1">
            <a:spLocks noChangeArrowheads="1"/>
          </p:cNvSpPr>
          <p:nvPr/>
        </p:nvSpPr>
        <p:spPr bwMode="auto">
          <a:xfrm>
            <a:off x="1943100" y="2590800"/>
            <a:ext cx="639763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/>
              <a:t> </a:t>
            </a:r>
            <a:r>
              <a:rPr lang="en-US" sz="2800" b="0" i="1" dirty="0" smtClean="0"/>
              <a:t>P</a:t>
            </a:r>
            <a:endParaRPr lang="en-US" sz="2800" b="0" i="1" dirty="0"/>
          </a:p>
        </p:txBody>
      </p:sp>
      <p:sp>
        <p:nvSpPr>
          <p:cNvPr id="31" name="Text Box 30"/>
          <p:cNvSpPr txBox="1">
            <a:spLocks noChangeArrowheads="1"/>
          </p:cNvSpPr>
          <p:nvPr/>
        </p:nvSpPr>
        <p:spPr bwMode="auto">
          <a:xfrm>
            <a:off x="5657850" y="3019425"/>
            <a:ext cx="31623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 </a:t>
            </a:r>
            <a:r>
              <a:rPr lang="en-US" sz="2800" b="0" dirty="0" smtClean="0"/>
              <a:t>Should sum to </a:t>
            </a:r>
            <a:r>
              <a:rPr lang="en-US" sz="2800" b="0" i="1" dirty="0" smtClean="0"/>
              <a:t>p</a:t>
            </a:r>
            <a:endParaRPr lang="en-US" sz="2800" b="0" i="1" dirty="0"/>
          </a:p>
        </p:txBody>
      </p:sp>
      <p:grpSp>
        <p:nvGrpSpPr>
          <p:cNvPr id="33" name="Group 40"/>
          <p:cNvGrpSpPr>
            <a:grpSpLocks/>
          </p:cNvGrpSpPr>
          <p:nvPr/>
        </p:nvGrpSpPr>
        <p:grpSpPr bwMode="auto">
          <a:xfrm rot="4295296">
            <a:off x="6515099" y="3343274"/>
            <a:ext cx="1357313" cy="3276600"/>
            <a:chOff x="4510" y="1880"/>
            <a:chExt cx="855" cy="2064"/>
          </a:xfrm>
        </p:grpSpPr>
        <p:sp>
          <p:nvSpPr>
            <p:cNvPr id="34" name="AutoShape 7"/>
            <p:cNvSpPr>
              <a:spLocks noChangeArrowheads="1"/>
            </p:cNvSpPr>
            <p:nvPr/>
          </p:nvSpPr>
          <p:spPr bwMode="auto">
            <a:xfrm rot="-3986288">
              <a:off x="3944" y="2519"/>
              <a:ext cx="2059" cy="782"/>
            </a:xfrm>
            <a:prstGeom prst="parallelogram">
              <a:avLst>
                <a:gd name="adj" fmla="val 65825"/>
              </a:avLst>
            </a:prstGeom>
            <a:solidFill>
              <a:srgbClr val="FF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AutoShape 8"/>
            <p:cNvSpPr>
              <a:spLocks noChangeArrowheads="1"/>
            </p:cNvSpPr>
            <p:nvPr/>
          </p:nvSpPr>
          <p:spPr bwMode="auto">
            <a:xfrm rot="-3986288">
              <a:off x="3871" y="2524"/>
              <a:ext cx="2059" cy="782"/>
            </a:xfrm>
            <a:prstGeom prst="parallelogram">
              <a:avLst>
                <a:gd name="adj" fmla="val 65825"/>
              </a:avLst>
            </a:prstGeom>
            <a:solidFill>
              <a:srgbClr val="CC0099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4" name="Straight Arrow Connector 3"/>
          <p:cNvCxnSpPr/>
          <p:nvPr/>
        </p:nvCxnSpPr>
        <p:spPr bwMode="auto">
          <a:xfrm flipH="1">
            <a:off x="3990975" y="3362325"/>
            <a:ext cx="1733550" cy="847725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25" name="Text Box 30"/>
          <p:cNvSpPr txBox="1">
            <a:spLocks noChangeArrowheads="1"/>
          </p:cNvSpPr>
          <p:nvPr/>
        </p:nvSpPr>
        <p:spPr bwMode="auto">
          <a:xfrm>
            <a:off x="1752600" y="6162675"/>
            <a:ext cx="2762250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0" dirty="0" smtClean="0">
                <a:solidFill>
                  <a:srgbClr val="FFFF00"/>
                </a:solidFill>
              </a:rPr>
              <a:t>Candidate Image</a:t>
            </a:r>
            <a:endParaRPr lang="en-US" b="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44214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8" name="Picture 10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50" y="2971800"/>
            <a:ext cx="2836863" cy="3886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970838" cy="1143000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rgbClr val="FF99FF"/>
                </a:solidFill>
              </a:rPr>
              <a:t>POCS: Example Projections</a:t>
            </a:r>
            <a:endParaRPr lang="en-US" sz="3200" dirty="0" smtClean="0">
              <a:solidFill>
                <a:srgbClr val="FF99FF"/>
              </a:solidFill>
            </a:endParaRP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914400"/>
            <a:ext cx="7543800" cy="6858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FF99FF"/>
                </a:solidFill>
              </a:rPr>
              <a:t> Tomographic Projections</a:t>
            </a:r>
            <a:r>
              <a:rPr lang="en-US" sz="2800" dirty="0" smtClean="0"/>
              <a:t> </a:t>
            </a:r>
            <a:r>
              <a:rPr lang="en-US" sz="2000" dirty="0" smtClean="0"/>
              <a:t> </a:t>
            </a:r>
            <a:endParaRPr lang="en-US" sz="2000" dirty="0" smtClean="0">
              <a:sym typeface="Symbol" pitchFamily="18" charset="2"/>
            </a:endParaRPr>
          </a:p>
        </p:txBody>
      </p:sp>
      <p:graphicFrame>
        <p:nvGraphicFramePr>
          <p:cNvPr id="2253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9814477"/>
              </p:ext>
            </p:extLst>
          </p:nvPr>
        </p:nvGraphicFramePr>
        <p:xfrm>
          <a:off x="1549400" y="1549400"/>
          <a:ext cx="6238875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46" name="Equation" r:id="rId4" imgW="2171520" imgH="330120" progId="Equation.3">
                  <p:embed/>
                </p:oleObj>
              </mc:Choice>
              <mc:Fallback>
                <p:oleObj name="Equation" r:id="rId4" imgW="2171520" imgH="330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9400" y="1549400"/>
                        <a:ext cx="6238875" cy="879475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bg1"/>
                          </a:gs>
                          <a:gs pos="50000">
                            <a:srgbClr val="FFCCFF"/>
                          </a:gs>
                          <a:gs pos="100000">
                            <a:schemeClr val="bg1"/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1695450" y="2514600"/>
            <a:ext cx="3602038" cy="4267200"/>
            <a:chOff x="864" y="1632"/>
            <a:chExt cx="2269" cy="2688"/>
          </a:xfrm>
        </p:grpSpPr>
        <p:sp>
          <p:nvSpPr>
            <p:cNvPr id="6160" name="Rectangle 39"/>
            <p:cNvSpPr>
              <a:spLocks noChangeArrowheads="1"/>
            </p:cNvSpPr>
            <p:nvPr/>
          </p:nvSpPr>
          <p:spPr bwMode="auto">
            <a:xfrm>
              <a:off x="864" y="1632"/>
              <a:ext cx="2112" cy="2688"/>
            </a:xfrm>
            <a:prstGeom prst="rect">
              <a:avLst/>
            </a:prstGeom>
            <a:solidFill>
              <a:srgbClr val="FFCCFF">
                <a:alpha val="50195"/>
              </a:srgbClr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161" name="Group 44"/>
            <p:cNvGrpSpPr>
              <a:grpSpLocks/>
            </p:cNvGrpSpPr>
            <p:nvPr/>
          </p:nvGrpSpPr>
          <p:grpSpPr bwMode="auto">
            <a:xfrm>
              <a:off x="864" y="1632"/>
              <a:ext cx="2269" cy="2688"/>
              <a:chOff x="864" y="1632"/>
              <a:chExt cx="2269" cy="2688"/>
            </a:xfrm>
          </p:grpSpPr>
          <p:sp>
            <p:nvSpPr>
              <p:cNvPr id="6162" name="Line 11"/>
              <p:cNvSpPr>
                <a:spLocks noChangeShapeType="1"/>
              </p:cNvSpPr>
              <p:nvPr/>
            </p:nvSpPr>
            <p:spPr bwMode="auto">
              <a:xfrm>
                <a:off x="864" y="3113"/>
                <a:ext cx="2112" cy="0"/>
              </a:xfrm>
              <a:prstGeom prst="line">
                <a:avLst/>
              </a:prstGeom>
              <a:noFill/>
              <a:ln w="28575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63" name="Line 12"/>
              <p:cNvSpPr>
                <a:spLocks noChangeShapeType="1"/>
              </p:cNvSpPr>
              <p:nvPr/>
            </p:nvSpPr>
            <p:spPr bwMode="auto">
              <a:xfrm flipV="1">
                <a:off x="1824" y="1728"/>
                <a:ext cx="0" cy="2592"/>
              </a:xfrm>
              <a:prstGeom prst="line">
                <a:avLst/>
              </a:prstGeom>
              <a:noFill/>
              <a:ln w="28575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64" name="Text Box 13"/>
              <p:cNvSpPr txBox="1">
                <a:spLocks noChangeArrowheads="1"/>
              </p:cNvSpPr>
              <p:nvPr/>
            </p:nvSpPr>
            <p:spPr bwMode="auto">
              <a:xfrm>
                <a:off x="1920" y="1632"/>
                <a:ext cx="480" cy="327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b="0"/>
                  <a:t> </a:t>
                </a:r>
                <a:r>
                  <a:rPr lang="en-US" sz="2800" i="1">
                    <a:solidFill>
                      <a:schemeClr val="bg2"/>
                    </a:solidFill>
                  </a:rPr>
                  <a:t>y</a:t>
                </a:r>
              </a:p>
            </p:txBody>
          </p:sp>
          <p:sp>
            <p:nvSpPr>
              <p:cNvPr id="6165" name="Text Box 30"/>
              <p:cNvSpPr txBox="1">
                <a:spLocks noChangeArrowheads="1"/>
              </p:cNvSpPr>
              <p:nvPr/>
            </p:nvSpPr>
            <p:spPr bwMode="auto">
              <a:xfrm>
                <a:off x="2730" y="2808"/>
                <a:ext cx="403" cy="327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dirty="0"/>
                  <a:t> </a:t>
                </a:r>
                <a:r>
                  <a:rPr lang="en-US" sz="2800" i="1" dirty="0">
                    <a:solidFill>
                      <a:schemeClr val="bg2"/>
                    </a:solidFill>
                  </a:rPr>
                  <a:t>x</a:t>
                </a:r>
              </a:p>
            </p:txBody>
          </p:sp>
        </p:grpSp>
      </p:grpSp>
      <p:sp>
        <p:nvSpPr>
          <p:cNvPr id="22570" name="Freeform 42"/>
          <p:cNvSpPr>
            <a:spLocks/>
          </p:cNvSpPr>
          <p:nvPr/>
        </p:nvSpPr>
        <p:spPr bwMode="auto">
          <a:xfrm rot="2626220">
            <a:off x="2490788" y="3557591"/>
            <a:ext cx="2822575" cy="533400"/>
          </a:xfrm>
          <a:custGeom>
            <a:avLst/>
            <a:gdLst>
              <a:gd name="T0" fmla="*/ 0 w 1584"/>
              <a:gd name="T1" fmla="*/ 336 h 336"/>
              <a:gd name="T2" fmla="*/ 96 w 1584"/>
              <a:gd name="T3" fmla="*/ 288 h 336"/>
              <a:gd name="T4" fmla="*/ 144 w 1584"/>
              <a:gd name="T5" fmla="*/ 144 h 336"/>
              <a:gd name="T6" fmla="*/ 192 w 1584"/>
              <a:gd name="T7" fmla="*/ 336 h 336"/>
              <a:gd name="T8" fmla="*/ 288 w 1584"/>
              <a:gd name="T9" fmla="*/ 336 h 336"/>
              <a:gd name="T10" fmla="*/ 288 w 1584"/>
              <a:gd name="T11" fmla="*/ 96 h 336"/>
              <a:gd name="T12" fmla="*/ 432 w 1584"/>
              <a:gd name="T13" fmla="*/ 96 h 336"/>
              <a:gd name="T14" fmla="*/ 480 w 1584"/>
              <a:gd name="T15" fmla="*/ 144 h 336"/>
              <a:gd name="T16" fmla="*/ 624 w 1584"/>
              <a:gd name="T17" fmla="*/ 0 h 336"/>
              <a:gd name="T18" fmla="*/ 720 w 1584"/>
              <a:gd name="T19" fmla="*/ 96 h 336"/>
              <a:gd name="T20" fmla="*/ 864 w 1584"/>
              <a:gd name="T21" fmla="*/ 144 h 336"/>
              <a:gd name="T22" fmla="*/ 960 w 1584"/>
              <a:gd name="T23" fmla="*/ 48 h 336"/>
              <a:gd name="T24" fmla="*/ 1056 w 1584"/>
              <a:gd name="T25" fmla="*/ 192 h 336"/>
              <a:gd name="T26" fmla="*/ 1152 w 1584"/>
              <a:gd name="T27" fmla="*/ 144 h 336"/>
              <a:gd name="T28" fmla="*/ 1200 w 1584"/>
              <a:gd name="T29" fmla="*/ 192 h 336"/>
              <a:gd name="T30" fmla="*/ 1248 w 1584"/>
              <a:gd name="T31" fmla="*/ 48 h 336"/>
              <a:gd name="T32" fmla="*/ 1296 w 1584"/>
              <a:gd name="T33" fmla="*/ 144 h 336"/>
              <a:gd name="T34" fmla="*/ 1344 w 1584"/>
              <a:gd name="T35" fmla="*/ 336 h 336"/>
              <a:gd name="T36" fmla="*/ 1392 w 1584"/>
              <a:gd name="T37" fmla="*/ 96 h 336"/>
              <a:gd name="T38" fmla="*/ 1440 w 1584"/>
              <a:gd name="T39" fmla="*/ 192 h 336"/>
              <a:gd name="T40" fmla="*/ 1488 w 1584"/>
              <a:gd name="T41" fmla="*/ 336 h 336"/>
              <a:gd name="T42" fmla="*/ 1488 w 1584"/>
              <a:gd name="T43" fmla="*/ 240 h 336"/>
              <a:gd name="T44" fmla="*/ 1584 w 1584"/>
              <a:gd name="T45" fmla="*/ 288 h 336"/>
              <a:gd name="T46" fmla="*/ 0 w 1584"/>
              <a:gd name="T47" fmla="*/ 336 h 3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584"/>
              <a:gd name="T73" fmla="*/ 0 h 336"/>
              <a:gd name="T74" fmla="*/ 1584 w 1584"/>
              <a:gd name="T75" fmla="*/ 336 h 3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584" h="336">
                <a:moveTo>
                  <a:pt x="0" y="336"/>
                </a:moveTo>
                <a:lnTo>
                  <a:pt x="96" y="288"/>
                </a:lnTo>
                <a:lnTo>
                  <a:pt x="144" y="144"/>
                </a:lnTo>
                <a:lnTo>
                  <a:pt x="192" y="336"/>
                </a:lnTo>
                <a:lnTo>
                  <a:pt x="288" y="336"/>
                </a:lnTo>
                <a:lnTo>
                  <a:pt x="288" y="96"/>
                </a:lnTo>
                <a:lnTo>
                  <a:pt x="432" y="96"/>
                </a:lnTo>
                <a:lnTo>
                  <a:pt x="480" y="144"/>
                </a:lnTo>
                <a:lnTo>
                  <a:pt x="624" y="0"/>
                </a:lnTo>
                <a:lnTo>
                  <a:pt x="720" y="96"/>
                </a:lnTo>
                <a:lnTo>
                  <a:pt x="864" y="144"/>
                </a:lnTo>
                <a:lnTo>
                  <a:pt x="960" y="48"/>
                </a:lnTo>
                <a:lnTo>
                  <a:pt x="1056" y="192"/>
                </a:lnTo>
                <a:lnTo>
                  <a:pt x="1152" y="144"/>
                </a:lnTo>
                <a:lnTo>
                  <a:pt x="1200" y="192"/>
                </a:lnTo>
                <a:lnTo>
                  <a:pt x="1248" y="48"/>
                </a:lnTo>
                <a:lnTo>
                  <a:pt x="1296" y="144"/>
                </a:lnTo>
                <a:lnTo>
                  <a:pt x="1344" y="336"/>
                </a:lnTo>
                <a:lnTo>
                  <a:pt x="1392" y="96"/>
                </a:lnTo>
                <a:lnTo>
                  <a:pt x="1440" y="192"/>
                </a:lnTo>
                <a:lnTo>
                  <a:pt x="1488" y="336"/>
                </a:lnTo>
                <a:lnTo>
                  <a:pt x="1488" y="240"/>
                </a:lnTo>
                <a:lnTo>
                  <a:pt x="1584" y="288"/>
                </a:lnTo>
                <a:lnTo>
                  <a:pt x="0" y="336"/>
                </a:lnTo>
                <a:close/>
              </a:path>
            </a:pathLst>
          </a:custGeom>
          <a:solidFill>
            <a:srgbClr val="660066"/>
          </a:solidFill>
          <a:ln w="12700" cap="sq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" name="Text Box 30"/>
          <p:cNvSpPr txBox="1">
            <a:spLocks noChangeArrowheads="1"/>
          </p:cNvSpPr>
          <p:nvPr/>
        </p:nvSpPr>
        <p:spPr bwMode="auto">
          <a:xfrm>
            <a:off x="1943100" y="2590800"/>
            <a:ext cx="639763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/>
              <a:t> </a:t>
            </a:r>
            <a:r>
              <a:rPr lang="en-US" sz="2800" b="0" i="1" dirty="0" smtClean="0"/>
              <a:t>P</a:t>
            </a:r>
            <a:endParaRPr lang="en-US" sz="2800" b="0" i="1" dirty="0"/>
          </a:p>
        </p:txBody>
      </p:sp>
      <p:grpSp>
        <p:nvGrpSpPr>
          <p:cNvPr id="33" name="Group 40"/>
          <p:cNvGrpSpPr>
            <a:grpSpLocks/>
          </p:cNvGrpSpPr>
          <p:nvPr/>
        </p:nvGrpSpPr>
        <p:grpSpPr bwMode="auto">
          <a:xfrm>
            <a:off x="6734175" y="5381625"/>
            <a:ext cx="419100" cy="752475"/>
            <a:chOff x="4510" y="1880"/>
            <a:chExt cx="855" cy="2064"/>
          </a:xfrm>
        </p:grpSpPr>
        <p:sp>
          <p:nvSpPr>
            <p:cNvPr id="34" name="AutoShape 7"/>
            <p:cNvSpPr>
              <a:spLocks noChangeArrowheads="1"/>
            </p:cNvSpPr>
            <p:nvPr/>
          </p:nvSpPr>
          <p:spPr bwMode="auto">
            <a:xfrm rot="-3986288">
              <a:off x="3944" y="2519"/>
              <a:ext cx="2059" cy="782"/>
            </a:xfrm>
            <a:prstGeom prst="parallelogram">
              <a:avLst>
                <a:gd name="adj" fmla="val 65825"/>
              </a:avLst>
            </a:prstGeom>
            <a:solidFill>
              <a:srgbClr val="FF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AutoShape 8"/>
            <p:cNvSpPr>
              <a:spLocks noChangeArrowheads="1"/>
            </p:cNvSpPr>
            <p:nvPr/>
          </p:nvSpPr>
          <p:spPr bwMode="auto">
            <a:xfrm rot="-3986288">
              <a:off x="3871" y="2524"/>
              <a:ext cx="2059" cy="782"/>
            </a:xfrm>
            <a:prstGeom prst="parallelogram">
              <a:avLst>
                <a:gd name="adj" fmla="val 65825"/>
              </a:avLst>
            </a:prstGeom>
            <a:solidFill>
              <a:srgbClr val="CC0099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" name="Text Box 30"/>
          <p:cNvSpPr txBox="1">
            <a:spLocks noChangeArrowheads="1"/>
          </p:cNvSpPr>
          <p:nvPr/>
        </p:nvSpPr>
        <p:spPr bwMode="auto">
          <a:xfrm>
            <a:off x="5657850" y="3019425"/>
            <a:ext cx="3162300" cy="224676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 </a:t>
            </a:r>
            <a:r>
              <a:rPr lang="en-US" sz="2800" b="0" dirty="0" smtClean="0"/>
              <a:t>Raise (or lower) the water on the candidate image until the sum is  </a:t>
            </a:r>
            <a:r>
              <a:rPr lang="en-US" sz="2800" b="0" i="1" dirty="0" smtClean="0"/>
              <a:t>p </a:t>
            </a:r>
            <a:r>
              <a:rPr lang="en-US" sz="2800" b="0" dirty="0" smtClean="0"/>
              <a:t>along the line </a:t>
            </a:r>
            <a:r>
              <a:rPr lang="en-US" sz="2800" b="0" i="1" dirty="0" smtClean="0"/>
              <a:t>P.</a:t>
            </a:r>
            <a:endParaRPr lang="en-US" sz="2800" b="0" i="1" dirty="0"/>
          </a:p>
        </p:txBody>
      </p:sp>
      <p:cxnSp>
        <p:nvCxnSpPr>
          <p:cNvPr id="23" name="Straight Arrow Connector 22"/>
          <p:cNvCxnSpPr/>
          <p:nvPr/>
        </p:nvCxnSpPr>
        <p:spPr bwMode="auto">
          <a:xfrm flipH="1">
            <a:off x="3952875" y="3362325"/>
            <a:ext cx="1771650" cy="333375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2" name="Rectangle 1"/>
          <p:cNvSpPr/>
          <p:nvPr/>
        </p:nvSpPr>
        <p:spPr bwMode="auto">
          <a:xfrm rot="2525288">
            <a:off x="2169253" y="3922857"/>
            <a:ext cx="2862983" cy="404323"/>
          </a:xfrm>
          <a:prstGeom prst="rect">
            <a:avLst/>
          </a:prstGeom>
          <a:solidFill>
            <a:srgbClr val="660066"/>
          </a:solidFill>
          <a:ln w="22225" cap="sq" cmpd="sng" algn="ctr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1" name="Text Box 30"/>
          <p:cNvSpPr txBox="1">
            <a:spLocks noChangeArrowheads="1"/>
          </p:cNvSpPr>
          <p:nvPr/>
        </p:nvSpPr>
        <p:spPr bwMode="auto">
          <a:xfrm>
            <a:off x="3314700" y="3524250"/>
            <a:ext cx="639763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 </a:t>
            </a:r>
            <a:r>
              <a:rPr lang="en-US" sz="2800" b="0" i="1" dirty="0" smtClean="0"/>
              <a:t>p</a:t>
            </a:r>
            <a:endParaRPr lang="en-US" sz="2800" b="0" i="1" dirty="0"/>
          </a:p>
        </p:txBody>
      </p:sp>
      <p:sp>
        <p:nvSpPr>
          <p:cNvPr id="6158" name="Line 19"/>
          <p:cNvSpPr>
            <a:spLocks noChangeShapeType="1"/>
          </p:cNvSpPr>
          <p:nvPr/>
        </p:nvSpPr>
        <p:spPr bwMode="auto">
          <a:xfrm>
            <a:off x="1914525" y="2867025"/>
            <a:ext cx="3667125" cy="3324225"/>
          </a:xfrm>
          <a:prstGeom prst="line">
            <a:avLst/>
          </a:prstGeom>
          <a:noFill/>
          <a:ln w="38100" cap="sq">
            <a:solidFill>
              <a:srgbClr val="CC00CC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47549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Example Projections</a:t>
            </a:r>
          </a:p>
        </p:txBody>
      </p:sp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381000" y="1219200"/>
            <a:ext cx="7543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>
                <a:solidFill>
                  <a:srgbClr val="FF99FF"/>
                </a:solidFill>
                <a:latin typeface="Arial" charset="0"/>
              </a:rPr>
              <a:t>Bounded Energy Signals</a:t>
            </a:r>
            <a:r>
              <a:rPr lang="en-US" sz="3200">
                <a:solidFill>
                  <a:srgbClr val="0066FF"/>
                </a:solidFill>
                <a:latin typeface="Arial" charset="0"/>
              </a:rPr>
              <a:t> </a:t>
            </a:r>
            <a:r>
              <a:rPr lang="en-US" sz="3200" b="0">
                <a:latin typeface="Arial" charset="0"/>
              </a:rPr>
              <a:t>– a ball</a:t>
            </a:r>
            <a:endParaRPr lang="en-US" sz="3200" b="0">
              <a:sym typeface="Symbol" pitchFamily="18" charset="2"/>
            </a:endParaRPr>
          </a:p>
        </p:txBody>
      </p:sp>
      <p:sp>
        <p:nvSpPr>
          <p:cNvPr id="16390" name="Rectangle 7"/>
          <p:cNvSpPr>
            <a:spLocks noChangeArrowheads="1"/>
          </p:cNvSpPr>
          <p:nvPr/>
        </p:nvSpPr>
        <p:spPr bwMode="auto">
          <a:xfrm>
            <a:off x="919163" y="1897063"/>
            <a:ext cx="7543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 b="0">
              <a:sym typeface="Symbol" pitchFamily="18" charset="2"/>
            </a:endParaRPr>
          </a:p>
        </p:txBody>
      </p:sp>
      <p:graphicFrame>
        <p:nvGraphicFramePr>
          <p:cNvPr id="36892" name="Object 28"/>
          <p:cNvGraphicFramePr>
            <a:graphicFrameLocks noChangeAspect="1"/>
          </p:cNvGraphicFramePr>
          <p:nvPr/>
        </p:nvGraphicFramePr>
        <p:xfrm>
          <a:off x="1884363" y="1917700"/>
          <a:ext cx="5226050" cy="877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6" name="Equation" r:id="rId3" imgW="1485720" imgH="279360" progId="Equation.3">
                  <p:embed/>
                </p:oleObj>
              </mc:Choice>
              <mc:Fallback>
                <p:oleObj name="Equation" r:id="rId3" imgW="1485720" imgH="279360" progId="Equation.3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4363" y="1917700"/>
                        <a:ext cx="5226050" cy="877888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CC0099"/>
                          </a:gs>
                          <a:gs pos="50000">
                            <a:srgbClr val="FF99FF"/>
                          </a:gs>
                          <a:gs pos="100000">
                            <a:srgbClr val="CC0099"/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361950" y="2928938"/>
            <a:ext cx="3581400" cy="2752725"/>
            <a:chOff x="1632" y="2016"/>
            <a:chExt cx="2256" cy="1734"/>
          </a:xfrm>
        </p:grpSpPr>
        <p:sp>
          <p:nvSpPr>
            <p:cNvPr id="16400" name="Oval 30"/>
            <p:cNvSpPr>
              <a:spLocks noChangeArrowheads="1"/>
            </p:cNvSpPr>
            <p:nvPr/>
          </p:nvSpPr>
          <p:spPr bwMode="auto">
            <a:xfrm>
              <a:off x="2256" y="2208"/>
              <a:ext cx="1441" cy="152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1" name="Oval 31"/>
            <p:cNvSpPr>
              <a:spLocks noChangeArrowheads="1"/>
            </p:cNvSpPr>
            <p:nvPr/>
          </p:nvSpPr>
          <p:spPr bwMode="auto">
            <a:xfrm>
              <a:off x="2844" y="2289"/>
              <a:ext cx="264" cy="126"/>
            </a:xfrm>
            <a:prstGeom prst="ellipse">
              <a:avLst/>
            </a:prstGeom>
            <a:gradFill rotWithShape="0">
              <a:gsLst>
                <a:gs pos="0">
                  <a:srgbClr val="FFCCCC"/>
                </a:gs>
                <a:gs pos="100000">
                  <a:srgbClr val="800000"/>
                </a:gs>
              </a:gsLst>
              <a:lin ang="5400000" scaled="1"/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2" name="Line 32"/>
            <p:cNvSpPr>
              <a:spLocks noChangeShapeType="1"/>
            </p:cNvSpPr>
            <p:nvPr/>
          </p:nvSpPr>
          <p:spPr bwMode="auto">
            <a:xfrm flipH="1" flipV="1">
              <a:off x="2976" y="2016"/>
              <a:ext cx="0" cy="399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03" name="Oval 33"/>
            <p:cNvSpPr>
              <a:spLocks noChangeArrowheads="1"/>
            </p:cNvSpPr>
            <p:nvPr/>
          </p:nvSpPr>
          <p:spPr bwMode="auto">
            <a:xfrm>
              <a:off x="3504" y="2839"/>
              <a:ext cx="144" cy="273"/>
            </a:xfrm>
            <a:prstGeom prst="ellipse">
              <a:avLst/>
            </a:prstGeom>
            <a:gradFill rotWithShape="0">
              <a:gsLst>
                <a:gs pos="0">
                  <a:srgbClr val="800000"/>
                </a:gs>
                <a:gs pos="100000">
                  <a:srgbClr val="FFCCCC"/>
                </a:gs>
              </a:gsLst>
              <a:lin ang="0" scaled="1"/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4" name="Line 34"/>
            <p:cNvSpPr>
              <a:spLocks noChangeShapeType="1"/>
            </p:cNvSpPr>
            <p:nvPr/>
          </p:nvSpPr>
          <p:spPr bwMode="auto">
            <a:xfrm>
              <a:off x="3516" y="2976"/>
              <a:ext cx="372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05" name="Line 35"/>
            <p:cNvSpPr>
              <a:spLocks noChangeShapeType="1"/>
            </p:cNvSpPr>
            <p:nvPr/>
          </p:nvSpPr>
          <p:spPr bwMode="auto">
            <a:xfrm>
              <a:off x="1824" y="2226"/>
              <a:ext cx="0" cy="152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06" name="Line 36"/>
            <p:cNvSpPr>
              <a:spLocks noChangeShapeType="1"/>
            </p:cNvSpPr>
            <p:nvPr/>
          </p:nvSpPr>
          <p:spPr bwMode="auto">
            <a:xfrm>
              <a:off x="1680" y="3750"/>
              <a:ext cx="1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07" name="Line 37"/>
            <p:cNvSpPr>
              <a:spLocks noChangeShapeType="1"/>
            </p:cNvSpPr>
            <p:nvPr/>
          </p:nvSpPr>
          <p:spPr bwMode="auto">
            <a:xfrm>
              <a:off x="1680" y="2226"/>
              <a:ext cx="130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08" name="Text Box 38"/>
            <p:cNvSpPr txBox="1">
              <a:spLocks noChangeArrowheads="1"/>
            </p:cNvSpPr>
            <p:nvPr/>
          </p:nvSpPr>
          <p:spPr bwMode="auto">
            <a:xfrm>
              <a:off x="1632" y="2832"/>
              <a:ext cx="384" cy="288"/>
            </a:xfrm>
            <a:prstGeom prst="rect">
              <a:avLst/>
            </a:prstGeom>
            <a:solidFill>
              <a:schemeClr val="bg1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/>
                <a:t>2</a:t>
              </a:r>
              <a:r>
                <a:rPr lang="en-US" b="0" i="1"/>
                <a:t>E</a:t>
              </a:r>
            </a:p>
          </p:txBody>
        </p:sp>
        <p:sp>
          <p:nvSpPr>
            <p:cNvPr id="16409" name="Oval 39"/>
            <p:cNvSpPr>
              <a:spLocks noChangeArrowheads="1"/>
            </p:cNvSpPr>
            <p:nvPr/>
          </p:nvSpPr>
          <p:spPr bwMode="auto">
            <a:xfrm rot="-2177195">
              <a:off x="2588" y="3120"/>
              <a:ext cx="147" cy="241"/>
            </a:xfrm>
            <a:prstGeom prst="ellipse">
              <a:avLst/>
            </a:prstGeom>
            <a:gradFill rotWithShape="0">
              <a:gsLst>
                <a:gs pos="0">
                  <a:srgbClr val="FFCCCC"/>
                </a:gs>
                <a:gs pos="100000">
                  <a:srgbClr val="800000"/>
                </a:gs>
              </a:gsLst>
              <a:lin ang="18900000" scaled="1"/>
            </a:gradFill>
            <a:ln w="1905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0" name="Line 40"/>
            <p:cNvSpPr>
              <a:spLocks noChangeShapeType="1"/>
            </p:cNvSpPr>
            <p:nvPr/>
          </p:nvSpPr>
          <p:spPr bwMode="auto">
            <a:xfrm flipH="1">
              <a:off x="2304" y="3216"/>
              <a:ext cx="427" cy="384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" name="Group 47"/>
          <p:cNvGrpSpPr>
            <a:grpSpLocks/>
          </p:cNvGrpSpPr>
          <p:nvPr/>
        </p:nvGrpSpPr>
        <p:grpSpPr bwMode="auto">
          <a:xfrm>
            <a:off x="3524250" y="2778125"/>
            <a:ext cx="1104900" cy="461963"/>
            <a:chOff x="2056" y="1980"/>
            <a:chExt cx="696" cy="291"/>
          </a:xfrm>
        </p:grpSpPr>
        <p:sp>
          <p:nvSpPr>
            <p:cNvPr id="16395" name="Text Box 42"/>
            <p:cNvSpPr txBox="1">
              <a:spLocks noChangeArrowheads="1"/>
            </p:cNvSpPr>
            <p:nvPr/>
          </p:nvSpPr>
          <p:spPr bwMode="auto">
            <a:xfrm>
              <a:off x="2056" y="1980"/>
              <a:ext cx="696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i="1"/>
                <a:t>y</a:t>
              </a:r>
              <a:r>
                <a:rPr lang="en-US" b="0"/>
                <a:t>(</a:t>
              </a:r>
              <a:r>
                <a:rPr lang="en-US" b="0" i="1"/>
                <a:t>t</a:t>
              </a:r>
              <a:r>
                <a:rPr lang="en-US" b="0"/>
                <a:t>)</a:t>
              </a:r>
            </a:p>
          </p:txBody>
        </p:sp>
        <p:sp>
          <p:nvSpPr>
            <p:cNvPr id="16396" name="Oval 43"/>
            <p:cNvSpPr>
              <a:spLocks noChangeArrowheads="1"/>
            </p:cNvSpPr>
            <p:nvPr/>
          </p:nvSpPr>
          <p:spPr bwMode="auto">
            <a:xfrm>
              <a:off x="2415" y="2135"/>
              <a:ext cx="128" cy="136"/>
            </a:xfrm>
            <a:prstGeom prst="ellipse">
              <a:avLst/>
            </a:prstGeom>
            <a:gradFill rotWithShape="0">
              <a:gsLst>
                <a:gs pos="0">
                  <a:schemeClr val="tx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Example Projections</a:t>
            </a:r>
          </a:p>
        </p:txBody>
      </p:sp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381000" y="1219200"/>
            <a:ext cx="7543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>
                <a:solidFill>
                  <a:srgbClr val="FF99FF"/>
                </a:solidFill>
                <a:latin typeface="Arial" charset="0"/>
              </a:rPr>
              <a:t>Bounded Energy Signals</a:t>
            </a:r>
            <a:r>
              <a:rPr lang="en-US" sz="3200">
                <a:solidFill>
                  <a:srgbClr val="0066FF"/>
                </a:solidFill>
                <a:latin typeface="Arial" charset="0"/>
              </a:rPr>
              <a:t> </a:t>
            </a:r>
            <a:r>
              <a:rPr lang="en-US" sz="3200" b="0">
                <a:latin typeface="Arial" charset="0"/>
              </a:rPr>
              <a:t>– a ball</a:t>
            </a:r>
            <a:endParaRPr lang="en-US" sz="3200" b="0">
              <a:sym typeface="Symbol" pitchFamily="18" charset="2"/>
            </a:endParaRPr>
          </a:p>
        </p:txBody>
      </p:sp>
      <p:sp>
        <p:nvSpPr>
          <p:cNvPr id="16390" name="Rectangle 7"/>
          <p:cNvSpPr>
            <a:spLocks noChangeArrowheads="1"/>
          </p:cNvSpPr>
          <p:nvPr/>
        </p:nvSpPr>
        <p:spPr bwMode="auto">
          <a:xfrm>
            <a:off x="919163" y="1897063"/>
            <a:ext cx="7543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 b="0">
              <a:sym typeface="Symbol" pitchFamily="18" charset="2"/>
            </a:endParaRPr>
          </a:p>
        </p:txBody>
      </p:sp>
      <p:graphicFrame>
        <p:nvGraphicFramePr>
          <p:cNvPr id="36892" name="Object 28"/>
          <p:cNvGraphicFramePr>
            <a:graphicFrameLocks noChangeAspect="1"/>
          </p:cNvGraphicFramePr>
          <p:nvPr/>
        </p:nvGraphicFramePr>
        <p:xfrm>
          <a:off x="1884363" y="1917700"/>
          <a:ext cx="5226050" cy="877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01" name="Equation" r:id="rId3" imgW="1485720" imgH="279360" progId="Equation.3">
                  <p:embed/>
                </p:oleObj>
              </mc:Choice>
              <mc:Fallback>
                <p:oleObj name="Equation" r:id="rId3" imgW="148572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4363" y="1917700"/>
                        <a:ext cx="5226050" cy="877888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CC0099"/>
                          </a:gs>
                          <a:gs pos="50000">
                            <a:srgbClr val="FF99FF"/>
                          </a:gs>
                          <a:gs pos="100000">
                            <a:srgbClr val="CC0099"/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361950" y="2928938"/>
            <a:ext cx="3581400" cy="2752725"/>
            <a:chOff x="1632" y="2016"/>
            <a:chExt cx="2256" cy="1734"/>
          </a:xfrm>
        </p:grpSpPr>
        <p:sp>
          <p:nvSpPr>
            <p:cNvPr id="16400" name="Oval 30"/>
            <p:cNvSpPr>
              <a:spLocks noChangeArrowheads="1"/>
            </p:cNvSpPr>
            <p:nvPr/>
          </p:nvSpPr>
          <p:spPr bwMode="auto">
            <a:xfrm>
              <a:off x="2256" y="2208"/>
              <a:ext cx="1441" cy="152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1" name="Oval 31"/>
            <p:cNvSpPr>
              <a:spLocks noChangeArrowheads="1"/>
            </p:cNvSpPr>
            <p:nvPr/>
          </p:nvSpPr>
          <p:spPr bwMode="auto">
            <a:xfrm>
              <a:off x="2844" y="2289"/>
              <a:ext cx="264" cy="126"/>
            </a:xfrm>
            <a:prstGeom prst="ellipse">
              <a:avLst/>
            </a:prstGeom>
            <a:gradFill rotWithShape="0">
              <a:gsLst>
                <a:gs pos="0">
                  <a:srgbClr val="FFCCCC"/>
                </a:gs>
                <a:gs pos="100000">
                  <a:srgbClr val="800000"/>
                </a:gs>
              </a:gsLst>
              <a:lin ang="5400000" scaled="1"/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2" name="Line 32"/>
            <p:cNvSpPr>
              <a:spLocks noChangeShapeType="1"/>
            </p:cNvSpPr>
            <p:nvPr/>
          </p:nvSpPr>
          <p:spPr bwMode="auto">
            <a:xfrm flipH="1" flipV="1">
              <a:off x="2976" y="2016"/>
              <a:ext cx="0" cy="399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03" name="Oval 33"/>
            <p:cNvSpPr>
              <a:spLocks noChangeArrowheads="1"/>
            </p:cNvSpPr>
            <p:nvPr/>
          </p:nvSpPr>
          <p:spPr bwMode="auto">
            <a:xfrm>
              <a:off x="3504" y="2839"/>
              <a:ext cx="144" cy="273"/>
            </a:xfrm>
            <a:prstGeom prst="ellipse">
              <a:avLst/>
            </a:prstGeom>
            <a:gradFill rotWithShape="0">
              <a:gsLst>
                <a:gs pos="0">
                  <a:srgbClr val="800000"/>
                </a:gs>
                <a:gs pos="100000">
                  <a:srgbClr val="FFCCCC"/>
                </a:gs>
              </a:gsLst>
              <a:lin ang="0" scaled="1"/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4" name="Line 34"/>
            <p:cNvSpPr>
              <a:spLocks noChangeShapeType="1"/>
            </p:cNvSpPr>
            <p:nvPr/>
          </p:nvSpPr>
          <p:spPr bwMode="auto">
            <a:xfrm>
              <a:off x="3516" y="2976"/>
              <a:ext cx="372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05" name="Line 35"/>
            <p:cNvSpPr>
              <a:spLocks noChangeShapeType="1"/>
            </p:cNvSpPr>
            <p:nvPr/>
          </p:nvSpPr>
          <p:spPr bwMode="auto">
            <a:xfrm>
              <a:off x="1824" y="2226"/>
              <a:ext cx="0" cy="152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06" name="Line 36"/>
            <p:cNvSpPr>
              <a:spLocks noChangeShapeType="1"/>
            </p:cNvSpPr>
            <p:nvPr/>
          </p:nvSpPr>
          <p:spPr bwMode="auto">
            <a:xfrm>
              <a:off x="1680" y="3750"/>
              <a:ext cx="1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07" name="Line 37"/>
            <p:cNvSpPr>
              <a:spLocks noChangeShapeType="1"/>
            </p:cNvSpPr>
            <p:nvPr/>
          </p:nvSpPr>
          <p:spPr bwMode="auto">
            <a:xfrm>
              <a:off x="1680" y="2226"/>
              <a:ext cx="130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08" name="Text Box 38"/>
            <p:cNvSpPr txBox="1">
              <a:spLocks noChangeArrowheads="1"/>
            </p:cNvSpPr>
            <p:nvPr/>
          </p:nvSpPr>
          <p:spPr bwMode="auto">
            <a:xfrm>
              <a:off x="1632" y="2832"/>
              <a:ext cx="384" cy="288"/>
            </a:xfrm>
            <a:prstGeom prst="rect">
              <a:avLst/>
            </a:prstGeom>
            <a:solidFill>
              <a:schemeClr val="bg1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/>
                <a:t>2</a:t>
              </a:r>
              <a:r>
                <a:rPr lang="en-US" b="0" i="1"/>
                <a:t>E</a:t>
              </a:r>
            </a:p>
          </p:txBody>
        </p:sp>
        <p:sp>
          <p:nvSpPr>
            <p:cNvPr id="16409" name="Oval 39"/>
            <p:cNvSpPr>
              <a:spLocks noChangeArrowheads="1"/>
            </p:cNvSpPr>
            <p:nvPr/>
          </p:nvSpPr>
          <p:spPr bwMode="auto">
            <a:xfrm rot="-2177195">
              <a:off x="2588" y="3120"/>
              <a:ext cx="147" cy="241"/>
            </a:xfrm>
            <a:prstGeom prst="ellipse">
              <a:avLst/>
            </a:prstGeom>
            <a:gradFill rotWithShape="0">
              <a:gsLst>
                <a:gs pos="0">
                  <a:srgbClr val="FFCCCC"/>
                </a:gs>
                <a:gs pos="100000">
                  <a:srgbClr val="800000"/>
                </a:gs>
              </a:gsLst>
              <a:lin ang="18900000" scaled="1"/>
            </a:gradFill>
            <a:ln w="1905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0" name="Line 40"/>
            <p:cNvSpPr>
              <a:spLocks noChangeShapeType="1"/>
            </p:cNvSpPr>
            <p:nvPr/>
          </p:nvSpPr>
          <p:spPr bwMode="auto">
            <a:xfrm flipH="1">
              <a:off x="2304" y="3216"/>
              <a:ext cx="427" cy="384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2455863" y="3121025"/>
            <a:ext cx="1720850" cy="1138238"/>
            <a:chOff x="1447" y="2167"/>
            <a:chExt cx="1084" cy="717"/>
          </a:xfrm>
        </p:grpSpPr>
        <p:sp>
          <p:nvSpPr>
            <p:cNvPr id="16397" name="Oval 45"/>
            <p:cNvSpPr>
              <a:spLocks noChangeArrowheads="1"/>
            </p:cNvSpPr>
            <p:nvPr/>
          </p:nvSpPr>
          <p:spPr bwMode="auto">
            <a:xfrm rot="2711348">
              <a:off x="1898" y="2588"/>
              <a:ext cx="192" cy="9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folHlink"/>
                </a:gs>
              </a:gsLst>
              <a:lin ang="18900000" scaled="1"/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8" name="Line 44"/>
            <p:cNvSpPr>
              <a:spLocks noChangeShapeType="1"/>
            </p:cNvSpPr>
            <p:nvPr/>
          </p:nvSpPr>
          <p:spPr bwMode="auto">
            <a:xfrm flipH="1">
              <a:off x="1983" y="2167"/>
              <a:ext cx="548" cy="47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399" name="Text Box 46"/>
            <p:cNvSpPr txBox="1">
              <a:spLocks noChangeArrowheads="1"/>
            </p:cNvSpPr>
            <p:nvPr/>
          </p:nvSpPr>
          <p:spPr bwMode="auto">
            <a:xfrm>
              <a:off x="1447" y="2596"/>
              <a:ext cx="696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i="1">
                  <a:solidFill>
                    <a:schemeClr val="bg2"/>
                  </a:solidFill>
                </a:rPr>
                <a:t>P</a:t>
              </a:r>
              <a:r>
                <a:rPr lang="en-US" i="1" baseline="-25000">
                  <a:solidFill>
                    <a:schemeClr val="bg2"/>
                  </a:solidFill>
                </a:rPr>
                <a:t>C </a:t>
              </a:r>
              <a:r>
                <a:rPr lang="en-US" i="1">
                  <a:solidFill>
                    <a:schemeClr val="bg2"/>
                  </a:solidFill>
                </a:rPr>
                <a:t>y</a:t>
              </a:r>
              <a:r>
                <a:rPr lang="en-US">
                  <a:solidFill>
                    <a:schemeClr val="bg2"/>
                  </a:solidFill>
                </a:rPr>
                <a:t>(</a:t>
              </a:r>
              <a:r>
                <a:rPr lang="en-US" i="1">
                  <a:solidFill>
                    <a:schemeClr val="bg2"/>
                  </a:solidFill>
                </a:rPr>
                <a:t>t</a:t>
              </a:r>
              <a:r>
                <a:rPr lang="en-US">
                  <a:solidFill>
                    <a:schemeClr val="bg2"/>
                  </a:solidFill>
                </a:rPr>
                <a:t>)</a:t>
              </a:r>
            </a:p>
          </p:txBody>
        </p:sp>
      </p:grpSp>
      <p:grpSp>
        <p:nvGrpSpPr>
          <p:cNvPr id="4" name="Group 47"/>
          <p:cNvGrpSpPr>
            <a:grpSpLocks/>
          </p:cNvGrpSpPr>
          <p:nvPr/>
        </p:nvGrpSpPr>
        <p:grpSpPr bwMode="auto">
          <a:xfrm>
            <a:off x="3524250" y="2778125"/>
            <a:ext cx="1104900" cy="461963"/>
            <a:chOff x="2056" y="1980"/>
            <a:chExt cx="696" cy="291"/>
          </a:xfrm>
        </p:grpSpPr>
        <p:sp>
          <p:nvSpPr>
            <p:cNvPr id="16395" name="Text Box 42"/>
            <p:cNvSpPr txBox="1">
              <a:spLocks noChangeArrowheads="1"/>
            </p:cNvSpPr>
            <p:nvPr/>
          </p:nvSpPr>
          <p:spPr bwMode="auto">
            <a:xfrm>
              <a:off x="2056" y="1980"/>
              <a:ext cx="696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i="1"/>
                <a:t>y</a:t>
              </a:r>
              <a:r>
                <a:rPr lang="en-US" b="0"/>
                <a:t>(</a:t>
              </a:r>
              <a:r>
                <a:rPr lang="en-US" b="0" i="1"/>
                <a:t>t</a:t>
              </a:r>
              <a:r>
                <a:rPr lang="en-US" b="0"/>
                <a:t>)</a:t>
              </a:r>
            </a:p>
          </p:txBody>
        </p:sp>
        <p:sp>
          <p:nvSpPr>
            <p:cNvPr id="16396" name="Oval 43"/>
            <p:cNvSpPr>
              <a:spLocks noChangeArrowheads="1"/>
            </p:cNvSpPr>
            <p:nvPr/>
          </p:nvSpPr>
          <p:spPr bwMode="auto">
            <a:xfrm>
              <a:off x="2415" y="2135"/>
              <a:ext cx="128" cy="136"/>
            </a:xfrm>
            <a:prstGeom prst="ellipse">
              <a:avLst/>
            </a:prstGeom>
            <a:gradFill rotWithShape="0">
              <a:gsLst>
                <a:gs pos="0">
                  <a:schemeClr val="tx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6914" name="Picture 50" descr="Bob">
            <a:hlinkClick r:id="rId5" action="ppaction://hlinkfile"/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0" y="0"/>
            <a:ext cx="439738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826123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913" name="Object 49"/>
          <p:cNvGraphicFramePr>
            <a:graphicFrameLocks noChangeAspect="1"/>
          </p:cNvGraphicFramePr>
          <p:nvPr/>
        </p:nvGraphicFramePr>
        <p:xfrm>
          <a:off x="3340100" y="4465638"/>
          <a:ext cx="5821363" cy="2154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4" name="Equation" r:id="rId3" imgW="2133360" imgH="685800" progId="Equation.3">
                  <p:embed/>
                </p:oleObj>
              </mc:Choice>
              <mc:Fallback>
                <p:oleObj name="Equation" r:id="rId3" imgW="2133360" imgH="685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0100" y="4465638"/>
                        <a:ext cx="5821363" cy="2154237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50000">
                            <a:srgbClr val="FFCCFF"/>
                          </a:gs>
                          <a:gs pos="100000">
                            <a:schemeClr val="accent1"/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8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Example Projections</a:t>
            </a:r>
          </a:p>
        </p:txBody>
      </p:sp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381000" y="1219200"/>
            <a:ext cx="7543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>
                <a:solidFill>
                  <a:srgbClr val="FF99FF"/>
                </a:solidFill>
                <a:latin typeface="Arial" charset="0"/>
              </a:rPr>
              <a:t>Bounded Energy Signals</a:t>
            </a:r>
            <a:r>
              <a:rPr lang="en-US" sz="3200">
                <a:solidFill>
                  <a:srgbClr val="0066FF"/>
                </a:solidFill>
                <a:latin typeface="Arial" charset="0"/>
              </a:rPr>
              <a:t> </a:t>
            </a:r>
            <a:r>
              <a:rPr lang="en-US" sz="3200" b="0">
                <a:latin typeface="Arial" charset="0"/>
              </a:rPr>
              <a:t>– a ball</a:t>
            </a:r>
            <a:endParaRPr lang="en-US" sz="3200" b="0">
              <a:sym typeface="Symbol" pitchFamily="18" charset="2"/>
            </a:endParaRPr>
          </a:p>
        </p:txBody>
      </p:sp>
      <p:sp>
        <p:nvSpPr>
          <p:cNvPr id="16390" name="Rectangle 7"/>
          <p:cNvSpPr>
            <a:spLocks noChangeArrowheads="1"/>
          </p:cNvSpPr>
          <p:nvPr/>
        </p:nvSpPr>
        <p:spPr bwMode="auto">
          <a:xfrm>
            <a:off x="919163" y="1897063"/>
            <a:ext cx="7543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 b="0">
              <a:sym typeface="Symbol" pitchFamily="18" charset="2"/>
            </a:endParaRPr>
          </a:p>
        </p:txBody>
      </p:sp>
      <p:graphicFrame>
        <p:nvGraphicFramePr>
          <p:cNvPr id="36892" name="Object 28"/>
          <p:cNvGraphicFramePr>
            <a:graphicFrameLocks noChangeAspect="1"/>
          </p:cNvGraphicFramePr>
          <p:nvPr/>
        </p:nvGraphicFramePr>
        <p:xfrm>
          <a:off x="1884363" y="1917700"/>
          <a:ext cx="5226050" cy="877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5" name="Equation" r:id="rId5" imgW="1485720" imgH="279360" progId="Equation.3">
                  <p:embed/>
                </p:oleObj>
              </mc:Choice>
              <mc:Fallback>
                <p:oleObj name="Equation" r:id="rId5" imgW="148572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4363" y="1917700"/>
                        <a:ext cx="5226050" cy="877888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CC0099"/>
                          </a:gs>
                          <a:gs pos="50000">
                            <a:srgbClr val="FF99FF"/>
                          </a:gs>
                          <a:gs pos="100000">
                            <a:srgbClr val="CC0099"/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361950" y="2928938"/>
            <a:ext cx="3581400" cy="2752725"/>
            <a:chOff x="1632" y="2016"/>
            <a:chExt cx="2256" cy="1734"/>
          </a:xfrm>
        </p:grpSpPr>
        <p:sp>
          <p:nvSpPr>
            <p:cNvPr id="16400" name="Oval 30"/>
            <p:cNvSpPr>
              <a:spLocks noChangeArrowheads="1"/>
            </p:cNvSpPr>
            <p:nvPr/>
          </p:nvSpPr>
          <p:spPr bwMode="auto">
            <a:xfrm>
              <a:off x="2256" y="2208"/>
              <a:ext cx="1441" cy="152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1" name="Oval 31"/>
            <p:cNvSpPr>
              <a:spLocks noChangeArrowheads="1"/>
            </p:cNvSpPr>
            <p:nvPr/>
          </p:nvSpPr>
          <p:spPr bwMode="auto">
            <a:xfrm>
              <a:off x="2844" y="2289"/>
              <a:ext cx="264" cy="126"/>
            </a:xfrm>
            <a:prstGeom prst="ellipse">
              <a:avLst/>
            </a:prstGeom>
            <a:gradFill rotWithShape="0">
              <a:gsLst>
                <a:gs pos="0">
                  <a:srgbClr val="FFCCCC"/>
                </a:gs>
                <a:gs pos="100000">
                  <a:srgbClr val="800000"/>
                </a:gs>
              </a:gsLst>
              <a:lin ang="5400000" scaled="1"/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2" name="Line 32"/>
            <p:cNvSpPr>
              <a:spLocks noChangeShapeType="1"/>
            </p:cNvSpPr>
            <p:nvPr/>
          </p:nvSpPr>
          <p:spPr bwMode="auto">
            <a:xfrm flipH="1" flipV="1">
              <a:off x="2976" y="2016"/>
              <a:ext cx="0" cy="399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03" name="Oval 33"/>
            <p:cNvSpPr>
              <a:spLocks noChangeArrowheads="1"/>
            </p:cNvSpPr>
            <p:nvPr/>
          </p:nvSpPr>
          <p:spPr bwMode="auto">
            <a:xfrm>
              <a:off x="3504" y="2839"/>
              <a:ext cx="144" cy="273"/>
            </a:xfrm>
            <a:prstGeom prst="ellipse">
              <a:avLst/>
            </a:prstGeom>
            <a:gradFill rotWithShape="0">
              <a:gsLst>
                <a:gs pos="0">
                  <a:srgbClr val="800000"/>
                </a:gs>
                <a:gs pos="100000">
                  <a:srgbClr val="FFCCCC"/>
                </a:gs>
              </a:gsLst>
              <a:lin ang="0" scaled="1"/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4" name="Line 34"/>
            <p:cNvSpPr>
              <a:spLocks noChangeShapeType="1"/>
            </p:cNvSpPr>
            <p:nvPr/>
          </p:nvSpPr>
          <p:spPr bwMode="auto">
            <a:xfrm>
              <a:off x="3516" y="2976"/>
              <a:ext cx="372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05" name="Line 35"/>
            <p:cNvSpPr>
              <a:spLocks noChangeShapeType="1"/>
            </p:cNvSpPr>
            <p:nvPr/>
          </p:nvSpPr>
          <p:spPr bwMode="auto">
            <a:xfrm>
              <a:off x="1824" y="2226"/>
              <a:ext cx="0" cy="152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06" name="Line 36"/>
            <p:cNvSpPr>
              <a:spLocks noChangeShapeType="1"/>
            </p:cNvSpPr>
            <p:nvPr/>
          </p:nvSpPr>
          <p:spPr bwMode="auto">
            <a:xfrm>
              <a:off x="1680" y="3750"/>
              <a:ext cx="14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07" name="Line 37"/>
            <p:cNvSpPr>
              <a:spLocks noChangeShapeType="1"/>
            </p:cNvSpPr>
            <p:nvPr/>
          </p:nvSpPr>
          <p:spPr bwMode="auto">
            <a:xfrm>
              <a:off x="1680" y="2226"/>
              <a:ext cx="130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08" name="Text Box 38"/>
            <p:cNvSpPr txBox="1">
              <a:spLocks noChangeArrowheads="1"/>
            </p:cNvSpPr>
            <p:nvPr/>
          </p:nvSpPr>
          <p:spPr bwMode="auto">
            <a:xfrm>
              <a:off x="1632" y="2832"/>
              <a:ext cx="384" cy="288"/>
            </a:xfrm>
            <a:prstGeom prst="rect">
              <a:avLst/>
            </a:prstGeom>
            <a:solidFill>
              <a:schemeClr val="bg1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/>
                <a:t>2</a:t>
              </a:r>
              <a:r>
                <a:rPr lang="en-US" b="0" i="1"/>
                <a:t>E</a:t>
              </a:r>
            </a:p>
          </p:txBody>
        </p:sp>
        <p:sp>
          <p:nvSpPr>
            <p:cNvPr id="16409" name="Oval 39"/>
            <p:cNvSpPr>
              <a:spLocks noChangeArrowheads="1"/>
            </p:cNvSpPr>
            <p:nvPr/>
          </p:nvSpPr>
          <p:spPr bwMode="auto">
            <a:xfrm rot="-2177195">
              <a:off x="2588" y="3120"/>
              <a:ext cx="147" cy="241"/>
            </a:xfrm>
            <a:prstGeom prst="ellipse">
              <a:avLst/>
            </a:prstGeom>
            <a:gradFill rotWithShape="0">
              <a:gsLst>
                <a:gs pos="0">
                  <a:srgbClr val="FFCCCC"/>
                </a:gs>
                <a:gs pos="100000">
                  <a:srgbClr val="800000"/>
                </a:gs>
              </a:gsLst>
              <a:lin ang="18900000" scaled="1"/>
            </a:gradFill>
            <a:ln w="1905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10" name="Line 40"/>
            <p:cNvSpPr>
              <a:spLocks noChangeShapeType="1"/>
            </p:cNvSpPr>
            <p:nvPr/>
          </p:nvSpPr>
          <p:spPr bwMode="auto">
            <a:xfrm flipH="1">
              <a:off x="2304" y="3216"/>
              <a:ext cx="427" cy="384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2455863" y="3121025"/>
            <a:ext cx="1720850" cy="1138238"/>
            <a:chOff x="1447" y="2167"/>
            <a:chExt cx="1084" cy="717"/>
          </a:xfrm>
        </p:grpSpPr>
        <p:sp>
          <p:nvSpPr>
            <p:cNvPr id="16397" name="Oval 45"/>
            <p:cNvSpPr>
              <a:spLocks noChangeArrowheads="1"/>
            </p:cNvSpPr>
            <p:nvPr/>
          </p:nvSpPr>
          <p:spPr bwMode="auto">
            <a:xfrm rot="2711348">
              <a:off x="1898" y="2588"/>
              <a:ext cx="192" cy="9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folHlink"/>
                </a:gs>
              </a:gsLst>
              <a:lin ang="18900000" scaled="1"/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8" name="Line 44"/>
            <p:cNvSpPr>
              <a:spLocks noChangeShapeType="1"/>
            </p:cNvSpPr>
            <p:nvPr/>
          </p:nvSpPr>
          <p:spPr bwMode="auto">
            <a:xfrm flipH="1">
              <a:off x="1983" y="2167"/>
              <a:ext cx="548" cy="47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399" name="Text Box 46"/>
            <p:cNvSpPr txBox="1">
              <a:spLocks noChangeArrowheads="1"/>
            </p:cNvSpPr>
            <p:nvPr/>
          </p:nvSpPr>
          <p:spPr bwMode="auto">
            <a:xfrm>
              <a:off x="1447" y="2596"/>
              <a:ext cx="696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i="1">
                  <a:solidFill>
                    <a:schemeClr val="bg2"/>
                  </a:solidFill>
                </a:rPr>
                <a:t>P</a:t>
              </a:r>
              <a:r>
                <a:rPr lang="en-US" i="1" baseline="-25000">
                  <a:solidFill>
                    <a:schemeClr val="bg2"/>
                  </a:solidFill>
                </a:rPr>
                <a:t>C </a:t>
              </a:r>
              <a:r>
                <a:rPr lang="en-US" i="1">
                  <a:solidFill>
                    <a:schemeClr val="bg2"/>
                  </a:solidFill>
                </a:rPr>
                <a:t>y</a:t>
              </a:r>
              <a:r>
                <a:rPr lang="en-US">
                  <a:solidFill>
                    <a:schemeClr val="bg2"/>
                  </a:solidFill>
                </a:rPr>
                <a:t>(</a:t>
              </a:r>
              <a:r>
                <a:rPr lang="en-US" i="1">
                  <a:solidFill>
                    <a:schemeClr val="bg2"/>
                  </a:solidFill>
                </a:rPr>
                <a:t>t</a:t>
              </a:r>
              <a:r>
                <a:rPr lang="en-US">
                  <a:solidFill>
                    <a:schemeClr val="bg2"/>
                  </a:solidFill>
                </a:rPr>
                <a:t>)</a:t>
              </a:r>
            </a:p>
          </p:txBody>
        </p:sp>
      </p:grpSp>
      <p:grpSp>
        <p:nvGrpSpPr>
          <p:cNvPr id="4" name="Group 47"/>
          <p:cNvGrpSpPr>
            <a:grpSpLocks/>
          </p:cNvGrpSpPr>
          <p:nvPr/>
        </p:nvGrpSpPr>
        <p:grpSpPr bwMode="auto">
          <a:xfrm>
            <a:off x="3524250" y="2778125"/>
            <a:ext cx="1104900" cy="461963"/>
            <a:chOff x="2056" y="1980"/>
            <a:chExt cx="696" cy="291"/>
          </a:xfrm>
        </p:grpSpPr>
        <p:sp>
          <p:nvSpPr>
            <p:cNvPr id="16395" name="Text Box 42"/>
            <p:cNvSpPr txBox="1">
              <a:spLocks noChangeArrowheads="1"/>
            </p:cNvSpPr>
            <p:nvPr/>
          </p:nvSpPr>
          <p:spPr bwMode="auto">
            <a:xfrm>
              <a:off x="2056" y="1980"/>
              <a:ext cx="696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i="1"/>
                <a:t>y</a:t>
              </a:r>
              <a:r>
                <a:rPr lang="en-US" b="0"/>
                <a:t>(</a:t>
              </a:r>
              <a:r>
                <a:rPr lang="en-US" b="0" i="1"/>
                <a:t>t</a:t>
              </a:r>
              <a:r>
                <a:rPr lang="en-US" b="0"/>
                <a:t>)</a:t>
              </a:r>
            </a:p>
          </p:txBody>
        </p:sp>
        <p:sp>
          <p:nvSpPr>
            <p:cNvPr id="16396" name="Oval 43"/>
            <p:cNvSpPr>
              <a:spLocks noChangeArrowheads="1"/>
            </p:cNvSpPr>
            <p:nvPr/>
          </p:nvSpPr>
          <p:spPr bwMode="auto">
            <a:xfrm>
              <a:off x="2415" y="2135"/>
              <a:ext cx="128" cy="136"/>
            </a:xfrm>
            <a:prstGeom prst="ellipse">
              <a:avLst/>
            </a:prstGeom>
            <a:gradFill rotWithShape="0">
              <a:gsLst>
                <a:gs pos="0">
                  <a:schemeClr val="tx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3598093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27" name="Oval 31"/>
          <p:cNvSpPr>
            <a:spLocks noChangeArrowheads="1"/>
          </p:cNvSpPr>
          <p:nvPr/>
        </p:nvSpPr>
        <p:spPr bwMode="auto">
          <a:xfrm>
            <a:off x="1320800" y="3133725"/>
            <a:ext cx="3208338" cy="2859088"/>
          </a:xfrm>
          <a:prstGeom prst="ellipse">
            <a:avLst/>
          </a:prstGeom>
          <a:solidFill>
            <a:srgbClr val="FF99CC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FF66CC"/>
                </a:solidFill>
                <a:latin typeface="Arial Black" pitchFamily="34" charset="0"/>
              </a:rPr>
              <a:t>The intersection of convex sets is convex</a:t>
            </a:r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971550" y="2219325"/>
            <a:ext cx="2438400" cy="1828800"/>
            <a:chOff x="3272" y="1353"/>
            <a:chExt cx="1536" cy="1152"/>
          </a:xfrm>
        </p:grpSpPr>
        <p:sp>
          <p:nvSpPr>
            <p:cNvPr id="33804" name="Rectangle 30"/>
            <p:cNvSpPr>
              <a:spLocks noChangeArrowheads="1"/>
            </p:cNvSpPr>
            <p:nvPr/>
          </p:nvSpPr>
          <p:spPr bwMode="auto">
            <a:xfrm>
              <a:off x="3272" y="1353"/>
              <a:ext cx="1536" cy="1152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5" name="Text Box 32"/>
            <p:cNvSpPr txBox="1">
              <a:spLocks noChangeArrowheads="1"/>
            </p:cNvSpPr>
            <p:nvPr/>
          </p:nvSpPr>
          <p:spPr bwMode="auto">
            <a:xfrm>
              <a:off x="3383" y="1463"/>
              <a:ext cx="612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i="1"/>
                <a:t>C</a:t>
              </a:r>
              <a:r>
                <a:rPr lang="en-US" sz="2800" baseline="-25000"/>
                <a:t>1</a:t>
              </a:r>
            </a:p>
          </p:txBody>
        </p:sp>
      </p:grpSp>
      <p:sp>
        <p:nvSpPr>
          <p:cNvPr id="33801" name="Text Box 33"/>
          <p:cNvSpPr txBox="1">
            <a:spLocks noChangeArrowheads="1"/>
          </p:cNvSpPr>
          <p:nvPr/>
        </p:nvSpPr>
        <p:spPr bwMode="auto">
          <a:xfrm>
            <a:off x="3128963" y="4795838"/>
            <a:ext cx="971550" cy="5794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>
                <a:solidFill>
                  <a:schemeClr val="bg2"/>
                </a:solidFill>
              </a:rPr>
              <a:t>C</a:t>
            </a:r>
            <a:r>
              <a:rPr lang="en-US" sz="2800" baseline="-25000">
                <a:solidFill>
                  <a:schemeClr val="bg2"/>
                </a:solidFill>
              </a:rPr>
              <a:t>2</a:t>
            </a:r>
          </a:p>
        </p:txBody>
      </p:sp>
      <p:sp>
        <p:nvSpPr>
          <p:cNvPr id="29730" name="Text Box 34"/>
          <p:cNvSpPr txBox="1">
            <a:spLocks noChangeArrowheads="1"/>
          </p:cNvSpPr>
          <p:nvPr/>
        </p:nvSpPr>
        <p:spPr bwMode="auto">
          <a:xfrm>
            <a:off x="1960563" y="3381375"/>
            <a:ext cx="1784350" cy="10128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>
                <a:solidFill>
                  <a:schemeClr val="bg2"/>
                </a:solidFill>
              </a:rPr>
              <a:t>C</a:t>
            </a:r>
            <a:r>
              <a:rPr lang="en-US" sz="2800" baseline="-25000">
                <a:solidFill>
                  <a:schemeClr val="bg2"/>
                </a:solidFill>
              </a:rPr>
              <a:t>1 </a:t>
            </a:r>
            <a:r>
              <a:rPr lang="en-US" sz="3200">
                <a:solidFill>
                  <a:schemeClr val="bg2"/>
                </a:solidFill>
                <a:sym typeface="Symbol" pitchFamily="18" charset="2"/>
              </a:rPr>
              <a:t></a:t>
            </a:r>
            <a:r>
              <a:rPr lang="en-US" sz="3200" baseline="-25000">
                <a:solidFill>
                  <a:schemeClr val="bg2"/>
                </a:solidFill>
              </a:rPr>
              <a:t> </a:t>
            </a:r>
            <a:r>
              <a:rPr lang="en-US" sz="3200" i="1">
                <a:solidFill>
                  <a:schemeClr val="bg2"/>
                </a:solidFill>
              </a:rPr>
              <a:t>C</a:t>
            </a:r>
            <a:r>
              <a:rPr lang="en-US" sz="3200" baseline="-25000">
                <a:solidFill>
                  <a:schemeClr val="bg2"/>
                </a:solidFill>
              </a:rPr>
              <a:t>2</a:t>
            </a:r>
          </a:p>
          <a:p>
            <a:pPr>
              <a:spcBef>
                <a:spcPct val="50000"/>
              </a:spcBef>
            </a:pPr>
            <a:endParaRPr lang="en-US" sz="2800" baseline="-2500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27" name="Oval 31"/>
          <p:cNvSpPr>
            <a:spLocks noChangeArrowheads="1"/>
          </p:cNvSpPr>
          <p:nvPr/>
        </p:nvSpPr>
        <p:spPr bwMode="auto">
          <a:xfrm>
            <a:off x="1320800" y="3133725"/>
            <a:ext cx="3208338" cy="2859088"/>
          </a:xfrm>
          <a:prstGeom prst="ellipse">
            <a:avLst/>
          </a:prstGeom>
          <a:solidFill>
            <a:srgbClr val="FF99CC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FF66CC"/>
                </a:solidFill>
                <a:latin typeface="Arial Black" pitchFamily="34" charset="0"/>
              </a:rPr>
              <a:t>The intersection of convex sets is convex</a:t>
            </a:r>
          </a:p>
        </p:txBody>
      </p:sp>
      <p:sp>
        <p:nvSpPr>
          <p:cNvPr id="29713" name="Oval 17"/>
          <p:cNvSpPr>
            <a:spLocks noChangeArrowheads="1"/>
          </p:cNvSpPr>
          <p:nvPr/>
        </p:nvSpPr>
        <p:spPr bwMode="auto">
          <a:xfrm rot="-2178965">
            <a:off x="5334000" y="2092325"/>
            <a:ext cx="1304925" cy="3919538"/>
          </a:xfrm>
          <a:prstGeom prst="ellipse">
            <a:avLst/>
          </a:prstGeom>
          <a:gradFill rotWithShape="0">
            <a:gsLst>
              <a:gs pos="0">
                <a:srgbClr val="FFCCFF"/>
              </a:gs>
              <a:gs pos="100000">
                <a:srgbClr val="CC00CC"/>
              </a:gs>
            </a:gsLst>
            <a:path path="shape">
              <a:fillToRect l="50000" t="50000" r="50000" b="50000"/>
            </a:path>
          </a:gradFill>
          <a:ln w="38100" cap="sq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7" name="Text Box 18"/>
          <p:cNvSpPr txBox="1">
            <a:spLocks noChangeArrowheads="1"/>
          </p:cNvSpPr>
          <p:nvPr/>
        </p:nvSpPr>
        <p:spPr bwMode="auto">
          <a:xfrm>
            <a:off x="4967288" y="2725738"/>
            <a:ext cx="928687" cy="5794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>
                <a:solidFill>
                  <a:schemeClr val="bg2"/>
                </a:solidFill>
              </a:rPr>
              <a:t>C</a:t>
            </a:r>
            <a:r>
              <a:rPr lang="en-US" sz="3200" baseline="-25000">
                <a:solidFill>
                  <a:schemeClr val="bg2"/>
                </a:solidFill>
              </a:rPr>
              <a:t>1</a:t>
            </a: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6750050" y="2019300"/>
            <a:ext cx="1522413" cy="4281488"/>
            <a:chOff x="2579" y="1281"/>
            <a:chExt cx="959" cy="2697"/>
          </a:xfrm>
        </p:grpSpPr>
        <p:sp>
          <p:nvSpPr>
            <p:cNvPr id="33806" name="Oval 23"/>
            <p:cNvSpPr>
              <a:spLocks noChangeArrowheads="1"/>
            </p:cNvSpPr>
            <p:nvPr/>
          </p:nvSpPr>
          <p:spPr bwMode="auto">
            <a:xfrm rot="1184837">
              <a:off x="2591" y="3415"/>
              <a:ext cx="156" cy="110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7" name="Oval 24"/>
            <p:cNvSpPr>
              <a:spLocks noChangeArrowheads="1"/>
            </p:cNvSpPr>
            <p:nvPr/>
          </p:nvSpPr>
          <p:spPr bwMode="auto">
            <a:xfrm rot="1184837">
              <a:off x="2592" y="3415"/>
              <a:ext cx="156" cy="110"/>
            </a:xfrm>
            <a:prstGeom prst="ellipse">
              <a:avLst/>
            </a:prstGeom>
            <a:solidFill>
              <a:schemeClr val="bg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8" name="Line 25"/>
            <p:cNvSpPr>
              <a:spLocks noChangeShapeType="1"/>
            </p:cNvSpPr>
            <p:nvPr/>
          </p:nvSpPr>
          <p:spPr bwMode="auto">
            <a:xfrm flipH="1">
              <a:off x="2670" y="3112"/>
              <a:ext cx="52" cy="299"/>
            </a:xfrm>
            <a:prstGeom prst="line">
              <a:avLst/>
            </a:prstGeom>
            <a:noFill/>
            <a:ln w="57150" cap="sq">
              <a:solidFill>
                <a:srgbClr val="FF66CC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3809" name="Oval 22"/>
            <p:cNvSpPr>
              <a:spLocks noChangeArrowheads="1"/>
            </p:cNvSpPr>
            <p:nvPr/>
          </p:nvSpPr>
          <p:spPr bwMode="auto">
            <a:xfrm rot="1184837">
              <a:off x="2651" y="3008"/>
              <a:ext cx="156" cy="110"/>
            </a:xfrm>
            <a:prstGeom prst="ellipse">
              <a:avLst/>
            </a:prstGeom>
            <a:solidFill>
              <a:schemeClr val="bg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0" name="Line 21"/>
            <p:cNvSpPr>
              <a:spLocks noChangeShapeType="1"/>
            </p:cNvSpPr>
            <p:nvPr/>
          </p:nvSpPr>
          <p:spPr bwMode="auto">
            <a:xfrm flipV="1">
              <a:off x="2723" y="1400"/>
              <a:ext cx="238" cy="1703"/>
            </a:xfrm>
            <a:prstGeom prst="line">
              <a:avLst/>
            </a:prstGeom>
            <a:noFill/>
            <a:ln w="5715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3811" name="Text Box 27"/>
            <p:cNvSpPr txBox="1">
              <a:spLocks noChangeArrowheads="1"/>
            </p:cNvSpPr>
            <p:nvPr/>
          </p:nvSpPr>
          <p:spPr bwMode="auto">
            <a:xfrm>
              <a:off x="2953" y="1281"/>
              <a:ext cx="585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i="1"/>
                <a:t>C</a:t>
              </a:r>
              <a:r>
                <a:rPr lang="en-US" sz="3200" baseline="-25000"/>
                <a:t>2</a:t>
              </a:r>
            </a:p>
          </p:txBody>
        </p:sp>
        <p:sp>
          <p:nvSpPr>
            <p:cNvPr id="33812" name="Line 20"/>
            <p:cNvSpPr>
              <a:spLocks noChangeShapeType="1"/>
            </p:cNvSpPr>
            <p:nvPr/>
          </p:nvSpPr>
          <p:spPr bwMode="auto">
            <a:xfrm flipV="1">
              <a:off x="2579" y="3425"/>
              <a:ext cx="87" cy="553"/>
            </a:xfrm>
            <a:prstGeom prst="line">
              <a:avLst/>
            </a:prstGeom>
            <a:noFill/>
            <a:ln w="5715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9725" name="Text Box 29"/>
          <p:cNvSpPr txBox="1">
            <a:spLocks noChangeArrowheads="1"/>
          </p:cNvSpPr>
          <p:nvPr/>
        </p:nvSpPr>
        <p:spPr bwMode="auto">
          <a:xfrm>
            <a:off x="7081838" y="4716463"/>
            <a:ext cx="2424112" cy="8239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0"/>
              <a:t>} </a:t>
            </a:r>
            <a:r>
              <a:rPr lang="en-US" sz="3200" i="1"/>
              <a:t>C</a:t>
            </a:r>
            <a:r>
              <a:rPr lang="en-US" sz="3200" baseline="-25000"/>
              <a:t>1 </a:t>
            </a:r>
            <a:r>
              <a:rPr lang="en-US" sz="3200">
                <a:sym typeface="Symbol" pitchFamily="18" charset="2"/>
              </a:rPr>
              <a:t></a:t>
            </a:r>
            <a:r>
              <a:rPr lang="en-US" sz="3200" baseline="-25000"/>
              <a:t> </a:t>
            </a:r>
            <a:r>
              <a:rPr lang="en-US" sz="3200" i="1"/>
              <a:t>C</a:t>
            </a:r>
            <a:r>
              <a:rPr lang="en-US" sz="3200" baseline="-25000"/>
              <a:t>2</a:t>
            </a:r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971550" y="2219325"/>
            <a:ext cx="2438400" cy="1828800"/>
            <a:chOff x="3272" y="1353"/>
            <a:chExt cx="1536" cy="1152"/>
          </a:xfrm>
        </p:grpSpPr>
        <p:sp>
          <p:nvSpPr>
            <p:cNvPr id="33804" name="Rectangle 30"/>
            <p:cNvSpPr>
              <a:spLocks noChangeArrowheads="1"/>
            </p:cNvSpPr>
            <p:nvPr/>
          </p:nvSpPr>
          <p:spPr bwMode="auto">
            <a:xfrm>
              <a:off x="3272" y="1353"/>
              <a:ext cx="1536" cy="1152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5" name="Text Box 32"/>
            <p:cNvSpPr txBox="1">
              <a:spLocks noChangeArrowheads="1"/>
            </p:cNvSpPr>
            <p:nvPr/>
          </p:nvSpPr>
          <p:spPr bwMode="auto">
            <a:xfrm>
              <a:off x="3383" y="1463"/>
              <a:ext cx="612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i="1"/>
                <a:t>C</a:t>
              </a:r>
              <a:r>
                <a:rPr lang="en-US" sz="2800" baseline="-25000"/>
                <a:t>1</a:t>
              </a:r>
            </a:p>
          </p:txBody>
        </p:sp>
      </p:grpSp>
      <p:sp>
        <p:nvSpPr>
          <p:cNvPr id="33801" name="Text Box 33"/>
          <p:cNvSpPr txBox="1">
            <a:spLocks noChangeArrowheads="1"/>
          </p:cNvSpPr>
          <p:nvPr/>
        </p:nvSpPr>
        <p:spPr bwMode="auto">
          <a:xfrm>
            <a:off x="3128963" y="4795838"/>
            <a:ext cx="971550" cy="5794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>
                <a:solidFill>
                  <a:schemeClr val="bg2"/>
                </a:solidFill>
              </a:rPr>
              <a:t>C</a:t>
            </a:r>
            <a:r>
              <a:rPr lang="en-US" sz="2800" baseline="-25000">
                <a:solidFill>
                  <a:schemeClr val="bg2"/>
                </a:solidFill>
              </a:rPr>
              <a:t>2</a:t>
            </a:r>
          </a:p>
        </p:txBody>
      </p:sp>
      <p:sp>
        <p:nvSpPr>
          <p:cNvPr id="29730" name="Text Box 34"/>
          <p:cNvSpPr txBox="1">
            <a:spLocks noChangeArrowheads="1"/>
          </p:cNvSpPr>
          <p:nvPr/>
        </p:nvSpPr>
        <p:spPr bwMode="auto">
          <a:xfrm>
            <a:off x="1960563" y="3381375"/>
            <a:ext cx="1784350" cy="10128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>
                <a:solidFill>
                  <a:schemeClr val="bg2"/>
                </a:solidFill>
              </a:rPr>
              <a:t>C</a:t>
            </a:r>
            <a:r>
              <a:rPr lang="en-US" sz="2800" baseline="-25000" dirty="0">
                <a:solidFill>
                  <a:schemeClr val="bg2"/>
                </a:solidFill>
              </a:rPr>
              <a:t>1 </a:t>
            </a:r>
            <a:r>
              <a:rPr lang="en-US" sz="3200" dirty="0">
                <a:solidFill>
                  <a:schemeClr val="bg2"/>
                </a:solidFill>
                <a:sym typeface="Symbol" pitchFamily="18" charset="2"/>
              </a:rPr>
              <a:t></a:t>
            </a:r>
            <a:r>
              <a:rPr lang="en-US" sz="3200" baseline="-25000" dirty="0">
                <a:solidFill>
                  <a:schemeClr val="bg2"/>
                </a:solidFill>
              </a:rPr>
              <a:t> </a:t>
            </a:r>
            <a:r>
              <a:rPr lang="en-US" sz="3200" i="1" dirty="0">
                <a:solidFill>
                  <a:schemeClr val="bg2"/>
                </a:solidFill>
              </a:rPr>
              <a:t>C</a:t>
            </a:r>
            <a:r>
              <a:rPr lang="en-US" sz="3200" baseline="-25000" dirty="0">
                <a:solidFill>
                  <a:schemeClr val="bg2"/>
                </a:solidFill>
              </a:rPr>
              <a:t>2</a:t>
            </a:r>
          </a:p>
          <a:p>
            <a:pPr>
              <a:spcBef>
                <a:spcPct val="50000"/>
              </a:spcBef>
            </a:pPr>
            <a:endParaRPr lang="en-US" sz="2800" baseline="-25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27798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FFCCFF"/>
                </a:solidFill>
                <a:latin typeface="Arial" charset="0"/>
              </a:rPr>
              <a:t>POCS: Example convex sets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600200"/>
            <a:ext cx="7772400" cy="29718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sym typeface="Symbol" pitchFamily="18" charset="2"/>
              </a:rPr>
              <a:t>Convex Sets</a:t>
            </a:r>
            <a:endParaRPr lang="en-US" smtClean="0">
              <a:latin typeface="Arial" charset="0"/>
            </a:endParaRPr>
          </a:p>
        </p:txBody>
      </p:sp>
      <p:sp>
        <p:nvSpPr>
          <p:cNvPr id="18465" name="AutoShape 33"/>
          <p:cNvSpPr>
            <a:spLocks noChangeArrowheads="1"/>
          </p:cNvSpPr>
          <p:nvPr/>
        </p:nvSpPr>
        <p:spPr bwMode="auto">
          <a:xfrm rot="-855813">
            <a:off x="3733800" y="2286000"/>
            <a:ext cx="914400" cy="762000"/>
          </a:xfrm>
          <a:custGeom>
            <a:avLst/>
            <a:gdLst>
              <a:gd name="T0" fmla="*/ 800100 w 21600"/>
              <a:gd name="T1" fmla="*/ 381000 h 21600"/>
              <a:gd name="T2" fmla="*/ 457200 w 21600"/>
              <a:gd name="T3" fmla="*/ 762000 h 21600"/>
              <a:gd name="T4" fmla="*/ 114300 w 21600"/>
              <a:gd name="T5" fmla="*/ 381000 h 21600"/>
              <a:gd name="T6" fmla="*/ 45720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CCFF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66" name="AutoShape 34"/>
          <p:cNvSpPr>
            <a:spLocks noChangeArrowheads="1"/>
          </p:cNvSpPr>
          <p:nvPr/>
        </p:nvSpPr>
        <p:spPr bwMode="auto">
          <a:xfrm rot="1253489">
            <a:off x="914400" y="2438400"/>
            <a:ext cx="833438" cy="719138"/>
          </a:xfrm>
          <a:prstGeom prst="roundRect">
            <a:avLst>
              <a:gd name="adj" fmla="val 16667"/>
            </a:avLst>
          </a:prstGeom>
          <a:solidFill>
            <a:srgbClr val="FF99FF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67" name="AutoShape 35"/>
          <p:cNvSpPr>
            <a:spLocks noChangeArrowheads="1"/>
          </p:cNvSpPr>
          <p:nvPr/>
        </p:nvSpPr>
        <p:spPr bwMode="auto">
          <a:xfrm>
            <a:off x="7239000" y="2057400"/>
            <a:ext cx="838200" cy="762000"/>
          </a:xfrm>
          <a:prstGeom prst="hexagon">
            <a:avLst>
              <a:gd name="adj" fmla="val 27500"/>
              <a:gd name="vf" fmla="val 115470"/>
            </a:avLst>
          </a:prstGeom>
          <a:solidFill>
            <a:srgbClr val="FFCCFF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68" name="Line 36"/>
          <p:cNvSpPr>
            <a:spLocks noChangeShapeType="1"/>
          </p:cNvSpPr>
          <p:nvPr/>
        </p:nvSpPr>
        <p:spPr bwMode="auto">
          <a:xfrm>
            <a:off x="2514600" y="2362200"/>
            <a:ext cx="609600" cy="76200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8469" name="AutoShape 37"/>
          <p:cNvSpPr>
            <a:spLocks noChangeArrowheads="1"/>
          </p:cNvSpPr>
          <p:nvPr/>
        </p:nvSpPr>
        <p:spPr bwMode="auto">
          <a:xfrm rot="-1274867">
            <a:off x="5257800" y="1981200"/>
            <a:ext cx="1295400" cy="838200"/>
          </a:xfrm>
          <a:prstGeom prst="rtTriangle">
            <a:avLst/>
          </a:prstGeom>
          <a:solidFill>
            <a:srgbClr val="FF66FF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70" name="AutoShape 38"/>
          <p:cNvSpPr>
            <a:spLocks noChangeArrowheads="1"/>
          </p:cNvSpPr>
          <p:nvPr/>
        </p:nvSpPr>
        <p:spPr bwMode="auto">
          <a:xfrm rot="-982638">
            <a:off x="3810000" y="3352800"/>
            <a:ext cx="838200" cy="838200"/>
          </a:xfrm>
          <a:prstGeom prst="cube">
            <a:avLst>
              <a:gd name="adj" fmla="val 25000"/>
            </a:avLst>
          </a:prstGeom>
          <a:solidFill>
            <a:srgbClr val="FF66FF"/>
          </a:solidFill>
          <a:ln w="12700" cap="sq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71" name="Oval 39"/>
          <p:cNvSpPr>
            <a:spLocks noChangeArrowheads="1"/>
          </p:cNvSpPr>
          <p:nvPr/>
        </p:nvSpPr>
        <p:spPr bwMode="auto">
          <a:xfrm rot="-3509497">
            <a:off x="1692275" y="3411538"/>
            <a:ext cx="1066800" cy="914400"/>
          </a:xfrm>
          <a:prstGeom prst="ellipse">
            <a:avLst/>
          </a:prstGeom>
          <a:gradFill rotWithShape="0">
            <a:gsLst>
              <a:gs pos="0">
                <a:srgbClr val="CC00CC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73" name="Rectangle 41"/>
          <p:cNvSpPr>
            <a:spLocks noChangeArrowheads="1"/>
          </p:cNvSpPr>
          <p:nvPr/>
        </p:nvSpPr>
        <p:spPr bwMode="auto">
          <a:xfrm>
            <a:off x="1219200" y="4419600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200" b="0">
                <a:latin typeface="Arial" charset="0"/>
                <a:sym typeface="Symbol" pitchFamily="18" charset="2"/>
              </a:rPr>
              <a:t>Sets Not Convex</a:t>
            </a:r>
            <a:endParaRPr lang="en-US" sz="3200" b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3200" b="0">
              <a:latin typeface="Arial" charset="0"/>
            </a:endParaRPr>
          </a:p>
        </p:txBody>
      </p:sp>
      <p:grpSp>
        <p:nvGrpSpPr>
          <p:cNvPr id="2" name="Group 70"/>
          <p:cNvGrpSpPr>
            <a:grpSpLocks/>
          </p:cNvGrpSpPr>
          <p:nvPr/>
        </p:nvGrpSpPr>
        <p:grpSpPr bwMode="auto">
          <a:xfrm>
            <a:off x="3200400" y="5105400"/>
            <a:ext cx="2362200" cy="1371600"/>
            <a:chOff x="1152" y="3168"/>
            <a:chExt cx="624" cy="864"/>
          </a:xfrm>
        </p:grpSpPr>
        <p:sp>
          <p:nvSpPr>
            <p:cNvPr id="31768" name="AutoShape 42"/>
            <p:cNvSpPr>
              <a:spLocks noChangeArrowheads="1"/>
            </p:cNvSpPr>
            <p:nvPr/>
          </p:nvSpPr>
          <p:spPr bwMode="auto">
            <a:xfrm>
              <a:off x="1152" y="3168"/>
              <a:ext cx="624" cy="864"/>
            </a:xfrm>
            <a:custGeom>
              <a:avLst/>
              <a:gdLst>
                <a:gd name="T0" fmla="*/ 312 w 21600"/>
                <a:gd name="T1" fmla="*/ 0 h 21600"/>
                <a:gd name="T2" fmla="*/ 91 w 21600"/>
                <a:gd name="T3" fmla="*/ 127 h 21600"/>
                <a:gd name="T4" fmla="*/ 0 w 21600"/>
                <a:gd name="T5" fmla="*/ 432 h 21600"/>
                <a:gd name="T6" fmla="*/ 91 w 21600"/>
                <a:gd name="T7" fmla="*/ 737 h 21600"/>
                <a:gd name="T8" fmla="*/ 312 w 21600"/>
                <a:gd name="T9" fmla="*/ 864 h 21600"/>
                <a:gd name="T10" fmla="*/ 533 w 21600"/>
                <a:gd name="T11" fmla="*/ 737 h 21600"/>
                <a:gd name="T12" fmla="*/ 624 w 21600"/>
                <a:gd name="T13" fmla="*/ 432 h 21600"/>
                <a:gd name="T14" fmla="*/ 533 w 21600"/>
                <a:gd name="T15" fmla="*/ 12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75 h 21600"/>
                <a:gd name="T26" fmla="*/ 18450 w 21600"/>
                <a:gd name="T27" fmla="*/ 18425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CC00CC"/>
            </a:solidFill>
            <a:ln w="12700" cap="sq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69" name="Line 49"/>
            <p:cNvSpPr>
              <a:spLocks noChangeShapeType="1"/>
            </p:cNvSpPr>
            <p:nvPr/>
          </p:nvSpPr>
          <p:spPr bwMode="auto">
            <a:xfrm>
              <a:off x="1392" y="3264"/>
              <a:ext cx="288" cy="52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oval" w="med" len="med"/>
              <a:tailEnd type="oval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3" name="Group 69"/>
          <p:cNvGrpSpPr>
            <a:grpSpLocks/>
          </p:cNvGrpSpPr>
          <p:nvPr/>
        </p:nvGrpSpPr>
        <p:grpSpPr bwMode="auto">
          <a:xfrm>
            <a:off x="6019800" y="5029200"/>
            <a:ext cx="2743200" cy="1371600"/>
            <a:chOff x="3408" y="3216"/>
            <a:chExt cx="1728" cy="864"/>
          </a:xfrm>
        </p:grpSpPr>
        <p:sp>
          <p:nvSpPr>
            <p:cNvPr id="31766" name="AutoShape 47"/>
            <p:cNvSpPr>
              <a:spLocks noChangeArrowheads="1"/>
            </p:cNvSpPr>
            <p:nvPr/>
          </p:nvSpPr>
          <p:spPr bwMode="auto">
            <a:xfrm>
              <a:off x="3408" y="3216"/>
              <a:ext cx="1728" cy="864"/>
            </a:xfrm>
            <a:prstGeom prst="moon">
              <a:avLst>
                <a:gd name="adj" fmla="val 50000"/>
              </a:avLst>
            </a:prstGeom>
            <a:solidFill>
              <a:srgbClr val="CC0099"/>
            </a:solidFill>
            <a:ln w="1270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67" name="Line 54"/>
            <p:cNvSpPr>
              <a:spLocks noChangeShapeType="1"/>
            </p:cNvSpPr>
            <p:nvPr/>
          </p:nvSpPr>
          <p:spPr bwMode="auto">
            <a:xfrm flipH="1">
              <a:off x="4416" y="3264"/>
              <a:ext cx="226" cy="624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oval" w="med" len="med"/>
              <a:tailEnd type="oval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" name="Group 68"/>
          <p:cNvGrpSpPr>
            <a:grpSpLocks/>
          </p:cNvGrpSpPr>
          <p:nvPr/>
        </p:nvGrpSpPr>
        <p:grpSpPr bwMode="auto">
          <a:xfrm>
            <a:off x="304800" y="5181600"/>
            <a:ext cx="2667000" cy="1219200"/>
            <a:chOff x="528" y="3120"/>
            <a:chExt cx="528" cy="912"/>
          </a:xfrm>
        </p:grpSpPr>
        <p:sp>
          <p:nvSpPr>
            <p:cNvPr id="31764" name="AutoShape 48"/>
            <p:cNvSpPr>
              <a:spLocks noChangeArrowheads="1"/>
            </p:cNvSpPr>
            <p:nvPr/>
          </p:nvSpPr>
          <p:spPr bwMode="auto">
            <a:xfrm>
              <a:off x="528" y="3120"/>
              <a:ext cx="528" cy="912"/>
            </a:xfrm>
            <a:prstGeom prst="star4">
              <a:avLst>
                <a:gd name="adj" fmla="val 22222"/>
              </a:avLst>
            </a:prstGeom>
            <a:solidFill>
              <a:schemeClr val="accent1"/>
            </a:solidFill>
            <a:ln w="1270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65" name="Line 55"/>
            <p:cNvSpPr>
              <a:spLocks noChangeShapeType="1"/>
            </p:cNvSpPr>
            <p:nvPr/>
          </p:nvSpPr>
          <p:spPr bwMode="auto">
            <a:xfrm>
              <a:off x="576" y="3600"/>
              <a:ext cx="192" cy="336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oval" w="med" len="med"/>
              <a:tailEnd type="oval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5" name="Group 66"/>
          <p:cNvGrpSpPr>
            <a:grpSpLocks/>
          </p:cNvGrpSpPr>
          <p:nvPr/>
        </p:nvGrpSpPr>
        <p:grpSpPr bwMode="auto">
          <a:xfrm rot="-3166254">
            <a:off x="5029200" y="3581400"/>
            <a:ext cx="1371600" cy="457200"/>
            <a:chOff x="3168" y="2112"/>
            <a:chExt cx="1200" cy="480"/>
          </a:xfrm>
        </p:grpSpPr>
        <p:sp>
          <p:nvSpPr>
            <p:cNvPr id="31762" name="AutoShape 65"/>
            <p:cNvSpPr>
              <a:spLocks noChangeArrowheads="1"/>
            </p:cNvSpPr>
            <p:nvPr/>
          </p:nvSpPr>
          <p:spPr bwMode="auto">
            <a:xfrm>
              <a:off x="3216" y="2160"/>
              <a:ext cx="1152" cy="432"/>
            </a:xfrm>
            <a:prstGeom prst="parallelogram">
              <a:avLst>
                <a:gd name="adj" fmla="val 66667"/>
              </a:avLst>
            </a:prstGeom>
            <a:solidFill>
              <a:srgbClr val="CC00CC"/>
            </a:solidFill>
            <a:ln w="12700" cap="sq">
              <a:solidFill>
                <a:schemeClr val="bg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63" name="AutoShape 64"/>
            <p:cNvSpPr>
              <a:spLocks noChangeArrowheads="1"/>
            </p:cNvSpPr>
            <p:nvPr/>
          </p:nvSpPr>
          <p:spPr bwMode="auto">
            <a:xfrm>
              <a:off x="3168" y="2112"/>
              <a:ext cx="1152" cy="432"/>
            </a:xfrm>
            <a:prstGeom prst="parallelogram">
              <a:avLst>
                <a:gd name="adj" fmla="val 66667"/>
              </a:avLst>
            </a:prstGeom>
            <a:solidFill>
              <a:srgbClr val="FFCCFF"/>
            </a:solidFill>
            <a:ln w="12700" cap="sq">
              <a:solidFill>
                <a:schemeClr val="bg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499" name="AutoShape 67"/>
          <p:cNvSpPr>
            <a:spLocks noChangeArrowheads="1"/>
          </p:cNvSpPr>
          <p:nvPr/>
        </p:nvSpPr>
        <p:spPr bwMode="auto">
          <a:xfrm rot="-96751">
            <a:off x="6934200" y="3124200"/>
            <a:ext cx="647700" cy="1295400"/>
          </a:xfrm>
          <a:prstGeom prst="can">
            <a:avLst>
              <a:gd name="adj" fmla="val 50000"/>
            </a:avLst>
          </a:prstGeom>
          <a:gradFill rotWithShape="0">
            <a:gsLst>
              <a:gs pos="0">
                <a:schemeClr val="bg1"/>
              </a:gs>
              <a:gs pos="50000">
                <a:srgbClr val="FF99FF"/>
              </a:gs>
              <a:gs pos="100000">
                <a:schemeClr val="bg1"/>
              </a:gs>
            </a:gsLst>
            <a:lin ang="0" scaled="1"/>
          </a:gra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>
                <a:latin typeface="Arial" charset="0"/>
              </a:rPr>
              <a:t>Alternating POCS will converge to a point common to both sets</a:t>
            </a:r>
          </a:p>
        </p:txBody>
      </p:sp>
      <p:sp>
        <p:nvSpPr>
          <p:cNvPr id="38916" name="Oval 4"/>
          <p:cNvSpPr>
            <a:spLocks noChangeArrowheads="1"/>
          </p:cNvSpPr>
          <p:nvPr/>
        </p:nvSpPr>
        <p:spPr bwMode="auto">
          <a:xfrm rot="-1752100">
            <a:off x="4652963" y="2411413"/>
            <a:ext cx="1304925" cy="3919537"/>
          </a:xfrm>
          <a:prstGeom prst="ellipse">
            <a:avLst/>
          </a:prstGeom>
          <a:gradFill rotWithShape="0">
            <a:gsLst>
              <a:gs pos="0">
                <a:srgbClr val="FFCCFF"/>
              </a:gs>
              <a:gs pos="100000">
                <a:srgbClr val="CC00CC"/>
              </a:gs>
            </a:gsLst>
            <a:path path="shape">
              <a:fillToRect l="50000" t="50000" r="50000" b="50000"/>
            </a:path>
          </a:gradFill>
          <a:ln w="38100" cap="sq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0" name="Text Box 5"/>
          <p:cNvSpPr txBox="1">
            <a:spLocks noChangeArrowheads="1"/>
          </p:cNvSpPr>
          <p:nvPr/>
        </p:nvSpPr>
        <p:spPr bwMode="auto">
          <a:xfrm>
            <a:off x="4256088" y="2811463"/>
            <a:ext cx="928687" cy="5794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>
                <a:solidFill>
                  <a:schemeClr val="bg2"/>
                </a:solidFill>
              </a:rPr>
              <a:t>C</a:t>
            </a:r>
            <a:r>
              <a:rPr lang="en-US" sz="3200" baseline="-25000">
                <a:solidFill>
                  <a:schemeClr val="bg2"/>
                </a:solidFill>
              </a:rPr>
              <a:t>1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956300" y="2336800"/>
            <a:ext cx="1503363" cy="3562350"/>
            <a:chOff x="2591" y="1281"/>
            <a:chExt cx="947" cy="2244"/>
          </a:xfrm>
        </p:grpSpPr>
        <p:sp>
          <p:nvSpPr>
            <p:cNvPr id="34856" name="Oval 7"/>
            <p:cNvSpPr>
              <a:spLocks noChangeArrowheads="1"/>
            </p:cNvSpPr>
            <p:nvPr/>
          </p:nvSpPr>
          <p:spPr bwMode="auto">
            <a:xfrm rot="1184837">
              <a:off x="2591" y="3415"/>
              <a:ext cx="156" cy="110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58" name="Line 9"/>
            <p:cNvSpPr>
              <a:spLocks noChangeShapeType="1"/>
            </p:cNvSpPr>
            <p:nvPr/>
          </p:nvSpPr>
          <p:spPr bwMode="auto">
            <a:xfrm flipH="1">
              <a:off x="2670" y="3112"/>
              <a:ext cx="52" cy="299"/>
            </a:xfrm>
            <a:prstGeom prst="line">
              <a:avLst/>
            </a:prstGeom>
            <a:noFill/>
            <a:ln w="57150" cap="sq">
              <a:solidFill>
                <a:srgbClr val="FF66CC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4859" name="Oval 10"/>
            <p:cNvSpPr>
              <a:spLocks noChangeArrowheads="1"/>
            </p:cNvSpPr>
            <p:nvPr/>
          </p:nvSpPr>
          <p:spPr bwMode="auto">
            <a:xfrm rot="1184837">
              <a:off x="2651" y="3008"/>
              <a:ext cx="156" cy="110"/>
            </a:xfrm>
            <a:prstGeom prst="ellipse">
              <a:avLst/>
            </a:prstGeom>
            <a:solidFill>
              <a:schemeClr val="bg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60" name="Line 11"/>
            <p:cNvSpPr>
              <a:spLocks noChangeShapeType="1"/>
            </p:cNvSpPr>
            <p:nvPr/>
          </p:nvSpPr>
          <p:spPr bwMode="auto">
            <a:xfrm flipV="1">
              <a:off x="2723" y="1400"/>
              <a:ext cx="238" cy="1703"/>
            </a:xfrm>
            <a:prstGeom prst="line">
              <a:avLst/>
            </a:prstGeom>
            <a:noFill/>
            <a:ln w="5715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4861" name="Text Box 12"/>
            <p:cNvSpPr txBox="1">
              <a:spLocks noChangeArrowheads="1"/>
            </p:cNvSpPr>
            <p:nvPr/>
          </p:nvSpPr>
          <p:spPr bwMode="auto">
            <a:xfrm>
              <a:off x="2953" y="1281"/>
              <a:ext cx="585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i="1"/>
                <a:t>C</a:t>
              </a:r>
              <a:r>
                <a:rPr lang="en-US" sz="3200" baseline="-25000"/>
                <a:t>2</a:t>
              </a:r>
            </a:p>
          </p:txBody>
        </p:sp>
      </p:grpSp>
      <p:sp>
        <p:nvSpPr>
          <p:cNvPr id="38932" name="Oval 20"/>
          <p:cNvSpPr>
            <a:spLocks noChangeArrowheads="1"/>
          </p:cNvSpPr>
          <p:nvPr/>
        </p:nvSpPr>
        <p:spPr bwMode="auto">
          <a:xfrm>
            <a:off x="5370513" y="1843088"/>
            <a:ext cx="203200" cy="203200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5573713" y="1987550"/>
            <a:ext cx="1093787" cy="588963"/>
            <a:chOff x="2871" y="1243"/>
            <a:chExt cx="689" cy="371"/>
          </a:xfrm>
        </p:grpSpPr>
        <p:sp>
          <p:nvSpPr>
            <p:cNvPr id="34854" name="Oval 21"/>
            <p:cNvSpPr>
              <a:spLocks noChangeArrowheads="1"/>
            </p:cNvSpPr>
            <p:nvPr/>
          </p:nvSpPr>
          <p:spPr bwMode="auto">
            <a:xfrm>
              <a:off x="3432" y="1486"/>
              <a:ext cx="128" cy="12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905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55" name="Line 29"/>
            <p:cNvSpPr>
              <a:spLocks noChangeShapeType="1"/>
            </p:cNvSpPr>
            <p:nvPr/>
          </p:nvSpPr>
          <p:spPr bwMode="auto">
            <a:xfrm>
              <a:off x="2871" y="1243"/>
              <a:ext cx="558" cy="284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5616575" y="3482975"/>
            <a:ext cx="879475" cy="227013"/>
            <a:chOff x="2898" y="2185"/>
            <a:chExt cx="554" cy="143"/>
          </a:xfrm>
        </p:grpSpPr>
        <p:sp>
          <p:nvSpPr>
            <p:cNvPr id="34852" name="Oval 23"/>
            <p:cNvSpPr>
              <a:spLocks noChangeArrowheads="1"/>
            </p:cNvSpPr>
            <p:nvPr/>
          </p:nvSpPr>
          <p:spPr bwMode="auto">
            <a:xfrm>
              <a:off x="3324" y="2200"/>
              <a:ext cx="128" cy="12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53" name="Line 33"/>
            <p:cNvSpPr>
              <a:spLocks noChangeShapeType="1"/>
            </p:cNvSpPr>
            <p:nvPr/>
          </p:nvSpPr>
          <p:spPr bwMode="auto">
            <a:xfrm>
              <a:off x="2898" y="2185"/>
              <a:ext cx="439" cy="74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5" name="Group 48"/>
          <p:cNvGrpSpPr>
            <a:grpSpLocks/>
          </p:cNvGrpSpPr>
          <p:nvPr/>
        </p:nvGrpSpPr>
        <p:grpSpPr bwMode="auto">
          <a:xfrm>
            <a:off x="5921375" y="3976688"/>
            <a:ext cx="511175" cy="204787"/>
            <a:chOff x="3090" y="2496"/>
            <a:chExt cx="322" cy="129"/>
          </a:xfrm>
        </p:grpSpPr>
        <p:sp>
          <p:nvSpPr>
            <p:cNvPr id="34850" name="Oval 25"/>
            <p:cNvSpPr>
              <a:spLocks noChangeArrowheads="1"/>
            </p:cNvSpPr>
            <p:nvPr/>
          </p:nvSpPr>
          <p:spPr bwMode="auto">
            <a:xfrm>
              <a:off x="3284" y="2497"/>
              <a:ext cx="128" cy="12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51" name="Line 37"/>
            <p:cNvSpPr>
              <a:spLocks noChangeShapeType="1"/>
            </p:cNvSpPr>
            <p:nvPr/>
          </p:nvSpPr>
          <p:spPr bwMode="auto">
            <a:xfrm>
              <a:off x="3090" y="2496"/>
              <a:ext cx="202" cy="5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6" name="Group 42"/>
          <p:cNvGrpSpPr>
            <a:grpSpLocks/>
          </p:cNvGrpSpPr>
          <p:nvPr/>
        </p:nvGrpSpPr>
        <p:grpSpPr bwMode="auto">
          <a:xfrm>
            <a:off x="6081713" y="4302125"/>
            <a:ext cx="311150" cy="203200"/>
            <a:chOff x="3191" y="2701"/>
            <a:chExt cx="196" cy="128"/>
          </a:xfrm>
        </p:grpSpPr>
        <p:sp>
          <p:nvSpPr>
            <p:cNvPr id="34848" name="Oval 28"/>
            <p:cNvSpPr>
              <a:spLocks noChangeArrowheads="1"/>
            </p:cNvSpPr>
            <p:nvPr/>
          </p:nvSpPr>
          <p:spPr bwMode="auto">
            <a:xfrm>
              <a:off x="3259" y="2701"/>
              <a:ext cx="128" cy="12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9" name="Line 41"/>
            <p:cNvSpPr>
              <a:spLocks noChangeShapeType="1"/>
            </p:cNvSpPr>
            <p:nvPr/>
          </p:nvSpPr>
          <p:spPr bwMode="auto">
            <a:xfrm>
              <a:off x="3191" y="2734"/>
              <a:ext cx="64" cy="27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8958" name="Freeform 46"/>
          <p:cNvSpPr>
            <a:spLocks/>
          </p:cNvSpPr>
          <p:nvPr/>
        </p:nvSpPr>
        <p:spPr bwMode="auto">
          <a:xfrm>
            <a:off x="5529263" y="3570288"/>
            <a:ext cx="625475" cy="1566862"/>
          </a:xfrm>
          <a:custGeom>
            <a:avLst/>
            <a:gdLst>
              <a:gd name="T0" fmla="*/ 0 w 394"/>
              <a:gd name="T1" fmla="*/ 0 h 987"/>
              <a:gd name="T2" fmla="*/ 128 w 394"/>
              <a:gd name="T3" fmla="*/ 210 h 987"/>
              <a:gd name="T4" fmla="*/ 320 w 394"/>
              <a:gd name="T5" fmla="*/ 603 h 987"/>
              <a:gd name="T6" fmla="*/ 375 w 394"/>
              <a:gd name="T7" fmla="*/ 823 h 987"/>
              <a:gd name="T8" fmla="*/ 394 w 394"/>
              <a:gd name="T9" fmla="*/ 987 h 9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94"/>
              <a:gd name="T16" fmla="*/ 0 h 987"/>
              <a:gd name="T17" fmla="*/ 394 w 394"/>
              <a:gd name="T18" fmla="*/ 987 h 98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94" h="987">
                <a:moveTo>
                  <a:pt x="0" y="0"/>
                </a:moveTo>
                <a:lnTo>
                  <a:pt x="128" y="210"/>
                </a:lnTo>
                <a:lnTo>
                  <a:pt x="320" y="603"/>
                </a:lnTo>
                <a:lnTo>
                  <a:pt x="375" y="823"/>
                </a:lnTo>
                <a:lnTo>
                  <a:pt x="394" y="987"/>
                </a:lnTo>
              </a:path>
            </a:pathLst>
          </a:custGeom>
          <a:noFill/>
          <a:ln w="38100" cap="flat" cmpd="sng">
            <a:solidFill>
              <a:schemeClr val="hlink"/>
            </a:solidFill>
            <a:prstDash val="solid"/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7" name="Group 32"/>
          <p:cNvGrpSpPr>
            <a:grpSpLocks/>
          </p:cNvGrpSpPr>
          <p:nvPr/>
        </p:nvGrpSpPr>
        <p:grpSpPr bwMode="auto">
          <a:xfrm>
            <a:off x="5413375" y="2511425"/>
            <a:ext cx="1074738" cy="1073150"/>
            <a:chOff x="2770" y="1573"/>
            <a:chExt cx="677" cy="676"/>
          </a:xfrm>
        </p:grpSpPr>
        <p:sp>
          <p:nvSpPr>
            <p:cNvPr id="34846" name="Oval 22"/>
            <p:cNvSpPr>
              <a:spLocks noChangeArrowheads="1"/>
            </p:cNvSpPr>
            <p:nvPr/>
          </p:nvSpPr>
          <p:spPr bwMode="auto">
            <a:xfrm>
              <a:off x="2770" y="2121"/>
              <a:ext cx="128" cy="12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905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7" name="Line 31"/>
            <p:cNvSpPr>
              <a:spLocks noChangeShapeType="1"/>
            </p:cNvSpPr>
            <p:nvPr/>
          </p:nvSpPr>
          <p:spPr bwMode="auto">
            <a:xfrm flipH="1">
              <a:off x="2880" y="1573"/>
              <a:ext cx="567" cy="566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8" name="Group 47"/>
          <p:cNvGrpSpPr>
            <a:grpSpLocks/>
          </p:cNvGrpSpPr>
          <p:nvPr/>
        </p:nvGrpSpPr>
        <p:grpSpPr bwMode="auto">
          <a:xfrm>
            <a:off x="5668963" y="3671888"/>
            <a:ext cx="644525" cy="388937"/>
            <a:chOff x="2931" y="2304"/>
            <a:chExt cx="406" cy="245"/>
          </a:xfrm>
        </p:grpSpPr>
        <p:sp>
          <p:nvSpPr>
            <p:cNvPr id="34844" name="Line 35"/>
            <p:cNvSpPr>
              <a:spLocks noChangeShapeType="1"/>
            </p:cNvSpPr>
            <p:nvPr/>
          </p:nvSpPr>
          <p:spPr bwMode="auto">
            <a:xfrm flipH="1">
              <a:off x="3063" y="2304"/>
              <a:ext cx="274" cy="15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4845" name="Oval 24"/>
            <p:cNvSpPr>
              <a:spLocks noChangeArrowheads="1"/>
            </p:cNvSpPr>
            <p:nvPr/>
          </p:nvSpPr>
          <p:spPr bwMode="auto">
            <a:xfrm>
              <a:off x="2931" y="2421"/>
              <a:ext cx="128" cy="12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49"/>
          <p:cNvGrpSpPr>
            <a:grpSpLocks/>
          </p:cNvGrpSpPr>
          <p:nvPr/>
        </p:nvGrpSpPr>
        <p:grpSpPr bwMode="auto">
          <a:xfrm>
            <a:off x="5840413" y="4165600"/>
            <a:ext cx="341312" cy="280988"/>
            <a:chOff x="3039" y="2615"/>
            <a:chExt cx="215" cy="177"/>
          </a:xfrm>
        </p:grpSpPr>
        <p:sp>
          <p:nvSpPr>
            <p:cNvPr id="34842" name="Oval 26"/>
            <p:cNvSpPr>
              <a:spLocks noChangeArrowheads="1"/>
            </p:cNvSpPr>
            <p:nvPr/>
          </p:nvSpPr>
          <p:spPr bwMode="auto">
            <a:xfrm>
              <a:off x="3039" y="2664"/>
              <a:ext cx="128" cy="12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3" name="Line 39"/>
            <p:cNvSpPr>
              <a:spLocks noChangeShapeType="1"/>
            </p:cNvSpPr>
            <p:nvPr/>
          </p:nvSpPr>
          <p:spPr bwMode="auto">
            <a:xfrm flipH="1">
              <a:off x="3163" y="2615"/>
              <a:ext cx="91" cy="64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8955" name="AutoShape 43"/>
          <p:cNvSpPr>
            <a:spLocks noChangeArrowheads="1"/>
          </p:cNvSpPr>
          <p:nvPr/>
        </p:nvSpPr>
        <p:spPr bwMode="auto">
          <a:xfrm>
            <a:off x="6011863" y="4949825"/>
            <a:ext cx="319087" cy="319088"/>
          </a:xfrm>
          <a:prstGeom prst="star5">
            <a:avLst/>
          </a:prstGeom>
          <a:solidFill>
            <a:schemeClr val="folHlink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10" name="Group 52"/>
          <p:cNvGrpSpPr>
            <a:grpSpLocks/>
          </p:cNvGrpSpPr>
          <p:nvPr/>
        </p:nvGrpSpPr>
        <p:grpSpPr bwMode="auto">
          <a:xfrm>
            <a:off x="838200" y="3119438"/>
            <a:ext cx="2747963" cy="457200"/>
            <a:chOff x="363" y="1371"/>
            <a:chExt cx="1731" cy="288"/>
          </a:xfrm>
        </p:grpSpPr>
        <p:sp>
          <p:nvSpPr>
            <p:cNvPr id="38962" name="AutoShape 50"/>
            <p:cNvSpPr>
              <a:spLocks noChangeArrowheads="1"/>
            </p:cNvSpPr>
            <p:nvPr/>
          </p:nvSpPr>
          <p:spPr bwMode="auto">
            <a:xfrm>
              <a:off x="363" y="1404"/>
              <a:ext cx="201" cy="201"/>
            </a:xfrm>
            <a:prstGeom prst="star5">
              <a:avLst/>
            </a:prstGeom>
            <a:solidFill>
              <a:schemeClr val="fol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841" name="Text Box 51"/>
            <p:cNvSpPr txBox="1">
              <a:spLocks noChangeArrowheads="1"/>
            </p:cNvSpPr>
            <p:nvPr/>
          </p:nvSpPr>
          <p:spPr bwMode="auto">
            <a:xfrm>
              <a:off x="622" y="1371"/>
              <a:ext cx="1472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>
                  <a:solidFill>
                    <a:schemeClr val="tx2"/>
                  </a:solidFill>
                </a:rPr>
                <a:t>= Fixed Point</a:t>
              </a:r>
            </a:p>
          </p:txBody>
        </p:sp>
      </p:grp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>
                <a:latin typeface="Arial" charset="0"/>
              </a:rPr>
              <a:t>Alternating POCS will converge to a point common to both sets</a:t>
            </a:r>
          </a:p>
        </p:txBody>
      </p:sp>
      <p:sp>
        <p:nvSpPr>
          <p:cNvPr id="38916" name="Oval 4"/>
          <p:cNvSpPr>
            <a:spLocks noChangeArrowheads="1"/>
          </p:cNvSpPr>
          <p:nvPr/>
        </p:nvSpPr>
        <p:spPr bwMode="auto">
          <a:xfrm rot="-1752100">
            <a:off x="4652963" y="2411413"/>
            <a:ext cx="1304925" cy="3919537"/>
          </a:xfrm>
          <a:prstGeom prst="ellipse">
            <a:avLst/>
          </a:prstGeom>
          <a:gradFill rotWithShape="0">
            <a:gsLst>
              <a:gs pos="0">
                <a:srgbClr val="FFCCFF"/>
              </a:gs>
              <a:gs pos="100000">
                <a:srgbClr val="CC00CC"/>
              </a:gs>
            </a:gsLst>
            <a:path path="shape">
              <a:fillToRect l="50000" t="50000" r="50000" b="50000"/>
            </a:path>
          </a:gradFill>
          <a:ln w="38100" cap="sq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0" name="Text Box 5"/>
          <p:cNvSpPr txBox="1">
            <a:spLocks noChangeArrowheads="1"/>
          </p:cNvSpPr>
          <p:nvPr/>
        </p:nvSpPr>
        <p:spPr bwMode="auto">
          <a:xfrm>
            <a:off x="4256088" y="2811463"/>
            <a:ext cx="928687" cy="5794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>
                <a:solidFill>
                  <a:schemeClr val="bg2"/>
                </a:solidFill>
              </a:rPr>
              <a:t>C</a:t>
            </a:r>
            <a:r>
              <a:rPr lang="en-US" sz="3200" baseline="-25000">
                <a:solidFill>
                  <a:schemeClr val="bg2"/>
                </a:solidFill>
              </a:rPr>
              <a:t>1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937250" y="2336800"/>
            <a:ext cx="1522413" cy="4281488"/>
            <a:chOff x="2579" y="1281"/>
            <a:chExt cx="959" cy="2697"/>
          </a:xfrm>
        </p:grpSpPr>
        <p:sp>
          <p:nvSpPr>
            <p:cNvPr id="34856" name="Oval 7"/>
            <p:cNvSpPr>
              <a:spLocks noChangeArrowheads="1"/>
            </p:cNvSpPr>
            <p:nvPr/>
          </p:nvSpPr>
          <p:spPr bwMode="auto">
            <a:xfrm rot="1184837">
              <a:off x="2591" y="3415"/>
              <a:ext cx="156" cy="110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57" name="Oval 8"/>
            <p:cNvSpPr>
              <a:spLocks noChangeArrowheads="1"/>
            </p:cNvSpPr>
            <p:nvPr/>
          </p:nvSpPr>
          <p:spPr bwMode="auto">
            <a:xfrm rot="1184837">
              <a:off x="2592" y="3415"/>
              <a:ext cx="156" cy="110"/>
            </a:xfrm>
            <a:prstGeom prst="ellipse">
              <a:avLst/>
            </a:prstGeom>
            <a:solidFill>
              <a:schemeClr val="bg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58" name="Line 9"/>
            <p:cNvSpPr>
              <a:spLocks noChangeShapeType="1"/>
            </p:cNvSpPr>
            <p:nvPr/>
          </p:nvSpPr>
          <p:spPr bwMode="auto">
            <a:xfrm flipH="1">
              <a:off x="2670" y="3112"/>
              <a:ext cx="52" cy="299"/>
            </a:xfrm>
            <a:prstGeom prst="line">
              <a:avLst/>
            </a:prstGeom>
            <a:noFill/>
            <a:ln w="57150" cap="sq">
              <a:solidFill>
                <a:srgbClr val="FF66CC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4859" name="Oval 10"/>
            <p:cNvSpPr>
              <a:spLocks noChangeArrowheads="1"/>
            </p:cNvSpPr>
            <p:nvPr/>
          </p:nvSpPr>
          <p:spPr bwMode="auto">
            <a:xfrm rot="1184837">
              <a:off x="2651" y="3008"/>
              <a:ext cx="156" cy="110"/>
            </a:xfrm>
            <a:prstGeom prst="ellipse">
              <a:avLst/>
            </a:prstGeom>
            <a:solidFill>
              <a:schemeClr val="bg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60" name="Line 11"/>
            <p:cNvSpPr>
              <a:spLocks noChangeShapeType="1"/>
            </p:cNvSpPr>
            <p:nvPr/>
          </p:nvSpPr>
          <p:spPr bwMode="auto">
            <a:xfrm flipV="1">
              <a:off x="2723" y="1400"/>
              <a:ext cx="238" cy="1703"/>
            </a:xfrm>
            <a:prstGeom prst="line">
              <a:avLst/>
            </a:prstGeom>
            <a:noFill/>
            <a:ln w="5715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4861" name="Text Box 12"/>
            <p:cNvSpPr txBox="1">
              <a:spLocks noChangeArrowheads="1"/>
            </p:cNvSpPr>
            <p:nvPr/>
          </p:nvSpPr>
          <p:spPr bwMode="auto">
            <a:xfrm>
              <a:off x="2953" y="1281"/>
              <a:ext cx="585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i="1"/>
                <a:t>C</a:t>
              </a:r>
              <a:r>
                <a:rPr lang="en-US" sz="3200" baseline="-25000"/>
                <a:t>2</a:t>
              </a:r>
            </a:p>
          </p:txBody>
        </p:sp>
        <p:sp>
          <p:nvSpPr>
            <p:cNvPr id="34862" name="Line 13"/>
            <p:cNvSpPr>
              <a:spLocks noChangeShapeType="1"/>
            </p:cNvSpPr>
            <p:nvPr/>
          </p:nvSpPr>
          <p:spPr bwMode="auto">
            <a:xfrm flipV="1">
              <a:off x="2579" y="3425"/>
              <a:ext cx="87" cy="553"/>
            </a:xfrm>
            <a:prstGeom prst="line">
              <a:avLst/>
            </a:prstGeom>
            <a:noFill/>
            <a:ln w="5715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8932" name="Oval 20"/>
          <p:cNvSpPr>
            <a:spLocks noChangeArrowheads="1"/>
          </p:cNvSpPr>
          <p:nvPr/>
        </p:nvSpPr>
        <p:spPr bwMode="auto">
          <a:xfrm>
            <a:off x="5370513" y="1843088"/>
            <a:ext cx="203200" cy="203200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5573713" y="1987550"/>
            <a:ext cx="1093787" cy="588963"/>
            <a:chOff x="2871" y="1243"/>
            <a:chExt cx="689" cy="371"/>
          </a:xfrm>
        </p:grpSpPr>
        <p:sp>
          <p:nvSpPr>
            <p:cNvPr id="34854" name="Oval 21"/>
            <p:cNvSpPr>
              <a:spLocks noChangeArrowheads="1"/>
            </p:cNvSpPr>
            <p:nvPr/>
          </p:nvSpPr>
          <p:spPr bwMode="auto">
            <a:xfrm>
              <a:off x="3432" y="1486"/>
              <a:ext cx="128" cy="12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905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55" name="Line 29"/>
            <p:cNvSpPr>
              <a:spLocks noChangeShapeType="1"/>
            </p:cNvSpPr>
            <p:nvPr/>
          </p:nvSpPr>
          <p:spPr bwMode="auto">
            <a:xfrm>
              <a:off x="2871" y="1243"/>
              <a:ext cx="558" cy="284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5616575" y="3482975"/>
            <a:ext cx="879475" cy="227013"/>
            <a:chOff x="2898" y="2185"/>
            <a:chExt cx="554" cy="143"/>
          </a:xfrm>
        </p:grpSpPr>
        <p:sp>
          <p:nvSpPr>
            <p:cNvPr id="34852" name="Oval 23"/>
            <p:cNvSpPr>
              <a:spLocks noChangeArrowheads="1"/>
            </p:cNvSpPr>
            <p:nvPr/>
          </p:nvSpPr>
          <p:spPr bwMode="auto">
            <a:xfrm>
              <a:off x="3324" y="2200"/>
              <a:ext cx="128" cy="12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53" name="Line 33"/>
            <p:cNvSpPr>
              <a:spLocks noChangeShapeType="1"/>
            </p:cNvSpPr>
            <p:nvPr/>
          </p:nvSpPr>
          <p:spPr bwMode="auto">
            <a:xfrm>
              <a:off x="2898" y="2185"/>
              <a:ext cx="439" cy="74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5" name="Group 48"/>
          <p:cNvGrpSpPr>
            <a:grpSpLocks/>
          </p:cNvGrpSpPr>
          <p:nvPr/>
        </p:nvGrpSpPr>
        <p:grpSpPr bwMode="auto">
          <a:xfrm>
            <a:off x="5921375" y="3976688"/>
            <a:ext cx="511175" cy="204787"/>
            <a:chOff x="3090" y="2496"/>
            <a:chExt cx="322" cy="129"/>
          </a:xfrm>
        </p:grpSpPr>
        <p:sp>
          <p:nvSpPr>
            <p:cNvPr id="34850" name="Oval 25"/>
            <p:cNvSpPr>
              <a:spLocks noChangeArrowheads="1"/>
            </p:cNvSpPr>
            <p:nvPr/>
          </p:nvSpPr>
          <p:spPr bwMode="auto">
            <a:xfrm>
              <a:off x="3284" y="2497"/>
              <a:ext cx="128" cy="12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51" name="Line 37"/>
            <p:cNvSpPr>
              <a:spLocks noChangeShapeType="1"/>
            </p:cNvSpPr>
            <p:nvPr/>
          </p:nvSpPr>
          <p:spPr bwMode="auto">
            <a:xfrm>
              <a:off x="3090" y="2496"/>
              <a:ext cx="202" cy="5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6" name="Group 42"/>
          <p:cNvGrpSpPr>
            <a:grpSpLocks/>
          </p:cNvGrpSpPr>
          <p:nvPr/>
        </p:nvGrpSpPr>
        <p:grpSpPr bwMode="auto">
          <a:xfrm>
            <a:off x="6081713" y="4302125"/>
            <a:ext cx="311150" cy="203200"/>
            <a:chOff x="3191" y="2701"/>
            <a:chExt cx="196" cy="128"/>
          </a:xfrm>
        </p:grpSpPr>
        <p:sp>
          <p:nvSpPr>
            <p:cNvPr id="34848" name="Oval 28"/>
            <p:cNvSpPr>
              <a:spLocks noChangeArrowheads="1"/>
            </p:cNvSpPr>
            <p:nvPr/>
          </p:nvSpPr>
          <p:spPr bwMode="auto">
            <a:xfrm>
              <a:off x="3259" y="2701"/>
              <a:ext cx="128" cy="12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9" name="Line 41"/>
            <p:cNvSpPr>
              <a:spLocks noChangeShapeType="1"/>
            </p:cNvSpPr>
            <p:nvPr/>
          </p:nvSpPr>
          <p:spPr bwMode="auto">
            <a:xfrm>
              <a:off x="3191" y="2734"/>
              <a:ext cx="64" cy="27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8958" name="Freeform 46"/>
          <p:cNvSpPr>
            <a:spLocks/>
          </p:cNvSpPr>
          <p:nvPr/>
        </p:nvSpPr>
        <p:spPr bwMode="auto">
          <a:xfrm>
            <a:off x="5529263" y="3570288"/>
            <a:ext cx="625475" cy="1566862"/>
          </a:xfrm>
          <a:custGeom>
            <a:avLst/>
            <a:gdLst>
              <a:gd name="T0" fmla="*/ 0 w 394"/>
              <a:gd name="T1" fmla="*/ 0 h 987"/>
              <a:gd name="T2" fmla="*/ 128 w 394"/>
              <a:gd name="T3" fmla="*/ 210 h 987"/>
              <a:gd name="T4" fmla="*/ 320 w 394"/>
              <a:gd name="T5" fmla="*/ 603 h 987"/>
              <a:gd name="T6" fmla="*/ 375 w 394"/>
              <a:gd name="T7" fmla="*/ 823 h 987"/>
              <a:gd name="T8" fmla="*/ 394 w 394"/>
              <a:gd name="T9" fmla="*/ 987 h 9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94"/>
              <a:gd name="T16" fmla="*/ 0 h 987"/>
              <a:gd name="T17" fmla="*/ 394 w 394"/>
              <a:gd name="T18" fmla="*/ 987 h 98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94" h="987">
                <a:moveTo>
                  <a:pt x="0" y="0"/>
                </a:moveTo>
                <a:lnTo>
                  <a:pt x="128" y="210"/>
                </a:lnTo>
                <a:lnTo>
                  <a:pt x="320" y="603"/>
                </a:lnTo>
                <a:lnTo>
                  <a:pt x="375" y="823"/>
                </a:lnTo>
                <a:lnTo>
                  <a:pt x="394" y="987"/>
                </a:lnTo>
              </a:path>
            </a:pathLst>
          </a:custGeom>
          <a:noFill/>
          <a:ln w="38100" cap="flat" cmpd="sng">
            <a:solidFill>
              <a:schemeClr val="hlink"/>
            </a:solidFill>
            <a:prstDash val="solid"/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7" name="Group 32"/>
          <p:cNvGrpSpPr>
            <a:grpSpLocks/>
          </p:cNvGrpSpPr>
          <p:nvPr/>
        </p:nvGrpSpPr>
        <p:grpSpPr bwMode="auto">
          <a:xfrm>
            <a:off x="5413375" y="2511425"/>
            <a:ext cx="1074738" cy="1073150"/>
            <a:chOff x="2770" y="1573"/>
            <a:chExt cx="677" cy="676"/>
          </a:xfrm>
        </p:grpSpPr>
        <p:sp>
          <p:nvSpPr>
            <p:cNvPr id="34846" name="Oval 22"/>
            <p:cNvSpPr>
              <a:spLocks noChangeArrowheads="1"/>
            </p:cNvSpPr>
            <p:nvPr/>
          </p:nvSpPr>
          <p:spPr bwMode="auto">
            <a:xfrm>
              <a:off x="2770" y="2121"/>
              <a:ext cx="128" cy="12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905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7" name="Line 31"/>
            <p:cNvSpPr>
              <a:spLocks noChangeShapeType="1"/>
            </p:cNvSpPr>
            <p:nvPr/>
          </p:nvSpPr>
          <p:spPr bwMode="auto">
            <a:xfrm flipH="1">
              <a:off x="2880" y="1573"/>
              <a:ext cx="567" cy="566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8" name="Group 47"/>
          <p:cNvGrpSpPr>
            <a:grpSpLocks/>
          </p:cNvGrpSpPr>
          <p:nvPr/>
        </p:nvGrpSpPr>
        <p:grpSpPr bwMode="auto">
          <a:xfrm>
            <a:off x="5668963" y="3671888"/>
            <a:ext cx="644525" cy="388937"/>
            <a:chOff x="2931" y="2304"/>
            <a:chExt cx="406" cy="245"/>
          </a:xfrm>
        </p:grpSpPr>
        <p:sp>
          <p:nvSpPr>
            <p:cNvPr id="34844" name="Line 35"/>
            <p:cNvSpPr>
              <a:spLocks noChangeShapeType="1"/>
            </p:cNvSpPr>
            <p:nvPr/>
          </p:nvSpPr>
          <p:spPr bwMode="auto">
            <a:xfrm flipH="1">
              <a:off x="3063" y="2304"/>
              <a:ext cx="274" cy="15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4845" name="Oval 24"/>
            <p:cNvSpPr>
              <a:spLocks noChangeArrowheads="1"/>
            </p:cNvSpPr>
            <p:nvPr/>
          </p:nvSpPr>
          <p:spPr bwMode="auto">
            <a:xfrm>
              <a:off x="2931" y="2421"/>
              <a:ext cx="128" cy="12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49"/>
          <p:cNvGrpSpPr>
            <a:grpSpLocks/>
          </p:cNvGrpSpPr>
          <p:nvPr/>
        </p:nvGrpSpPr>
        <p:grpSpPr bwMode="auto">
          <a:xfrm>
            <a:off x="5840413" y="4165600"/>
            <a:ext cx="341312" cy="280988"/>
            <a:chOff x="3039" y="2615"/>
            <a:chExt cx="215" cy="177"/>
          </a:xfrm>
        </p:grpSpPr>
        <p:sp>
          <p:nvSpPr>
            <p:cNvPr id="34842" name="Oval 26"/>
            <p:cNvSpPr>
              <a:spLocks noChangeArrowheads="1"/>
            </p:cNvSpPr>
            <p:nvPr/>
          </p:nvSpPr>
          <p:spPr bwMode="auto">
            <a:xfrm>
              <a:off x="3039" y="2664"/>
              <a:ext cx="128" cy="12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3" name="Line 39"/>
            <p:cNvSpPr>
              <a:spLocks noChangeShapeType="1"/>
            </p:cNvSpPr>
            <p:nvPr/>
          </p:nvSpPr>
          <p:spPr bwMode="auto">
            <a:xfrm flipH="1">
              <a:off x="3163" y="2615"/>
              <a:ext cx="91" cy="64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8955" name="AutoShape 43"/>
          <p:cNvSpPr>
            <a:spLocks noChangeArrowheads="1"/>
          </p:cNvSpPr>
          <p:nvPr/>
        </p:nvSpPr>
        <p:spPr bwMode="auto">
          <a:xfrm>
            <a:off x="6011863" y="4949825"/>
            <a:ext cx="319087" cy="319088"/>
          </a:xfrm>
          <a:prstGeom prst="star5">
            <a:avLst/>
          </a:prstGeom>
          <a:solidFill>
            <a:schemeClr val="folHlink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10" name="Group 52"/>
          <p:cNvGrpSpPr>
            <a:grpSpLocks/>
          </p:cNvGrpSpPr>
          <p:nvPr/>
        </p:nvGrpSpPr>
        <p:grpSpPr bwMode="auto">
          <a:xfrm>
            <a:off x="838200" y="3119438"/>
            <a:ext cx="2747963" cy="457200"/>
            <a:chOff x="363" y="1371"/>
            <a:chExt cx="1731" cy="288"/>
          </a:xfrm>
        </p:grpSpPr>
        <p:sp>
          <p:nvSpPr>
            <p:cNvPr id="38962" name="AutoShape 50"/>
            <p:cNvSpPr>
              <a:spLocks noChangeArrowheads="1"/>
            </p:cNvSpPr>
            <p:nvPr/>
          </p:nvSpPr>
          <p:spPr bwMode="auto">
            <a:xfrm>
              <a:off x="363" y="1404"/>
              <a:ext cx="201" cy="201"/>
            </a:xfrm>
            <a:prstGeom prst="star5">
              <a:avLst/>
            </a:prstGeom>
            <a:solidFill>
              <a:schemeClr val="folHlink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841" name="Text Box 51"/>
            <p:cNvSpPr txBox="1">
              <a:spLocks noChangeArrowheads="1"/>
            </p:cNvSpPr>
            <p:nvPr/>
          </p:nvSpPr>
          <p:spPr bwMode="auto">
            <a:xfrm>
              <a:off x="622" y="1371"/>
              <a:ext cx="1472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>
                  <a:solidFill>
                    <a:schemeClr val="tx2"/>
                  </a:solidFill>
                </a:rPr>
                <a:t>= Fixed Point</a:t>
              </a:r>
            </a:p>
          </p:txBody>
        </p:sp>
      </p:grpSp>
      <p:sp>
        <p:nvSpPr>
          <p:cNvPr id="38965" name="Text Box 53"/>
          <p:cNvSpPr txBox="1">
            <a:spLocks noChangeArrowheads="1"/>
          </p:cNvSpPr>
          <p:nvPr/>
        </p:nvSpPr>
        <p:spPr bwMode="auto">
          <a:xfrm>
            <a:off x="1538288" y="3873500"/>
            <a:ext cx="2308225" cy="15525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>
                <a:solidFill>
                  <a:schemeClr val="tx2"/>
                </a:solidFill>
              </a:rPr>
              <a:t>The Fixed Point is generally dependent on initialization</a:t>
            </a:r>
          </a:p>
        </p:txBody>
      </p:sp>
      <p:sp>
        <p:nvSpPr>
          <p:cNvPr id="38966" name="Oval 54"/>
          <p:cNvSpPr>
            <a:spLocks noChangeArrowheads="1"/>
          </p:cNvSpPr>
          <p:nvPr/>
        </p:nvSpPr>
        <p:spPr bwMode="auto">
          <a:xfrm>
            <a:off x="2038350" y="6232525"/>
            <a:ext cx="203200" cy="203200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100000">
                <a:srgbClr val="CC00CC"/>
              </a:gs>
            </a:gsLst>
            <a:path path="shape">
              <a:fillToRect l="50000" t="50000" r="50000" b="50000"/>
            </a:path>
          </a:gra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68" name="AutoShape 56"/>
          <p:cNvSpPr>
            <a:spLocks noChangeArrowheads="1"/>
          </p:cNvSpPr>
          <p:nvPr/>
        </p:nvSpPr>
        <p:spPr bwMode="auto">
          <a:xfrm>
            <a:off x="5903913" y="5638800"/>
            <a:ext cx="319087" cy="319088"/>
          </a:xfrm>
          <a:prstGeom prst="star5">
            <a:avLst/>
          </a:prstGeom>
          <a:solidFill>
            <a:srgbClr val="CC00CC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11" name="Group 60"/>
          <p:cNvGrpSpPr>
            <a:grpSpLocks/>
          </p:cNvGrpSpPr>
          <p:nvPr/>
        </p:nvGrpSpPr>
        <p:grpSpPr bwMode="auto">
          <a:xfrm>
            <a:off x="2251075" y="6327775"/>
            <a:ext cx="3787775" cy="333375"/>
            <a:chOff x="1418" y="3986"/>
            <a:chExt cx="2386" cy="210"/>
          </a:xfrm>
        </p:grpSpPr>
        <p:sp>
          <p:nvSpPr>
            <p:cNvPr id="34838" name="Oval 55"/>
            <p:cNvSpPr>
              <a:spLocks noChangeArrowheads="1"/>
            </p:cNvSpPr>
            <p:nvPr/>
          </p:nvSpPr>
          <p:spPr bwMode="auto">
            <a:xfrm>
              <a:off x="3676" y="4068"/>
              <a:ext cx="128" cy="128"/>
            </a:xfrm>
            <a:prstGeom prst="ellipse">
              <a:avLst/>
            </a:prstGeom>
            <a:gradFill rotWithShape="0">
              <a:gsLst>
                <a:gs pos="0">
                  <a:schemeClr val="tx1"/>
                </a:gs>
                <a:gs pos="100000">
                  <a:srgbClr val="CC00CC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9" name="Line 57"/>
            <p:cNvSpPr>
              <a:spLocks noChangeShapeType="1"/>
            </p:cNvSpPr>
            <p:nvPr/>
          </p:nvSpPr>
          <p:spPr bwMode="auto">
            <a:xfrm>
              <a:off x="1418" y="3986"/>
              <a:ext cx="2258" cy="147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 wrap="none"/>
            <a:lstStyle/>
            <a:p>
              <a:endParaRPr lang="en-US"/>
            </a:p>
          </p:txBody>
        </p:sp>
      </p:grpSp>
      <p:pic>
        <p:nvPicPr>
          <p:cNvPr id="38973" name="Picture 61" descr="Bob">
            <a:hlinkClick r:id="rId2" action="ppaction://hlinkfile"/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39738" y="0"/>
            <a:ext cx="439738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392132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Line 43"/>
          <p:cNvSpPr>
            <a:spLocks noChangeShapeType="1"/>
          </p:cNvSpPr>
          <p:nvPr/>
        </p:nvSpPr>
        <p:spPr bwMode="auto">
          <a:xfrm flipV="1">
            <a:off x="1364615" y="1334770"/>
            <a:ext cx="1453515" cy="317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" name="Line 41"/>
          <p:cNvSpPr>
            <a:spLocks noChangeShapeType="1"/>
          </p:cNvSpPr>
          <p:nvPr/>
        </p:nvSpPr>
        <p:spPr bwMode="auto">
          <a:xfrm flipV="1">
            <a:off x="1366679" y="2232502"/>
            <a:ext cx="1425257" cy="14605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" name="Line 42"/>
          <p:cNvSpPr>
            <a:spLocks noChangeShapeType="1"/>
          </p:cNvSpPr>
          <p:nvPr/>
        </p:nvSpPr>
        <p:spPr bwMode="auto">
          <a:xfrm flipV="1">
            <a:off x="1363028" y="1044258"/>
            <a:ext cx="0" cy="12827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" name="Line 43"/>
          <p:cNvSpPr>
            <a:spLocks noChangeShapeType="1"/>
          </p:cNvSpPr>
          <p:nvPr/>
        </p:nvSpPr>
        <p:spPr bwMode="auto">
          <a:xfrm flipV="1">
            <a:off x="1326515" y="1677670"/>
            <a:ext cx="1453515" cy="317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" name="Text Box 47"/>
          <p:cNvSpPr txBox="1">
            <a:spLocks noChangeArrowheads="1"/>
          </p:cNvSpPr>
          <p:nvPr/>
        </p:nvSpPr>
        <p:spPr bwMode="auto">
          <a:xfrm>
            <a:off x="2465070" y="2127885"/>
            <a:ext cx="855663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i="1" dirty="0" smtClean="0"/>
              <a:t>n</a:t>
            </a:r>
            <a:endParaRPr lang="en-US" b="0" dirty="0"/>
          </a:p>
        </p:txBody>
      </p:sp>
      <p:sp>
        <p:nvSpPr>
          <p:cNvPr id="10" name="Text Box 49"/>
          <p:cNvSpPr txBox="1">
            <a:spLocks noChangeArrowheads="1"/>
          </p:cNvSpPr>
          <p:nvPr/>
        </p:nvSpPr>
        <p:spPr bwMode="auto">
          <a:xfrm>
            <a:off x="961708" y="1988820"/>
            <a:ext cx="855663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0" dirty="0" smtClean="0">
                <a:latin typeface="Arial" charset="0"/>
                <a:sym typeface="MT Extra" pitchFamily="18" charset="2"/>
              </a:rPr>
              <a:t>0</a:t>
            </a:r>
            <a:endParaRPr lang="en-US" sz="2000" b="0" dirty="0">
              <a:latin typeface="Arial" charset="0"/>
              <a:sym typeface="MT Extra" pitchFamily="18" charset="2"/>
            </a:endParaRPr>
          </a:p>
        </p:txBody>
      </p:sp>
      <p:sp>
        <p:nvSpPr>
          <p:cNvPr id="11" name="Text Box 50"/>
          <p:cNvSpPr txBox="1">
            <a:spLocks noChangeArrowheads="1"/>
          </p:cNvSpPr>
          <p:nvPr/>
        </p:nvSpPr>
        <p:spPr bwMode="auto">
          <a:xfrm>
            <a:off x="1005840" y="1388745"/>
            <a:ext cx="855663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 smtClean="0">
                <a:sym typeface="MT Extra" pitchFamily="18" charset="2"/>
              </a:rPr>
              <a:t>4</a:t>
            </a:r>
            <a:endParaRPr lang="en-US" b="0" dirty="0">
              <a:sym typeface="MT Extra" pitchFamily="18" charset="2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flipH="1">
            <a:off x="1685925" y="1280795"/>
            <a:ext cx="1270" cy="919480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3" name="Oval 12"/>
          <p:cNvSpPr/>
          <p:nvPr/>
        </p:nvSpPr>
        <p:spPr bwMode="auto">
          <a:xfrm>
            <a:off x="1585595" y="1225550"/>
            <a:ext cx="172720" cy="182880"/>
          </a:xfrm>
          <a:prstGeom prst="ellipse">
            <a:avLst/>
          </a:prstGeom>
          <a:gradFill>
            <a:gsLst>
              <a:gs pos="16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 flipH="1">
            <a:off x="2438400" y="1469390"/>
            <a:ext cx="635" cy="778510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6" name="Oval 15"/>
          <p:cNvSpPr/>
          <p:nvPr/>
        </p:nvSpPr>
        <p:spPr bwMode="auto">
          <a:xfrm>
            <a:off x="2338070" y="1257935"/>
            <a:ext cx="172720" cy="182880"/>
          </a:xfrm>
          <a:prstGeom prst="ellipse">
            <a:avLst/>
          </a:prstGeom>
          <a:gradFill>
            <a:gsLst>
              <a:gs pos="16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3" name="Line 43"/>
          <p:cNvSpPr>
            <a:spLocks noChangeShapeType="1"/>
          </p:cNvSpPr>
          <p:nvPr/>
        </p:nvSpPr>
        <p:spPr bwMode="auto">
          <a:xfrm flipV="1">
            <a:off x="1355090" y="1963420"/>
            <a:ext cx="1453515" cy="317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cxnSp>
        <p:nvCxnSpPr>
          <p:cNvPr id="44" name="Straight Connector 43"/>
          <p:cNvCxnSpPr/>
          <p:nvPr/>
        </p:nvCxnSpPr>
        <p:spPr bwMode="auto">
          <a:xfrm>
            <a:off x="2051050" y="2254567"/>
            <a:ext cx="0" cy="274320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7" name="Oval 16"/>
          <p:cNvSpPr/>
          <p:nvPr/>
        </p:nvSpPr>
        <p:spPr bwMode="auto">
          <a:xfrm>
            <a:off x="1950085" y="2437130"/>
            <a:ext cx="172720" cy="182880"/>
          </a:xfrm>
          <a:prstGeom prst="ellipse">
            <a:avLst/>
          </a:prstGeom>
          <a:gradFill>
            <a:gsLst>
              <a:gs pos="16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TextBox 175"/>
              <p:cNvSpPr txBox="1"/>
              <p:nvPr/>
            </p:nvSpPr>
            <p:spPr>
              <a:xfrm>
                <a:off x="628650" y="438150"/>
                <a:ext cx="8305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Bounded: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𝟎</m:t>
                    </m:r>
                    <m:r>
                      <a:rPr lang="en-US" b="1" i="1" smtClean="0">
                        <a:latin typeface="Cambria Math"/>
                      </a:rPr>
                      <m:t>≤</m:t>
                    </m:r>
                    <m:r>
                      <a:rPr lang="en-US" b="1" i="1" smtClean="0">
                        <a:latin typeface="Cambria Math"/>
                      </a:rPr>
                      <m:t>𝒙</m:t>
                    </m:r>
                    <m:d>
                      <m:dPr>
                        <m:begChr m:val="["/>
                        <m:endChr m:val="]"/>
                        <m:ctrlPr>
                          <a:rPr lang="en-US" b="1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/>
                          </a:rPr>
                          <m:t>𝒏</m:t>
                        </m:r>
                      </m:e>
                    </m:d>
                    <m:r>
                      <a:rPr lang="en-US" b="1" i="1" smtClean="0">
                        <a:latin typeface="Cambria Math"/>
                      </a:rPr>
                      <m:t>≤</m:t>
                    </m:r>
                    <m:r>
                      <a:rPr lang="en-US" b="1" i="1" smtClean="0">
                        <a:latin typeface="Cambria Math"/>
                      </a:rPr>
                      <m:t>𝟒</m:t>
                    </m:r>
                  </m:oMath>
                </a14:m>
                <a:r>
                  <a:rPr lang="en-US" dirty="0" smtClean="0"/>
                  <a:t> and Area: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𝒙</m:t>
                    </m:r>
                    <m:d>
                      <m:dPr>
                        <m:begChr m:val="["/>
                        <m:endChr m:val="}"/>
                        <m:ctrlPr>
                          <a:rPr lang="en-US" b="1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/>
                          </a:rPr>
                          <m:t>𝟏</m:t>
                        </m:r>
                      </m:e>
                    </m:d>
                    <m:r>
                      <a:rPr lang="en-US" b="1" i="1" smtClean="0">
                        <a:latin typeface="Cambria Math"/>
                      </a:rPr>
                      <m:t>+</m:t>
                    </m:r>
                    <m:r>
                      <a:rPr lang="en-US" b="1" i="1" smtClean="0">
                        <a:latin typeface="Cambria Math"/>
                      </a:rPr>
                      <m:t>𝒙</m:t>
                    </m:r>
                    <m:d>
                      <m:dPr>
                        <m:begChr m:val="["/>
                        <m:endChr m:val="}"/>
                        <m:ctrlPr>
                          <a:rPr lang="en-US" b="1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/>
                          </a:rPr>
                          <m:t>𝟐</m:t>
                        </m:r>
                      </m:e>
                    </m:d>
                    <m:r>
                      <a:rPr lang="en-US" b="1" i="1" smtClean="0">
                        <a:latin typeface="Cambria Math"/>
                      </a:rPr>
                      <m:t>+</m:t>
                    </m:r>
                    <m:r>
                      <a:rPr lang="en-US" b="1" i="1" smtClean="0">
                        <a:latin typeface="Cambria Math"/>
                      </a:rPr>
                      <m:t>𝒙</m:t>
                    </m:r>
                    <m:d>
                      <m:dPr>
                        <m:begChr m:val="["/>
                        <m:endChr m:val="]"/>
                        <m:ctrlPr>
                          <a:rPr lang="en-US" b="1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/>
                          </a:rPr>
                          <m:t>𝟑</m:t>
                        </m:r>
                      </m:e>
                    </m:d>
                    <m:r>
                      <a:rPr lang="en-US" b="1" i="1" smtClean="0">
                        <a:latin typeface="Cambria Math"/>
                      </a:rPr>
                      <m:t>=</m:t>
                    </m:r>
                    <m:r>
                      <a:rPr lang="en-US" b="1" i="1" smtClean="0">
                        <a:latin typeface="Cambria Math"/>
                      </a:rPr>
                      <m:t>𝟐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76" name="TextBox 1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438150"/>
                <a:ext cx="8305800" cy="461665"/>
              </a:xfrm>
              <a:prstGeom prst="rect">
                <a:avLst/>
              </a:prstGeom>
              <a:blipFill rotWithShape="1">
                <a:blip r:embed="rId5"/>
                <a:stretch>
                  <a:fillRect l="-1101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7" name="TextBox 176"/>
          <p:cNvSpPr txBox="1"/>
          <p:nvPr/>
        </p:nvSpPr>
        <p:spPr>
          <a:xfrm>
            <a:off x="1771650" y="1371600"/>
            <a:ext cx="1266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Start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3670548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Line 43"/>
          <p:cNvSpPr>
            <a:spLocks noChangeShapeType="1"/>
          </p:cNvSpPr>
          <p:nvPr/>
        </p:nvSpPr>
        <p:spPr bwMode="auto">
          <a:xfrm flipV="1">
            <a:off x="1364615" y="1334770"/>
            <a:ext cx="1453515" cy="317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" name="Line 41"/>
          <p:cNvSpPr>
            <a:spLocks noChangeShapeType="1"/>
          </p:cNvSpPr>
          <p:nvPr/>
        </p:nvSpPr>
        <p:spPr bwMode="auto">
          <a:xfrm flipV="1">
            <a:off x="1366679" y="2232502"/>
            <a:ext cx="1425257" cy="14605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" name="Line 42"/>
          <p:cNvSpPr>
            <a:spLocks noChangeShapeType="1"/>
          </p:cNvSpPr>
          <p:nvPr/>
        </p:nvSpPr>
        <p:spPr bwMode="auto">
          <a:xfrm flipV="1">
            <a:off x="1363028" y="1044258"/>
            <a:ext cx="0" cy="12827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" name="Line 43"/>
          <p:cNvSpPr>
            <a:spLocks noChangeShapeType="1"/>
          </p:cNvSpPr>
          <p:nvPr/>
        </p:nvSpPr>
        <p:spPr bwMode="auto">
          <a:xfrm flipV="1">
            <a:off x="1326515" y="1677670"/>
            <a:ext cx="1453515" cy="317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" name="Text Box 47"/>
          <p:cNvSpPr txBox="1">
            <a:spLocks noChangeArrowheads="1"/>
          </p:cNvSpPr>
          <p:nvPr/>
        </p:nvSpPr>
        <p:spPr bwMode="auto">
          <a:xfrm>
            <a:off x="2465070" y="2127885"/>
            <a:ext cx="855663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i="1" dirty="0" smtClean="0"/>
              <a:t>n</a:t>
            </a:r>
            <a:endParaRPr lang="en-US" b="0" dirty="0"/>
          </a:p>
        </p:txBody>
      </p:sp>
      <p:sp>
        <p:nvSpPr>
          <p:cNvPr id="10" name="Text Box 49"/>
          <p:cNvSpPr txBox="1">
            <a:spLocks noChangeArrowheads="1"/>
          </p:cNvSpPr>
          <p:nvPr/>
        </p:nvSpPr>
        <p:spPr bwMode="auto">
          <a:xfrm>
            <a:off x="961708" y="1988820"/>
            <a:ext cx="855663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0" dirty="0" smtClean="0">
                <a:latin typeface="Arial" charset="0"/>
                <a:sym typeface="MT Extra" pitchFamily="18" charset="2"/>
              </a:rPr>
              <a:t>0</a:t>
            </a:r>
            <a:endParaRPr lang="en-US" sz="2000" b="0" dirty="0">
              <a:latin typeface="Arial" charset="0"/>
              <a:sym typeface="MT Extra" pitchFamily="18" charset="2"/>
            </a:endParaRPr>
          </a:p>
        </p:txBody>
      </p:sp>
      <p:sp>
        <p:nvSpPr>
          <p:cNvPr id="11" name="Text Box 50"/>
          <p:cNvSpPr txBox="1">
            <a:spLocks noChangeArrowheads="1"/>
          </p:cNvSpPr>
          <p:nvPr/>
        </p:nvSpPr>
        <p:spPr bwMode="auto">
          <a:xfrm>
            <a:off x="1005840" y="1388745"/>
            <a:ext cx="855663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 smtClean="0">
                <a:sym typeface="MT Extra" pitchFamily="18" charset="2"/>
              </a:rPr>
              <a:t>4</a:t>
            </a:r>
            <a:endParaRPr lang="en-US" b="0" dirty="0">
              <a:sym typeface="MT Extra" pitchFamily="18" charset="2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flipH="1">
            <a:off x="1685925" y="1280795"/>
            <a:ext cx="1270" cy="919480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3" name="Oval 12"/>
          <p:cNvSpPr/>
          <p:nvPr/>
        </p:nvSpPr>
        <p:spPr bwMode="auto">
          <a:xfrm>
            <a:off x="1585595" y="1225550"/>
            <a:ext cx="172720" cy="182880"/>
          </a:xfrm>
          <a:prstGeom prst="ellipse">
            <a:avLst/>
          </a:prstGeom>
          <a:gradFill>
            <a:gsLst>
              <a:gs pos="16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 flipH="1">
            <a:off x="2438400" y="1469390"/>
            <a:ext cx="635" cy="778510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6" name="Oval 15"/>
          <p:cNvSpPr/>
          <p:nvPr/>
        </p:nvSpPr>
        <p:spPr bwMode="auto">
          <a:xfrm>
            <a:off x="2338070" y="1257935"/>
            <a:ext cx="172720" cy="182880"/>
          </a:xfrm>
          <a:prstGeom prst="ellipse">
            <a:avLst/>
          </a:prstGeom>
          <a:gradFill>
            <a:gsLst>
              <a:gs pos="16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3" name="Line 43"/>
          <p:cNvSpPr>
            <a:spLocks noChangeShapeType="1"/>
          </p:cNvSpPr>
          <p:nvPr/>
        </p:nvSpPr>
        <p:spPr bwMode="auto">
          <a:xfrm flipV="1">
            <a:off x="1355090" y="1963420"/>
            <a:ext cx="1453515" cy="317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cxnSp>
        <p:nvCxnSpPr>
          <p:cNvPr id="44" name="Straight Connector 43"/>
          <p:cNvCxnSpPr/>
          <p:nvPr/>
        </p:nvCxnSpPr>
        <p:spPr bwMode="auto">
          <a:xfrm>
            <a:off x="2051050" y="2254567"/>
            <a:ext cx="0" cy="274320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grpSp>
        <p:nvGrpSpPr>
          <p:cNvPr id="69" name="Group 68"/>
          <p:cNvGrpSpPr/>
          <p:nvPr/>
        </p:nvGrpSpPr>
        <p:grpSpPr>
          <a:xfrm>
            <a:off x="5609908" y="977583"/>
            <a:ext cx="2359025" cy="1540827"/>
            <a:chOff x="5638483" y="1291908"/>
            <a:chExt cx="2359025" cy="1540827"/>
          </a:xfrm>
        </p:grpSpPr>
        <p:sp>
          <p:nvSpPr>
            <p:cNvPr id="36" name="Line 41"/>
            <p:cNvSpPr>
              <a:spLocks noChangeShapeType="1"/>
            </p:cNvSpPr>
            <p:nvPr/>
          </p:nvSpPr>
          <p:spPr bwMode="auto">
            <a:xfrm flipV="1">
              <a:off x="6043454" y="2480152"/>
              <a:ext cx="1425257" cy="1460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7" name="Line 42"/>
            <p:cNvSpPr>
              <a:spLocks noChangeShapeType="1"/>
            </p:cNvSpPr>
            <p:nvPr/>
          </p:nvSpPr>
          <p:spPr bwMode="auto">
            <a:xfrm flipV="1">
              <a:off x="6039803" y="1291908"/>
              <a:ext cx="0" cy="12827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8" name="Line 43"/>
            <p:cNvSpPr>
              <a:spLocks noChangeShapeType="1"/>
            </p:cNvSpPr>
            <p:nvPr/>
          </p:nvSpPr>
          <p:spPr bwMode="auto">
            <a:xfrm flipV="1">
              <a:off x="6003290" y="1925320"/>
              <a:ext cx="1453515" cy="31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9" name="Text Box 47"/>
            <p:cNvSpPr txBox="1">
              <a:spLocks noChangeArrowheads="1"/>
            </p:cNvSpPr>
            <p:nvPr/>
          </p:nvSpPr>
          <p:spPr bwMode="auto">
            <a:xfrm>
              <a:off x="7141845" y="2375535"/>
              <a:ext cx="855663" cy="45720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i="1" dirty="0" smtClean="0"/>
                <a:t>n</a:t>
              </a:r>
              <a:endParaRPr lang="en-US" b="0" dirty="0"/>
            </a:p>
          </p:txBody>
        </p:sp>
        <p:sp>
          <p:nvSpPr>
            <p:cNvPr id="40" name="Text Box 49"/>
            <p:cNvSpPr txBox="1">
              <a:spLocks noChangeArrowheads="1"/>
            </p:cNvSpPr>
            <p:nvPr/>
          </p:nvSpPr>
          <p:spPr bwMode="auto">
            <a:xfrm>
              <a:off x="5638483" y="2236470"/>
              <a:ext cx="855663" cy="40011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0" dirty="0" smtClean="0">
                  <a:latin typeface="Arial" charset="0"/>
                  <a:sym typeface="MT Extra" pitchFamily="18" charset="2"/>
                </a:rPr>
                <a:t>0</a:t>
              </a:r>
              <a:endParaRPr lang="en-US" sz="2000" b="0" dirty="0">
                <a:latin typeface="Arial" charset="0"/>
                <a:sym typeface="MT Extra" pitchFamily="18" charset="2"/>
              </a:endParaRPr>
            </a:p>
          </p:txBody>
        </p:sp>
        <p:sp>
          <p:nvSpPr>
            <p:cNvPr id="41" name="Text Box 50"/>
            <p:cNvSpPr txBox="1">
              <a:spLocks noChangeArrowheads="1"/>
            </p:cNvSpPr>
            <p:nvPr/>
          </p:nvSpPr>
          <p:spPr bwMode="auto">
            <a:xfrm>
              <a:off x="5682615" y="1636395"/>
              <a:ext cx="855663" cy="4616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dirty="0" smtClean="0">
                  <a:sym typeface="MT Extra" pitchFamily="18" charset="2"/>
                </a:rPr>
                <a:t>4</a:t>
              </a:r>
              <a:endParaRPr lang="en-US" b="0" dirty="0">
                <a:sym typeface="MT Extra" pitchFamily="18" charset="2"/>
              </a:endParaRPr>
            </a:p>
          </p:txBody>
        </p:sp>
        <p:cxnSp>
          <p:nvCxnSpPr>
            <p:cNvPr id="42" name="Straight Connector 41"/>
            <p:cNvCxnSpPr>
              <a:stCxn id="43" idx="0"/>
            </p:cNvCxnSpPr>
            <p:nvPr/>
          </p:nvCxnSpPr>
          <p:spPr bwMode="auto">
            <a:xfrm>
              <a:off x="6358255" y="1806575"/>
              <a:ext cx="4445" cy="688975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43" name="Oval 42"/>
            <p:cNvSpPr/>
            <p:nvPr/>
          </p:nvSpPr>
          <p:spPr bwMode="auto">
            <a:xfrm>
              <a:off x="6271895" y="1806575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45" name="Straight Connector 44"/>
            <p:cNvCxnSpPr>
              <a:stCxn id="46" idx="4"/>
            </p:cNvCxnSpPr>
            <p:nvPr/>
          </p:nvCxnSpPr>
          <p:spPr bwMode="auto">
            <a:xfrm>
              <a:off x="7110730" y="1983740"/>
              <a:ext cx="4446" cy="511810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46" name="Oval 45"/>
            <p:cNvSpPr/>
            <p:nvPr/>
          </p:nvSpPr>
          <p:spPr bwMode="auto">
            <a:xfrm>
              <a:off x="7024370" y="1800860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47" name="Line 43"/>
            <p:cNvSpPr>
              <a:spLocks noChangeShapeType="1"/>
            </p:cNvSpPr>
            <p:nvPr/>
          </p:nvSpPr>
          <p:spPr bwMode="auto">
            <a:xfrm flipV="1">
              <a:off x="6031865" y="2211070"/>
              <a:ext cx="1453515" cy="31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8" name="Oval 47"/>
            <p:cNvSpPr/>
            <p:nvPr/>
          </p:nvSpPr>
          <p:spPr bwMode="auto">
            <a:xfrm>
              <a:off x="6607810" y="2389505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54" name="Right Arrow 53"/>
          <p:cNvSpPr/>
          <p:nvPr/>
        </p:nvSpPr>
        <p:spPr bwMode="auto">
          <a:xfrm>
            <a:off x="3790950" y="1390650"/>
            <a:ext cx="1485900" cy="723900"/>
          </a:xfrm>
          <a:prstGeom prst="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867150" y="1533525"/>
            <a:ext cx="1419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Bounded</a:t>
            </a:r>
            <a:endParaRPr lang="en-US" b="0" dirty="0"/>
          </a:p>
        </p:txBody>
      </p:sp>
      <p:sp>
        <p:nvSpPr>
          <p:cNvPr id="17" name="Oval 16"/>
          <p:cNvSpPr/>
          <p:nvPr/>
        </p:nvSpPr>
        <p:spPr bwMode="auto">
          <a:xfrm>
            <a:off x="1950085" y="2437130"/>
            <a:ext cx="172720" cy="182880"/>
          </a:xfrm>
          <a:prstGeom prst="ellipse">
            <a:avLst/>
          </a:prstGeom>
          <a:gradFill>
            <a:gsLst>
              <a:gs pos="16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TextBox 175"/>
              <p:cNvSpPr txBox="1"/>
              <p:nvPr/>
            </p:nvSpPr>
            <p:spPr>
              <a:xfrm>
                <a:off x="628650" y="438150"/>
                <a:ext cx="8305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Bounded: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𝟎</m:t>
                    </m:r>
                    <m:r>
                      <a:rPr lang="en-US" b="1" i="1" smtClean="0">
                        <a:latin typeface="Cambria Math"/>
                      </a:rPr>
                      <m:t>≤</m:t>
                    </m:r>
                    <m:r>
                      <a:rPr lang="en-US" b="1" i="1" smtClean="0">
                        <a:latin typeface="Cambria Math"/>
                      </a:rPr>
                      <m:t>𝒙</m:t>
                    </m:r>
                    <m:d>
                      <m:dPr>
                        <m:begChr m:val="["/>
                        <m:endChr m:val="]"/>
                        <m:ctrlPr>
                          <a:rPr lang="en-US" b="1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/>
                          </a:rPr>
                          <m:t>𝒏</m:t>
                        </m:r>
                      </m:e>
                    </m:d>
                    <m:r>
                      <a:rPr lang="en-US" b="1" i="1" smtClean="0">
                        <a:latin typeface="Cambria Math"/>
                      </a:rPr>
                      <m:t>≤</m:t>
                    </m:r>
                    <m:r>
                      <a:rPr lang="en-US" b="1" i="1" smtClean="0">
                        <a:latin typeface="Cambria Math"/>
                      </a:rPr>
                      <m:t>𝟒</m:t>
                    </m:r>
                  </m:oMath>
                </a14:m>
                <a:r>
                  <a:rPr lang="en-US" dirty="0" smtClean="0"/>
                  <a:t> and Area: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𝒙</m:t>
                    </m:r>
                    <m:d>
                      <m:dPr>
                        <m:begChr m:val="["/>
                        <m:endChr m:val="}"/>
                        <m:ctrlPr>
                          <a:rPr lang="en-US" b="1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/>
                          </a:rPr>
                          <m:t>𝟏</m:t>
                        </m:r>
                      </m:e>
                    </m:d>
                    <m:r>
                      <a:rPr lang="en-US" b="1" i="1" smtClean="0">
                        <a:latin typeface="Cambria Math"/>
                      </a:rPr>
                      <m:t>+</m:t>
                    </m:r>
                    <m:r>
                      <a:rPr lang="en-US" b="1" i="1" smtClean="0">
                        <a:latin typeface="Cambria Math"/>
                      </a:rPr>
                      <m:t>𝒙</m:t>
                    </m:r>
                    <m:d>
                      <m:dPr>
                        <m:begChr m:val="["/>
                        <m:endChr m:val="}"/>
                        <m:ctrlPr>
                          <a:rPr lang="en-US" b="1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/>
                          </a:rPr>
                          <m:t>𝟐</m:t>
                        </m:r>
                      </m:e>
                    </m:d>
                    <m:r>
                      <a:rPr lang="en-US" b="1" i="1" smtClean="0">
                        <a:latin typeface="Cambria Math"/>
                      </a:rPr>
                      <m:t>+</m:t>
                    </m:r>
                    <m:r>
                      <a:rPr lang="en-US" b="1" i="1" smtClean="0">
                        <a:latin typeface="Cambria Math"/>
                      </a:rPr>
                      <m:t>𝒙</m:t>
                    </m:r>
                    <m:d>
                      <m:dPr>
                        <m:begChr m:val="["/>
                        <m:endChr m:val="]"/>
                        <m:ctrlPr>
                          <a:rPr lang="en-US" b="1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/>
                          </a:rPr>
                          <m:t>𝟑</m:t>
                        </m:r>
                      </m:e>
                    </m:d>
                    <m:r>
                      <a:rPr lang="en-US" b="1" i="1" smtClean="0">
                        <a:latin typeface="Cambria Math"/>
                      </a:rPr>
                      <m:t>=</m:t>
                    </m:r>
                    <m:r>
                      <a:rPr lang="en-US" b="1" i="1" smtClean="0">
                        <a:latin typeface="Cambria Math"/>
                      </a:rPr>
                      <m:t>𝟐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76" name="TextBox 1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438150"/>
                <a:ext cx="8305800" cy="461665"/>
              </a:xfrm>
              <a:prstGeom prst="rect">
                <a:avLst/>
              </a:prstGeom>
              <a:blipFill rotWithShape="1">
                <a:blip r:embed="rId5"/>
                <a:stretch>
                  <a:fillRect l="-1101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7" name="TextBox 176"/>
          <p:cNvSpPr txBox="1"/>
          <p:nvPr/>
        </p:nvSpPr>
        <p:spPr>
          <a:xfrm>
            <a:off x="1771650" y="1371600"/>
            <a:ext cx="1266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Start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6704798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Line 43"/>
          <p:cNvSpPr>
            <a:spLocks noChangeShapeType="1"/>
          </p:cNvSpPr>
          <p:nvPr/>
        </p:nvSpPr>
        <p:spPr bwMode="auto">
          <a:xfrm flipV="1">
            <a:off x="1364615" y="1334770"/>
            <a:ext cx="1453515" cy="317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" name="Line 41"/>
          <p:cNvSpPr>
            <a:spLocks noChangeShapeType="1"/>
          </p:cNvSpPr>
          <p:nvPr/>
        </p:nvSpPr>
        <p:spPr bwMode="auto">
          <a:xfrm flipV="1">
            <a:off x="1366679" y="2232502"/>
            <a:ext cx="1425257" cy="14605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" name="Line 42"/>
          <p:cNvSpPr>
            <a:spLocks noChangeShapeType="1"/>
          </p:cNvSpPr>
          <p:nvPr/>
        </p:nvSpPr>
        <p:spPr bwMode="auto">
          <a:xfrm flipV="1">
            <a:off x="1363028" y="1044258"/>
            <a:ext cx="0" cy="12827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" name="Line 43"/>
          <p:cNvSpPr>
            <a:spLocks noChangeShapeType="1"/>
          </p:cNvSpPr>
          <p:nvPr/>
        </p:nvSpPr>
        <p:spPr bwMode="auto">
          <a:xfrm flipV="1">
            <a:off x="1326515" y="1677670"/>
            <a:ext cx="1453515" cy="317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" name="Text Box 47"/>
          <p:cNvSpPr txBox="1">
            <a:spLocks noChangeArrowheads="1"/>
          </p:cNvSpPr>
          <p:nvPr/>
        </p:nvSpPr>
        <p:spPr bwMode="auto">
          <a:xfrm>
            <a:off x="2465070" y="2127885"/>
            <a:ext cx="855663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i="1" dirty="0" smtClean="0"/>
              <a:t>n</a:t>
            </a:r>
            <a:endParaRPr lang="en-US" b="0" dirty="0"/>
          </a:p>
        </p:txBody>
      </p:sp>
      <p:sp>
        <p:nvSpPr>
          <p:cNvPr id="10" name="Text Box 49"/>
          <p:cNvSpPr txBox="1">
            <a:spLocks noChangeArrowheads="1"/>
          </p:cNvSpPr>
          <p:nvPr/>
        </p:nvSpPr>
        <p:spPr bwMode="auto">
          <a:xfrm>
            <a:off x="961708" y="1988820"/>
            <a:ext cx="855663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0" dirty="0" smtClean="0">
                <a:latin typeface="Arial" charset="0"/>
                <a:sym typeface="MT Extra" pitchFamily="18" charset="2"/>
              </a:rPr>
              <a:t>0</a:t>
            </a:r>
            <a:endParaRPr lang="en-US" sz="2000" b="0" dirty="0">
              <a:latin typeface="Arial" charset="0"/>
              <a:sym typeface="MT Extra" pitchFamily="18" charset="2"/>
            </a:endParaRPr>
          </a:p>
        </p:txBody>
      </p:sp>
      <p:sp>
        <p:nvSpPr>
          <p:cNvPr id="11" name="Text Box 50"/>
          <p:cNvSpPr txBox="1">
            <a:spLocks noChangeArrowheads="1"/>
          </p:cNvSpPr>
          <p:nvPr/>
        </p:nvSpPr>
        <p:spPr bwMode="auto">
          <a:xfrm>
            <a:off x="1005840" y="1388745"/>
            <a:ext cx="855663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 smtClean="0">
                <a:sym typeface="MT Extra" pitchFamily="18" charset="2"/>
              </a:rPr>
              <a:t>4</a:t>
            </a:r>
            <a:endParaRPr lang="en-US" b="0" dirty="0">
              <a:sym typeface="MT Extra" pitchFamily="18" charset="2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flipH="1">
            <a:off x="1685925" y="1280795"/>
            <a:ext cx="1270" cy="919480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3" name="Oval 12"/>
          <p:cNvSpPr/>
          <p:nvPr/>
        </p:nvSpPr>
        <p:spPr bwMode="auto">
          <a:xfrm>
            <a:off x="1585595" y="1225550"/>
            <a:ext cx="172720" cy="182880"/>
          </a:xfrm>
          <a:prstGeom prst="ellipse">
            <a:avLst/>
          </a:prstGeom>
          <a:gradFill>
            <a:gsLst>
              <a:gs pos="16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 flipH="1">
            <a:off x="2438400" y="1469390"/>
            <a:ext cx="635" cy="778510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6" name="Oval 15"/>
          <p:cNvSpPr/>
          <p:nvPr/>
        </p:nvSpPr>
        <p:spPr bwMode="auto">
          <a:xfrm>
            <a:off x="2338070" y="1257935"/>
            <a:ext cx="172720" cy="182880"/>
          </a:xfrm>
          <a:prstGeom prst="ellipse">
            <a:avLst/>
          </a:prstGeom>
          <a:gradFill>
            <a:gsLst>
              <a:gs pos="16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3" name="Line 43"/>
          <p:cNvSpPr>
            <a:spLocks noChangeShapeType="1"/>
          </p:cNvSpPr>
          <p:nvPr/>
        </p:nvSpPr>
        <p:spPr bwMode="auto">
          <a:xfrm flipV="1">
            <a:off x="1355090" y="1963420"/>
            <a:ext cx="1453515" cy="317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cxnSp>
        <p:nvCxnSpPr>
          <p:cNvPr id="44" name="Straight Connector 43"/>
          <p:cNvCxnSpPr/>
          <p:nvPr/>
        </p:nvCxnSpPr>
        <p:spPr bwMode="auto">
          <a:xfrm>
            <a:off x="2051050" y="2254567"/>
            <a:ext cx="0" cy="274320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grpSp>
        <p:nvGrpSpPr>
          <p:cNvPr id="69" name="Group 68"/>
          <p:cNvGrpSpPr/>
          <p:nvPr/>
        </p:nvGrpSpPr>
        <p:grpSpPr>
          <a:xfrm>
            <a:off x="5609908" y="977583"/>
            <a:ext cx="2359025" cy="1540827"/>
            <a:chOff x="5638483" y="1291908"/>
            <a:chExt cx="2359025" cy="1540827"/>
          </a:xfrm>
        </p:grpSpPr>
        <p:sp>
          <p:nvSpPr>
            <p:cNvPr id="36" name="Line 41"/>
            <p:cNvSpPr>
              <a:spLocks noChangeShapeType="1"/>
            </p:cNvSpPr>
            <p:nvPr/>
          </p:nvSpPr>
          <p:spPr bwMode="auto">
            <a:xfrm flipV="1">
              <a:off x="6043454" y="2480152"/>
              <a:ext cx="1425257" cy="1460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7" name="Line 42"/>
            <p:cNvSpPr>
              <a:spLocks noChangeShapeType="1"/>
            </p:cNvSpPr>
            <p:nvPr/>
          </p:nvSpPr>
          <p:spPr bwMode="auto">
            <a:xfrm flipV="1">
              <a:off x="6039803" y="1291908"/>
              <a:ext cx="0" cy="12827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8" name="Line 43"/>
            <p:cNvSpPr>
              <a:spLocks noChangeShapeType="1"/>
            </p:cNvSpPr>
            <p:nvPr/>
          </p:nvSpPr>
          <p:spPr bwMode="auto">
            <a:xfrm flipV="1">
              <a:off x="6003290" y="1925320"/>
              <a:ext cx="1453515" cy="31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9" name="Text Box 47"/>
            <p:cNvSpPr txBox="1">
              <a:spLocks noChangeArrowheads="1"/>
            </p:cNvSpPr>
            <p:nvPr/>
          </p:nvSpPr>
          <p:spPr bwMode="auto">
            <a:xfrm>
              <a:off x="7141845" y="2375535"/>
              <a:ext cx="855663" cy="45720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i="1" dirty="0" smtClean="0"/>
                <a:t>n</a:t>
              </a:r>
              <a:endParaRPr lang="en-US" b="0" dirty="0"/>
            </a:p>
          </p:txBody>
        </p:sp>
        <p:sp>
          <p:nvSpPr>
            <p:cNvPr id="40" name="Text Box 49"/>
            <p:cNvSpPr txBox="1">
              <a:spLocks noChangeArrowheads="1"/>
            </p:cNvSpPr>
            <p:nvPr/>
          </p:nvSpPr>
          <p:spPr bwMode="auto">
            <a:xfrm>
              <a:off x="5638483" y="2236470"/>
              <a:ext cx="855663" cy="40011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0" dirty="0" smtClean="0">
                  <a:latin typeface="Arial" charset="0"/>
                  <a:sym typeface="MT Extra" pitchFamily="18" charset="2"/>
                </a:rPr>
                <a:t>0</a:t>
              </a:r>
              <a:endParaRPr lang="en-US" sz="2000" b="0" dirty="0">
                <a:latin typeface="Arial" charset="0"/>
                <a:sym typeface="MT Extra" pitchFamily="18" charset="2"/>
              </a:endParaRPr>
            </a:p>
          </p:txBody>
        </p:sp>
        <p:sp>
          <p:nvSpPr>
            <p:cNvPr id="41" name="Text Box 50"/>
            <p:cNvSpPr txBox="1">
              <a:spLocks noChangeArrowheads="1"/>
            </p:cNvSpPr>
            <p:nvPr/>
          </p:nvSpPr>
          <p:spPr bwMode="auto">
            <a:xfrm>
              <a:off x="5682615" y="1636395"/>
              <a:ext cx="855663" cy="4616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dirty="0" smtClean="0">
                  <a:sym typeface="MT Extra" pitchFamily="18" charset="2"/>
                </a:rPr>
                <a:t>4</a:t>
              </a:r>
              <a:endParaRPr lang="en-US" b="0" dirty="0">
                <a:sym typeface="MT Extra" pitchFamily="18" charset="2"/>
              </a:endParaRPr>
            </a:p>
          </p:txBody>
        </p:sp>
        <p:cxnSp>
          <p:nvCxnSpPr>
            <p:cNvPr id="42" name="Straight Connector 41"/>
            <p:cNvCxnSpPr>
              <a:stCxn id="43" idx="0"/>
            </p:cNvCxnSpPr>
            <p:nvPr/>
          </p:nvCxnSpPr>
          <p:spPr bwMode="auto">
            <a:xfrm>
              <a:off x="6358255" y="1806575"/>
              <a:ext cx="4445" cy="688975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43" name="Oval 42"/>
            <p:cNvSpPr/>
            <p:nvPr/>
          </p:nvSpPr>
          <p:spPr bwMode="auto">
            <a:xfrm>
              <a:off x="6271895" y="1806575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45" name="Straight Connector 44"/>
            <p:cNvCxnSpPr>
              <a:stCxn id="46" idx="4"/>
            </p:cNvCxnSpPr>
            <p:nvPr/>
          </p:nvCxnSpPr>
          <p:spPr bwMode="auto">
            <a:xfrm>
              <a:off x="7110730" y="1983740"/>
              <a:ext cx="4446" cy="511810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46" name="Oval 45"/>
            <p:cNvSpPr/>
            <p:nvPr/>
          </p:nvSpPr>
          <p:spPr bwMode="auto">
            <a:xfrm>
              <a:off x="7024370" y="1800860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47" name="Line 43"/>
            <p:cNvSpPr>
              <a:spLocks noChangeShapeType="1"/>
            </p:cNvSpPr>
            <p:nvPr/>
          </p:nvSpPr>
          <p:spPr bwMode="auto">
            <a:xfrm flipV="1">
              <a:off x="6031865" y="2211070"/>
              <a:ext cx="1453515" cy="31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8" name="Oval 47"/>
            <p:cNvSpPr/>
            <p:nvPr/>
          </p:nvSpPr>
          <p:spPr bwMode="auto">
            <a:xfrm>
              <a:off x="6607810" y="2389505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54" name="Right Arrow 53"/>
          <p:cNvSpPr/>
          <p:nvPr/>
        </p:nvSpPr>
        <p:spPr bwMode="auto">
          <a:xfrm>
            <a:off x="3790950" y="1390650"/>
            <a:ext cx="1485900" cy="723900"/>
          </a:xfrm>
          <a:prstGeom prst="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867150" y="1533525"/>
            <a:ext cx="1419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Bounded</a:t>
            </a:r>
            <a:endParaRPr lang="en-US" b="0" dirty="0"/>
          </a:p>
        </p:txBody>
      </p:sp>
      <p:sp>
        <p:nvSpPr>
          <p:cNvPr id="17" name="Oval 16"/>
          <p:cNvSpPr/>
          <p:nvPr/>
        </p:nvSpPr>
        <p:spPr bwMode="auto">
          <a:xfrm>
            <a:off x="1950085" y="2437130"/>
            <a:ext cx="172720" cy="182880"/>
          </a:xfrm>
          <a:prstGeom prst="ellipse">
            <a:avLst/>
          </a:prstGeom>
          <a:gradFill>
            <a:gsLst>
              <a:gs pos="16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4" name="Text Box 47"/>
          <p:cNvSpPr txBox="1">
            <a:spLocks noChangeArrowheads="1"/>
          </p:cNvSpPr>
          <p:nvPr/>
        </p:nvSpPr>
        <p:spPr bwMode="auto">
          <a:xfrm>
            <a:off x="2426970" y="3709035"/>
            <a:ext cx="855663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i="1" dirty="0" smtClean="0"/>
              <a:t>n</a:t>
            </a:r>
            <a:endParaRPr lang="en-US" b="0" dirty="0"/>
          </a:p>
        </p:txBody>
      </p:sp>
      <p:grpSp>
        <p:nvGrpSpPr>
          <p:cNvPr id="106" name="Group 105"/>
          <p:cNvGrpSpPr/>
          <p:nvPr/>
        </p:nvGrpSpPr>
        <p:grpSpPr>
          <a:xfrm>
            <a:off x="923608" y="2933700"/>
            <a:ext cx="1875472" cy="1036380"/>
            <a:chOff x="952183" y="3248025"/>
            <a:chExt cx="1875472" cy="1036380"/>
          </a:xfrm>
        </p:grpSpPr>
        <p:cxnSp>
          <p:nvCxnSpPr>
            <p:cNvPr id="27" name="Straight Connector 26"/>
            <p:cNvCxnSpPr/>
            <p:nvPr/>
          </p:nvCxnSpPr>
          <p:spPr bwMode="auto">
            <a:xfrm>
              <a:off x="2032000" y="3864292"/>
              <a:ext cx="0" cy="274320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71" name="Line 41"/>
            <p:cNvSpPr>
              <a:spLocks noChangeShapeType="1"/>
            </p:cNvSpPr>
            <p:nvPr/>
          </p:nvSpPr>
          <p:spPr bwMode="auto">
            <a:xfrm flipV="1">
              <a:off x="1347629" y="3851752"/>
              <a:ext cx="1425257" cy="1460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2" name="Line 42"/>
            <p:cNvSpPr>
              <a:spLocks noChangeShapeType="1"/>
            </p:cNvSpPr>
            <p:nvPr/>
          </p:nvSpPr>
          <p:spPr bwMode="auto">
            <a:xfrm flipV="1">
              <a:off x="1315403" y="3248025"/>
              <a:ext cx="8572" cy="993458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3" name="Line 43"/>
            <p:cNvSpPr>
              <a:spLocks noChangeShapeType="1"/>
            </p:cNvSpPr>
            <p:nvPr/>
          </p:nvSpPr>
          <p:spPr bwMode="auto">
            <a:xfrm flipV="1">
              <a:off x="1316990" y="3573145"/>
              <a:ext cx="1453515" cy="31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5" name="Text Box 49"/>
            <p:cNvSpPr txBox="1">
              <a:spLocks noChangeArrowheads="1"/>
            </p:cNvSpPr>
            <p:nvPr/>
          </p:nvSpPr>
          <p:spPr bwMode="auto">
            <a:xfrm>
              <a:off x="952183" y="3884295"/>
              <a:ext cx="855663" cy="40011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0" dirty="0" smtClean="0">
                  <a:latin typeface="Arial" charset="0"/>
                  <a:sym typeface="MT Extra" pitchFamily="18" charset="2"/>
                </a:rPr>
                <a:t>-2</a:t>
              </a:r>
              <a:endParaRPr lang="en-US" sz="2000" b="0" dirty="0">
                <a:latin typeface="Arial" charset="0"/>
                <a:sym typeface="MT Extra" pitchFamily="18" charset="2"/>
              </a:endParaRPr>
            </a:p>
          </p:txBody>
        </p:sp>
        <p:sp>
          <p:nvSpPr>
            <p:cNvPr id="76" name="Text Box 50"/>
            <p:cNvSpPr txBox="1">
              <a:spLocks noChangeArrowheads="1"/>
            </p:cNvSpPr>
            <p:nvPr/>
          </p:nvSpPr>
          <p:spPr bwMode="auto">
            <a:xfrm>
              <a:off x="996315" y="3284220"/>
              <a:ext cx="855663" cy="4616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dirty="0" smtClean="0">
                  <a:sym typeface="MT Extra" pitchFamily="18" charset="2"/>
                </a:rPr>
                <a:t>2</a:t>
              </a:r>
              <a:endParaRPr lang="en-US" b="0" dirty="0">
                <a:sym typeface="MT Extra" pitchFamily="18" charset="2"/>
              </a:endParaRPr>
            </a:p>
          </p:txBody>
        </p:sp>
        <p:cxnSp>
          <p:nvCxnSpPr>
            <p:cNvPr id="77" name="Straight Connector 76"/>
            <p:cNvCxnSpPr>
              <a:stCxn id="78" idx="0"/>
            </p:cNvCxnSpPr>
            <p:nvPr/>
          </p:nvCxnSpPr>
          <p:spPr bwMode="auto">
            <a:xfrm>
              <a:off x="1671955" y="3454400"/>
              <a:ext cx="13970" cy="422275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78" name="Oval 77"/>
            <p:cNvSpPr/>
            <p:nvPr/>
          </p:nvSpPr>
          <p:spPr bwMode="auto">
            <a:xfrm>
              <a:off x="1585595" y="3454400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79" name="Straight Connector 78"/>
            <p:cNvCxnSpPr>
              <a:stCxn id="80" idx="4"/>
            </p:cNvCxnSpPr>
            <p:nvPr/>
          </p:nvCxnSpPr>
          <p:spPr bwMode="auto">
            <a:xfrm>
              <a:off x="2424430" y="3631565"/>
              <a:ext cx="4445" cy="254635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80" name="Oval 79"/>
            <p:cNvSpPr/>
            <p:nvPr/>
          </p:nvSpPr>
          <p:spPr bwMode="auto">
            <a:xfrm>
              <a:off x="2338070" y="3448685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81" name="Line 43"/>
            <p:cNvSpPr>
              <a:spLocks noChangeShapeType="1"/>
            </p:cNvSpPr>
            <p:nvPr/>
          </p:nvSpPr>
          <p:spPr bwMode="auto">
            <a:xfrm flipV="1">
              <a:off x="1374140" y="4135120"/>
              <a:ext cx="1453515" cy="31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2" name="Oval 81"/>
            <p:cNvSpPr/>
            <p:nvPr/>
          </p:nvSpPr>
          <p:spPr bwMode="auto">
            <a:xfrm>
              <a:off x="1921510" y="4037330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101" name="Right Arrow 100"/>
          <p:cNvSpPr/>
          <p:nvPr/>
        </p:nvSpPr>
        <p:spPr bwMode="auto">
          <a:xfrm rot="9456792">
            <a:off x="2759378" y="2531111"/>
            <a:ext cx="2793191" cy="601507"/>
          </a:xfrm>
          <a:prstGeom prst="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 rot="20239884">
            <a:off x="3571876" y="2543175"/>
            <a:ext cx="1419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Sum to 2</a:t>
            </a:r>
            <a:endParaRPr lang="en-US" b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TextBox 175"/>
              <p:cNvSpPr txBox="1"/>
              <p:nvPr/>
            </p:nvSpPr>
            <p:spPr>
              <a:xfrm>
                <a:off x="628650" y="438150"/>
                <a:ext cx="8305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Bounded: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𝟎</m:t>
                    </m:r>
                    <m:r>
                      <a:rPr lang="en-US" b="1" i="1" smtClean="0">
                        <a:latin typeface="Cambria Math"/>
                      </a:rPr>
                      <m:t>≤</m:t>
                    </m:r>
                    <m:r>
                      <a:rPr lang="en-US" b="1" i="1" smtClean="0">
                        <a:latin typeface="Cambria Math"/>
                      </a:rPr>
                      <m:t>𝒙</m:t>
                    </m:r>
                    <m:d>
                      <m:dPr>
                        <m:begChr m:val="["/>
                        <m:endChr m:val="]"/>
                        <m:ctrlPr>
                          <a:rPr lang="en-US" b="1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/>
                          </a:rPr>
                          <m:t>𝒏</m:t>
                        </m:r>
                      </m:e>
                    </m:d>
                    <m:r>
                      <a:rPr lang="en-US" b="1" i="1" smtClean="0">
                        <a:latin typeface="Cambria Math"/>
                      </a:rPr>
                      <m:t>≤</m:t>
                    </m:r>
                    <m:r>
                      <a:rPr lang="en-US" b="1" i="1" smtClean="0">
                        <a:latin typeface="Cambria Math"/>
                      </a:rPr>
                      <m:t>𝟒</m:t>
                    </m:r>
                  </m:oMath>
                </a14:m>
                <a:r>
                  <a:rPr lang="en-US" dirty="0" smtClean="0"/>
                  <a:t> and Area: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𝒙</m:t>
                    </m:r>
                    <m:d>
                      <m:dPr>
                        <m:begChr m:val="["/>
                        <m:endChr m:val="}"/>
                        <m:ctrlPr>
                          <a:rPr lang="en-US" b="1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/>
                          </a:rPr>
                          <m:t>𝟏</m:t>
                        </m:r>
                      </m:e>
                    </m:d>
                    <m:r>
                      <a:rPr lang="en-US" b="1" i="1" smtClean="0">
                        <a:latin typeface="Cambria Math"/>
                      </a:rPr>
                      <m:t>+</m:t>
                    </m:r>
                    <m:r>
                      <a:rPr lang="en-US" b="1" i="1" smtClean="0">
                        <a:latin typeface="Cambria Math"/>
                      </a:rPr>
                      <m:t>𝒙</m:t>
                    </m:r>
                    <m:d>
                      <m:dPr>
                        <m:begChr m:val="["/>
                        <m:endChr m:val="}"/>
                        <m:ctrlPr>
                          <a:rPr lang="en-US" b="1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/>
                          </a:rPr>
                          <m:t>𝟐</m:t>
                        </m:r>
                      </m:e>
                    </m:d>
                    <m:r>
                      <a:rPr lang="en-US" b="1" i="1" smtClean="0">
                        <a:latin typeface="Cambria Math"/>
                      </a:rPr>
                      <m:t>+</m:t>
                    </m:r>
                    <m:r>
                      <a:rPr lang="en-US" b="1" i="1" smtClean="0">
                        <a:latin typeface="Cambria Math"/>
                      </a:rPr>
                      <m:t>𝒙</m:t>
                    </m:r>
                    <m:d>
                      <m:dPr>
                        <m:begChr m:val="["/>
                        <m:endChr m:val="]"/>
                        <m:ctrlPr>
                          <a:rPr lang="en-US" b="1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/>
                          </a:rPr>
                          <m:t>𝟑</m:t>
                        </m:r>
                      </m:e>
                    </m:d>
                    <m:r>
                      <a:rPr lang="en-US" b="1" i="1" smtClean="0">
                        <a:latin typeface="Cambria Math"/>
                      </a:rPr>
                      <m:t>=</m:t>
                    </m:r>
                    <m:r>
                      <a:rPr lang="en-US" b="1" i="1" smtClean="0">
                        <a:latin typeface="Cambria Math"/>
                      </a:rPr>
                      <m:t>𝟐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76" name="TextBox 1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438150"/>
                <a:ext cx="8305800" cy="461665"/>
              </a:xfrm>
              <a:prstGeom prst="rect">
                <a:avLst/>
              </a:prstGeom>
              <a:blipFill rotWithShape="1">
                <a:blip r:embed="rId5"/>
                <a:stretch>
                  <a:fillRect l="-1101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7" name="TextBox 176"/>
          <p:cNvSpPr txBox="1"/>
          <p:nvPr/>
        </p:nvSpPr>
        <p:spPr>
          <a:xfrm>
            <a:off x="1771650" y="1371600"/>
            <a:ext cx="1266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Start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3896988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Line 43"/>
          <p:cNvSpPr>
            <a:spLocks noChangeShapeType="1"/>
          </p:cNvSpPr>
          <p:nvPr/>
        </p:nvSpPr>
        <p:spPr bwMode="auto">
          <a:xfrm flipV="1">
            <a:off x="1364615" y="1334770"/>
            <a:ext cx="1453515" cy="317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" name="Line 41"/>
          <p:cNvSpPr>
            <a:spLocks noChangeShapeType="1"/>
          </p:cNvSpPr>
          <p:nvPr/>
        </p:nvSpPr>
        <p:spPr bwMode="auto">
          <a:xfrm flipV="1">
            <a:off x="1366679" y="2232502"/>
            <a:ext cx="1425257" cy="14605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" name="Line 42"/>
          <p:cNvSpPr>
            <a:spLocks noChangeShapeType="1"/>
          </p:cNvSpPr>
          <p:nvPr/>
        </p:nvSpPr>
        <p:spPr bwMode="auto">
          <a:xfrm flipV="1">
            <a:off x="1363028" y="1044258"/>
            <a:ext cx="0" cy="12827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" name="Line 43"/>
          <p:cNvSpPr>
            <a:spLocks noChangeShapeType="1"/>
          </p:cNvSpPr>
          <p:nvPr/>
        </p:nvSpPr>
        <p:spPr bwMode="auto">
          <a:xfrm flipV="1">
            <a:off x="1326515" y="1677670"/>
            <a:ext cx="1453515" cy="317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" name="Text Box 47"/>
          <p:cNvSpPr txBox="1">
            <a:spLocks noChangeArrowheads="1"/>
          </p:cNvSpPr>
          <p:nvPr/>
        </p:nvSpPr>
        <p:spPr bwMode="auto">
          <a:xfrm>
            <a:off x="2465070" y="2127885"/>
            <a:ext cx="855663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i="1" dirty="0" smtClean="0"/>
              <a:t>n</a:t>
            </a:r>
            <a:endParaRPr lang="en-US" b="0" dirty="0"/>
          </a:p>
        </p:txBody>
      </p:sp>
      <p:sp>
        <p:nvSpPr>
          <p:cNvPr id="10" name="Text Box 49"/>
          <p:cNvSpPr txBox="1">
            <a:spLocks noChangeArrowheads="1"/>
          </p:cNvSpPr>
          <p:nvPr/>
        </p:nvSpPr>
        <p:spPr bwMode="auto">
          <a:xfrm>
            <a:off x="961708" y="1988820"/>
            <a:ext cx="855663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0" dirty="0" smtClean="0">
                <a:latin typeface="Arial" charset="0"/>
                <a:sym typeface="MT Extra" pitchFamily="18" charset="2"/>
              </a:rPr>
              <a:t>0</a:t>
            </a:r>
            <a:endParaRPr lang="en-US" sz="2000" b="0" dirty="0">
              <a:latin typeface="Arial" charset="0"/>
              <a:sym typeface="MT Extra" pitchFamily="18" charset="2"/>
            </a:endParaRPr>
          </a:p>
        </p:txBody>
      </p:sp>
      <p:sp>
        <p:nvSpPr>
          <p:cNvPr id="11" name="Text Box 50"/>
          <p:cNvSpPr txBox="1">
            <a:spLocks noChangeArrowheads="1"/>
          </p:cNvSpPr>
          <p:nvPr/>
        </p:nvSpPr>
        <p:spPr bwMode="auto">
          <a:xfrm>
            <a:off x="1005840" y="1388745"/>
            <a:ext cx="855663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 smtClean="0">
                <a:sym typeface="MT Extra" pitchFamily="18" charset="2"/>
              </a:rPr>
              <a:t>4</a:t>
            </a:r>
            <a:endParaRPr lang="en-US" b="0" dirty="0">
              <a:sym typeface="MT Extra" pitchFamily="18" charset="2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flipH="1">
            <a:off x="1685925" y="1280795"/>
            <a:ext cx="1270" cy="919480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3" name="Oval 12"/>
          <p:cNvSpPr/>
          <p:nvPr/>
        </p:nvSpPr>
        <p:spPr bwMode="auto">
          <a:xfrm>
            <a:off x="1585595" y="1225550"/>
            <a:ext cx="172720" cy="182880"/>
          </a:xfrm>
          <a:prstGeom prst="ellipse">
            <a:avLst/>
          </a:prstGeom>
          <a:gradFill>
            <a:gsLst>
              <a:gs pos="16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 flipH="1">
            <a:off x="2438400" y="1469390"/>
            <a:ext cx="635" cy="778510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6" name="Oval 15"/>
          <p:cNvSpPr/>
          <p:nvPr/>
        </p:nvSpPr>
        <p:spPr bwMode="auto">
          <a:xfrm>
            <a:off x="2338070" y="1257935"/>
            <a:ext cx="172720" cy="182880"/>
          </a:xfrm>
          <a:prstGeom prst="ellipse">
            <a:avLst/>
          </a:prstGeom>
          <a:gradFill>
            <a:gsLst>
              <a:gs pos="16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3" name="Line 43"/>
          <p:cNvSpPr>
            <a:spLocks noChangeShapeType="1"/>
          </p:cNvSpPr>
          <p:nvPr/>
        </p:nvSpPr>
        <p:spPr bwMode="auto">
          <a:xfrm flipV="1">
            <a:off x="1355090" y="1963420"/>
            <a:ext cx="1453515" cy="317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cxnSp>
        <p:nvCxnSpPr>
          <p:cNvPr id="44" name="Straight Connector 43"/>
          <p:cNvCxnSpPr/>
          <p:nvPr/>
        </p:nvCxnSpPr>
        <p:spPr bwMode="auto">
          <a:xfrm>
            <a:off x="2051050" y="2254567"/>
            <a:ext cx="0" cy="274320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grpSp>
        <p:nvGrpSpPr>
          <p:cNvPr id="69" name="Group 68"/>
          <p:cNvGrpSpPr/>
          <p:nvPr/>
        </p:nvGrpSpPr>
        <p:grpSpPr>
          <a:xfrm>
            <a:off x="5609908" y="977583"/>
            <a:ext cx="2359025" cy="1540827"/>
            <a:chOff x="5638483" y="1291908"/>
            <a:chExt cx="2359025" cy="1540827"/>
          </a:xfrm>
        </p:grpSpPr>
        <p:sp>
          <p:nvSpPr>
            <p:cNvPr id="36" name="Line 41"/>
            <p:cNvSpPr>
              <a:spLocks noChangeShapeType="1"/>
            </p:cNvSpPr>
            <p:nvPr/>
          </p:nvSpPr>
          <p:spPr bwMode="auto">
            <a:xfrm flipV="1">
              <a:off x="6043454" y="2480152"/>
              <a:ext cx="1425257" cy="1460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7" name="Line 42"/>
            <p:cNvSpPr>
              <a:spLocks noChangeShapeType="1"/>
            </p:cNvSpPr>
            <p:nvPr/>
          </p:nvSpPr>
          <p:spPr bwMode="auto">
            <a:xfrm flipV="1">
              <a:off x="6039803" y="1291908"/>
              <a:ext cx="0" cy="12827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8" name="Line 43"/>
            <p:cNvSpPr>
              <a:spLocks noChangeShapeType="1"/>
            </p:cNvSpPr>
            <p:nvPr/>
          </p:nvSpPr>
          <p:spPr bwMode="auto">
            <a:xfrm flipV="1">
              <a:off x="6003290" y="1925320"/>
              <a:ext cx="1453515" cy="31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9" name="Text Box 47"/>
            <p:cNvSpPr txBox="1">
              <a:spLocks noChangeArrowheads="1"/>
            </p:cNvSpPr>
            <p:nvPr/>
          </p:nvSpPr>
          <p:spPr bwMode="auto">
            <a:xfrm>
              <a:off x="7141845" y="2375535"/>
              <a:ext cx="855663" cy="45720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i="1" dirty="0" smtClean="0"/>
                <a:t>n</a:t>
              </a:r>
              <a:endParaRPr lang="en-US" b="0" dirty="0"/>
            </a:p>
          </p:txBody>
        </p:sp>
        <p:sp>
          <p:nvSpPr>
            <p:cNvPr id="40" name="Text Box 49"/>
            <p:cNvSpPr txBox="1">
              <a:spLocks noChangeArrowheads="1"/>
            </p:cNvSpPr>
            <p:nvPr/>
          </p:nvSpPr>
          <p:spPr bwMode="auto">
            <a:xfrm>
              <a:off x="5638483" y="2236470"/>
              <a:ext cx="855663" cy="40011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0" dirty="0" smtClean="0">
                  <a:latin typeface="Arial" charset="0"/>
                  <a:sym typeface="MT Extra" pitchFamily="18" charset="2"/>
                </a:rPr>
                <a:t>0</a:t>
              </a:r>
              <a:endParaRPr lang="en-US" sz="2000" b="0" dirty="0">
                <a:latin typeface="Arial" charset="0"/>
                <a:sym typeface="MT Extra" pitchFamily="18" charset="2"/>
              </a:endParaRPr>
            </a:p>
          </p:txBody>
        </p:sp>
        <p:sp>
          <p:nvSpPr>
            <p:cNvPr id="41" name="Text Box 50"/>
            <p:cNvSpPr txBox="1">
              <a:spLocks noChangeArrowheads="1"/>
            </p:cNvSpPr>
            <p:nvPr/>
          </p:nvSpPr>
          <p:spPr bwMode="auto">
            <a:xfrm>
              <a:off x="5682615" y="1636395"/>
              <a:ext cx="855663" cy="4616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dirty="0" smtClean="0">
                  <a:sym typeface="MT Extra" pitchFamily="18" charset="2"/>
                </a:rPr>
                <a:t>4</a:t>
              </a:r>
              <a:endParaRPr lang="en-US" b="0" dirty="0">
                <a:sym typeface="MT Extra" pitchFamily="18" charset="2"/>
              </a:endParaRPr>
            </a:p>
          </p:txBody>
        </p:sp>
        <p:cxnSp>
          <p:nvCxnSpPr>
            <p:cNvPr id="42" name="Straight Connector 41"/>
            <p:cNvCxnSpPr>
              <a:stCxn id="43" idx="0"/>
            </p:cNvCxnSpPr>
            <p:nvPr/>
          </p:nvCxnSpPr>
          <p:spPr bwMode="auto">
            <a:xfrm>
              <a:off x="6358255" y="1806575"/>
              <a:ext cx="4445" cy="688975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43" name="Oval 42"/>
            <p:cNvSpPr/>
            <p:nvPr/>
          </p:nvSpPr>
          <p:spPr bwMode="auto">
            <a:xfrm>
              <a:off x="6271895" y="1806575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45" name="Straight Connector 44"/>
            <p:cNvCxnSpPr>
              <a:stCxn id="46" idx="4"/>
            </p:cNvCxnSpPr>
            <p:nvPr/>
          </p:nvCxnSpPr>
          <p:spPr bwMode="auto">
            <a:xfrm>
              <a:off x="7110730" y="1983740"/>
              <a:ext cx="4446" cy="511810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46" name="Oval 45"/>
            <p:cNvSpPr/>
            <p:nvPr/>
          </p:nvSpPr>
          <p:spPr bwMode="auto">
            <a:xfrm>
              <a:off x="7024370" y="1800860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47" name="Line 43"/>
            <p:cNvSpPr>
              <a:spLocks noChangeShapeType="1"/>
            </p:cNvSpPr>
            <p:nvPr/>
          </p:nvSpPr>
          <p:spPr bwMode="auto">
            <a:xfrm flipV="1">
              <a:off x="6031865" y="2211070"/>
              <a:ext cx="1453515" cy="31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8" name="Oval 47"/>
            <p:cNvSpPr/>
            <p:nvPr/>
          </p:nvSpPr>
          <p:spPr bwMode="auto">
            <a:xfrm>
              <a:off x="6607810" y="2389505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54" name="Right Arrow 53"/>
          <p:cNvSpPr/>
          <p:nvPr/>
        </p:nvSpPr>
        <p:spPr bwMode="auto">
          <a:xfrm>
            <a:off x="3790950" y="1390650"/>
            <a:ext cx="1485900" cy="723900"/>
          </a:xfrm>
          <a:prstGeom prst="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867150" y="1533525"/>
            <a:ext cx="1419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Bounded</a:t>
            </a:r>
            <a:endParaRPr lang="en-US" b="0" dirty="0"/>
          </a:p>
        </p:txBody>
      </p:sp>
      <p:sp>
        <p:nvSpPr>
          <p:cNvPr id="17" name="Oval 16"/>
          <p:cNvSpPr/>
          <p:nvPr/>
        </p:nvSpPr>
        <p:spPr bwMode="auto">
          <a:xfrm>
            <a:off x="1950085" y="2437130"/>
            <a:ext cx="172720" cy="182880"/>
          </a:xfrm>
          <a:prstGeom prst="ellipse">
            <a:avLst/>
          </a:prstGeom>
          <a:gradFill>
            <a:gsLst>
              <a:gs pos="16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4" name="Text Box 47"/>
          <p:cNvSpPr txBox="1">
            <a:spLocks noChangeArrowheads="1"/>
          </p:cNvSpPr>
          <p:nvPr/>
        </p:nvSpPr>
        <p:spPr bwMode="auto">
          <a:xfrm>
            <a:off x="2426970" y="3709035"/>
            <a:ext cx="855663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i="1" dirty="0" smtClean="0"/>
              <a:t>n</a:t>
            </a:r>
            <a:endParaRPr lang="en-US" b="0" dirty="0"/>
          </a:p>
        </p:txBody>
      </p:sp>
      <p:grpSp>
        <p:nvGrpSpPr>
          <p:cNvPr id="106" name="Group 105"/>
          <p:cNvGrpSpPr/>
          <p:nvPr/>
        </p:nvGrpSpPr>
        <p:grpSpPr>
          <a:xfrm>
            <a:off x="923608" y="2933700"/>
            <a:ext cx="1875472" cy="1036380"/>
            <a:chOff x="952183" y="3248025"/>
            <a:chExt cx="1875472" cy="1036380"/>
          </a:xfrm>
        </p:grpSpPr>
        <p:cxnSp>
          <p:nvCxnSpPr>
            <p:cNvPr id="27" name="Straight Connector 26"/>
            <p:cNvCxnSpPr/>
            <p:nvPr/>
          </p:nvCxnSpPr>
          <p:spPr bwMode="auto">
            <a:xfrm>
              <a:off x="2032000" y="3864292"/>
              <a:ext cx="0" cy="274320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71" name="Line 41"/>
            <p:cNvSpPr>
              <a:spLocks noChangeShapeType="1"/>
            </p:cNvSpPr>
            <p:nvPr/>
          </p:nvSpPr>
          <p:spPr bwMode="auto">
            <a:xfrm flipV="1">
              <a:off x="1347629" y="3851752"/>
              <a:ext cx="1425257" cy="1460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2" name="Line 42"/>
            <p:cNvSpPr>
              <a:spLocks noChangeShapeType="1"/>
            </p:cNvSpPr>
            <p:nvPr/>
          </p:nvSpPr>
          <p:spPr bwMode="auto">
            <a:xfrm flipV="1">
              <a:off x="1315403" y="3248025"/>
              <a:ext cx="8572" cy="993458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3" name="Line 43"/>
            <p:cNvSpPr>
              <a:spLocks noChangeShapeType="1"/>
            </p:cNvSpPr>
            <p:nvPr/>
          </p:nvSpPr>
          <p:spPr bwMode="auto">
            <a:xfrm flipV="1">
              <a:off x="1316990" y="3573145"/>
              <a:ext cx="1453515" cy="31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5" name="Text Box 49"/>
            <p:cNvSpPr txBox="1">
              <a:spLocks noChangeArrowheads="1"/>
            </p:cNvSpPr>
            <p:nvPr/>
          </p:nvSpPr>
          <p:spPr bwMode="auto">
            <a:xfrm>
              <a:off x="952183" y="3884295"/>
              <a:ext cx="855663" cy="40011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0" dirty="0" smtClean="0">
                  <a:latin typeface="Arial" charset="0"/>
                  <a:sym typeface="MT Extra" pitchFamily="18" charset="2"/>
                </a:rPr>
                <a:t>-2</a:t>
              </a:r>
              <a:endParaRPr lang="en-US" sz="2000" b="0" dirty="0">
                <a:latin typeface="Arial" charset="0"/>
                <a:sym typeface="MT Extra" pitchFamily="18" charset="2"/>
              </a:endParaRPr>
            </a:p>
          </p:txBody>
        </p:sp>
        <p:sp>
          <p:nvSpPr>
            <p:cNvPr id="76" name="Text Box 50"/>
            <p:cNvSpPr txBox="1">
              <a:spLocks noChangeArrowheads="1"/>
            </p:cNvSpPr>
            <p:nvPr/>
          </p:nvSpPr>
          <p:spPr bwMode="auto">
            <a:xfrm>
              <a:off x="996315" y="3284220"/>
              <a:ext cx="855663" cy="4616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dirty="0" smtClean="0">
                  <a:sym typeface="MT Extra" pitchFamily="18" charset="2"/>
                </a:rPr>
                <a:t>2</a:t>
              </a:r>
              <a:endParaRPr lang="en-US" b="0" dirty="0">
                <a:sym typeface="MT Extra" pitchFamily="18" charset="2"/>
              </a:endParaRPr>
            </a:p>
          </p:txBody>
        </p:sp>
        <p:cxnSp>
          <p:nvCxnSpPr>
            <p:cNvPr id="77" name="Straight Connector 76"/>
            <p:cNvCxnSpPr>
              <a:stCxn id="78" idx="0"/>
            </p:cNvCxnSpPr>
            <p:nvPr/>
          </p:nvCxnSpPr>
          <p:spPr bwMode="auto">
            <a:xfrm>
              <a:off x="1671955" y="3454400"/>
              <a:ext cx="13970" cy="422275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78" name="Oval 77"/>
            <p:cNvSpPr/>
            <p:nvPr/>
          </p:nvSpPr>
          <p:spPr bwMode="auto">
            <a:xfrm>
              <a:off x="1585595" y="3454400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79" name="Straight Connector 78"/>
            <p:cNvCxnSpPr>
              <a:stCxn id="80" idx="4"/>
            </p:cNvCxnSpPr>
            <p:nvPr/>
          </p:nvCxnSpPr>
          <p:spPr bwMode="auto">
            <a:xfrm>
              <a:off x="2424430" y="3631565"/>
              <a:ext cx="4445" cy="254635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80" name="Oval 79"/>
            <p:cNvSpPr/>
            <p:nvPr/>
          </p:nvSpPr>
          <p:spPr bwMode="auto">
            <a:xfrm>
              <a:off x="2338070" y="3448685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81" name="Line 43"/>
            <p:cNvSpPr>
              <a:spLocks noChangeShapeType="1"/>
            </p:cNvSpPr>
            <p:nvPr/>
          </p:nvSpPr>
          <p:spPr bwMode="auto">
            <a:xfrm flipV="1">
              <a:off x="1374140" y="4135120"/>
              <a:ext cx="1453515" cy="31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2" name="Oval 81"/>
            <p:cNvSpPr/>
            <p:nvPr/>
          </p:nvSpPr>
          <p:spPr bwMode="auto">
            <a:xfrm>
              <a:off x="1921510" y="4037330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101" name="Right Arrow 100"/>
          <p:cNvSpPr/>
          <p:nvPr/>
        </p:nvSpPr>
        <p:spPr bwMode="auto">
          <a:xfrm rot="9456792">
            <a:off x="2759378" y="2531111"/>
            <a:ext cx="2793191" cy="601507"/>
          </a:xfrm>
          <a:prstGeom prst="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 rot="20239884">
            <a:off x="3571876" y="2543175"/>
            <a:ext cx="1419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Sum to 2</a:t>
            </a:r>
            <a:endParaRPr lang="en-US" b="0" dirty="0"/>
          </a:p>
        </p:txBody>
      </p:sp>
      <p:sp>
        <p:nvSpPr>
          <p:cNvPr id="103" name="Right Arrow 102"/>
          <p:cNvSpPr/>
          <p:nvPr/>
        </p:nvSpPr>
        <p:spPr bwMode="auto">
          <a:xfrm>
            <a:off x="3724275" y="3038475"/>
            <a:ext cx="1819275" cy="723900"/>
          </a:xfrm>
          <a:prstGeom prst="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3838575" y="3181350"/>
            <a:ext cx="1419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Bounded</a:t>
            </a:r>
            <a:endParaRPr lang="en-US" b="0" dirty="0"/>
          </a:p>
        </p:txBody>
      </p:sp>
      <p:grpSp>
        <p:nvGrpSpPr>
          <p:cNvPr id="122" name="Group 121"/>
          <p:cNvGrpSpPr/>
          <p:nvPr/>
        </p:nvGrpSpPr>
        <p:grpSpPr>
          <a:xfrm>
            <a:off x="5667058" y="2943225"/>
            <a:ext cx="1846897" cy="1036380"/>
            <a:chOff x="5695633" y="3257550"/>
            <a:chExt cx="1846897" cy="1036380"/>
          </a:xfrm>
        </p:grpSpPr>
        <p:sp>
          <p:nvSpPr>
            <p:cNvPr id="109" name="Line 41"/>
            <p:cNvSpPr>
              <a:spLocks noChangeShapeType="1"/>
            </p:cNvSpPr>
            <p:nvPr/>
          </p:nvSpPr>
          <p:spPr bwMode="auto">
            <a:xfrm flipV="1">
              <a:off x="6091079" y="3861277"/>
              <a:ext cx="1425257" cy="1460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0" name="Line 42"/>
            <p:cNvSpPr>
              <a:spLocks noChangeShapeType="1"/>
            </p:cNvSpPr>
            <p:nvPr/>
          </p:nvSpPr>
          <p:spPr bwMode="auto">
            <a:xfrm flipV="1">
              <a:off x="6058853" y="3257550"/>
              <a:ext cx="8572" cy="993458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1" name="Line 43"/>
            <p:cNvSpPr>
              <a:spLocks noChangeShapeType="1"/>
            </p:cNvSpPr>
            <p:nvPr/>
          </p:nvSpPr>
          <p:spPr bwMode="auto">
            <a:xfrm flipV="1">
              <a:off x="6060440" y="3582670"/>
              <a:ext cx="1453515" cy="31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2" name="Text Box 49"/>
            <p:cNvSpPr txBox="1">
              <a:spLocks noChangeArrowheads="1"/>
            </p:cNvSpPr>
            <p:nvPr/>
          </p:nvSpPr>
          <p:spPr bwMode="auto">
            <a:xfrm>
              <a:off x="5695633" y="3893820"/>
              <a:ext cx="855663" cy="40011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0" dirty="0" smtClean="0">
                  <a:latin typeface="Arial" charset="0"/>
                  <a:sym typeface="MT Extra" pitchFamily="18" charset="2"/>
                </a:rPr>
                <a:t>-2</a:t>
              </a:r>
              <a:endParaRPr lang="en-US" sz="2000" b="0" dirty="0">
                <a:latin typeface="Arial" charset="0"/>
                <a:sym typeface="MT Extra" pitchFamily="18" charset="2"/>
              </a:endParaRPr>
            </a:p>
          </p:txBody>
        </p:sp>
        <p:sp>
          <p:nvSpPr>
            <p:cNvPr id="113" name="Text Box 50"/>
            <p:cNvSpPr txBox="1">
              <a:spLocks noChangeArrowheads="1"/>
            </p:cNvSpPr>
            <p:nvPr/>
          </p:nvSpPr>
          <p:spPr bwMode="auto">
            <a:xfrm>
              <a:off x="5739765" y="3293745"/>
              <a:ext cx="855663" cy="4616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dirty="0" smtClean="0">
                  <a:sym typeface="MT Extra" pitchFamily="18" charset="2"/>
                </a:rPr>
                <a:t>2</a:t>
              </a:r>
              <a:endParaRPr lang="en-US" b="0" dirty="0">
                <a:sym typeface="MT Extra" pitchFamily="18" charset="2"/>
              </a:endParaRPr>
            </a:p>
          </p:txBody>
        </p:sp>
        <p:cxnSp>
          <p:nvCxnSpPr>
            <p:cNvPr id="114" name="Straight Connector 113"/>
            <p:cNvCxnSpPr>
              <a:stCxn id="115" idx="0"/>
            </p:cNvCxnSpPr>
            <p:nvPr/>
          </p:nvCxnSpPr>
          <p:spPr bwMode="auto">
            <a:xfrm>
              <a:off x="6415405" y="3463925"/>
              <a:ext cx="13970" cy="422275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115" name="Oval 114"/>
            <p:cNvSpPr/>
            <p:nvPr/>
          </p:nvSpPr>
          <p:spPr bwMode="auto">
            <a:xfrm>
              <a:off x="6329045" y="3463925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116" name="Straight Connector 115"/>
            <p:cNvCxnSpPr>
              <a:stCxn id="117" idx="4"/>
            </p:cNvCxnSpPr>
            <p:nvPr/>
          </p:nvCxnSpPr>
          <p:spPr bwMode="auto">
            <a:xfrm>
              <a:off x="7167880" y="3641090"/>
              <a:ext cx="4445" cy="254635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117" name="Oval 116"/>
            <p:cNvSpPr/>
            <p:nvPr/>
          </p:nvSpPr>
          <p:spPr bwMode="auto">
            <a:xfrm>
              <a:off x="7081520" y="3458210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19" name="Oval 118"/>
            <p:cNvSpPr/>
            <p:nvPr/>
          </p:nvSpPr>
          <p:spPr bwMode="auto">
            <a:xfrm>
              <a:off x="6674485" y="3770630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20" name="Line 43"/>
            <p:cNvSpPr>
              <a:spLocks noChangeShapeType="1"/>
            </p:cNvSpPr>
            <p:nvPr/>
          </p:nvSpPr>
          <p:spPr bwMode="auto">
            <a:xfrm flipV="1">
              <a:off x="6089015" y="4154170"/>
              <a:ext cx="1453515" cy="31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TextBox 175"/>
              <p:cNvSpPr txBox="1"/>
              <p:nvPr/>
            </p:nvSpPr>
            <p:spPr>
              <a:xfrm>
                <a:off x="628650" y="438150"/>
                <a:ext cx="8305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Bounded: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𝟎</m:t>
                    </m:r>
                    <m:r>
                      <a:rPr lang="en-US" b="1" i="1" smtClean="0">
                        <a:latin typeface="Cambria Math"/>
                      </a:rPr>
                      <m:t>≤</m:t>
                    </m:r>
                    <m:r>
                      <a:rPr lang="en-US" b="1" i="1" smtClean="0">
                        <a:latin typeface="Cambria Math"/>
                      </a:rPr>
                      <m:t>𝒙</m:t>
                    </m:r>
                    <m:d>
                      <m:dPr>
                        <m:begChr m:val="["/>
                        <m:endChr m:val="]"/>
                        <m:ctrlPr>
                          <a:rPr lang="en-US" b="1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/>
                          </a:rPr>
                          <m:t>𝒏</m:t>
                        </m:r>
                      </m:e>
                    </m:d>
                    <m:r>
                      <a:rPr lang="en-US" b="1" i="1" smtClean="0">
                        <a:latin typeface="Cambria Math"/>
                      </a:rPr>
                      <m:t>≤</m:t>
                    </m:r>
                    <m:r>
                      <a:rPr lang="en-US" b="1" i="1" smtClean="0">
                        <a:latin typeface="Cambria Math"/>
                      </a:rPr>
                      <m:t>𝟒</m:t>
                    </m:r>
                  </m:oMath>
                </a14:m>
                <a:r>
                  <a:rPr lang="en-US" dirty="0" smtClean="0"/>
                  <a:t> and Area: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𝒙</m:t>
                    </m:r>
                    <m:d>
                      <m:dPr>
                        <m:begChr m:val="["/>
                        <m:endChr m:val="}"/>
                        <m:ctrlPr>
                          <a:rPr lang="en-US" b="1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/>
                          </a:rPr>
                          <m:t>𝟏</m:t>
                        </m:r>
                      </m:e>
                    </m:d>
                    <m:r>
                      <a:rPr lang="en-US" b="1" i="1" smtClean="0">
                        <a:latin typeface="Cambria Math"/>
                      </a:rPr>
                      <m:t>+</m:t>
                    </m:r>
                    <m:r>
                      <a:rPr lang="en-US" b="1" i="1" smtClean="0">
                        <a:latin typeface="Cambria Math"/>
                      </a:rPr>
                      <m:t>𝒙</m:t>
                    </m:r>
                    <m:d>
                      <m:dPr>
                        <m:begChr m:val="["/>
                        <m:endChr m:val="}"/>
                        <m:ctrlPr>
                          <a:rPr lang="en-US" b="1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/>
                          </a:rPr>
                          <m:t>𝟐</m:t>
                        </m:r>
                      </m:e>
                    </m:d>
                    <m:r>
                      <a:rPr lang="en-US" b="1" i="1" smtClean="0">
                        <a:latin typeface="Cambria Math"/>
                      </a:rPr>
                      <m:t>+</m:t>
                    </m:r>
                    <m:r>
                      <a:rPr lang="en-US" b="1" i="1" smtClean="0">
                        <a:latin typeface="Cambria Math"/>
                      </a:rPr>
                      <m:t>𝒙</m:t>
                    </m:r>
                    <m:d>
                      <m:dPr>
                        <m:begChr m:val="["/>
                        <m:endChr m:val="]"/>
                        <m:ctrlPr>
                          <a:rPr lang="en-US" b="1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/>
                          </a:rPr>
                          <m:t>𝟑</m:t>
                        </m:r>
                      </m:e>
                    </m:d>
                    <m:r>
                      <a:rPr lang="en-US" b="1" i="1" smtClean="0">
                        <a:latin typeface="Cambria Math"/>
                      </a:rPr>
                      <m:t>=</m:t>
                    </m:r>
                    <m:r>
                      <a:rPr lang="en-US" b="1" i="1" smtClean="0">
                        <a:latin typeface="Cambria Math"/>
                      </a:rPr>
                      <m:t>𝟐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76" name="TextBox 1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438150"/>
                <a:ext cx="8305800" cy="461665"/>
              </a:xfrm>
              <a:prstGeom prst="rect">
                <a:avLst/>
              </a:prstGeom>
              <a:blipFill rotWithShape="1">
                <a:blip r:embed="rId5"/>
                <a:stretch>
                  <a:fillRect l="-1101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7" name="TextBox 176"/>
          <p:cNvSpPr txBox="1"/>
          <p:nvPr/>
        </p:nvSpPr>
        <p:spPr>
          <a:xfrm>
            <a:off x="1771650" y="1371600"/>
            <a:ext cx="1266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Start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87416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Line 43"/>
          <p:cNvSpPr>
            <a:spLocks noChangeShapeType="1"/>
          </p:cNvSpPr>
          <p:nvPr/>
        </p:nvSpPr>
        <p:spPr bwMode="auto">
          <a:xfrm flipV="1">
            <a:off x="1364615" y="1334770"/>
            <a:ext cx="1453515" cy="317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" name="Line 41"/>
          <p:cNvSpPr>
            <a:spLocks noChangeShapeType="1"/>
          </p:cNvSpPr>
          <p:nvPr/>
        </p:nvSpPr>
        <p:spPr bwMode="auto">
          <a:xfrm flipV="1">
            <a:off x="1366679" y="2232502"/>
            <a:ext cx="1425257" cy="14605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" name="Line 42"/>
          <p:cNvSpPr>
            <a:spLocks noChangeShapeType="1"/>
          </p:cNvSpPr>
          <p:nvPr/>
        </p:nvSpPr>
        <p:spPr bwMode="auto">
          <a:xfrm flipV="1">
            <a:off x="1363028" y="1044258"/>
            <a:ext cx="0" cy="12827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" name="Line 43"/>
          <p:cNvSpPr>
            <a:spLocks noChangeShapeType="1"/>
          </p:cNvSpPr>
          <p:nvPr/>
        </p:nvSpPr>
        <p:spPr bwMode="auto">
          <a:xfrm flipV="1">
            <a:off x="1326515" y="1677670"/>
            <a:ext cx="1453515" cy="317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" name="Text Box 47"/>
          <p:cNvSpPr txBox="1">
            <a:spLocks noChangeArrowheads="1"/>
          </p:cNvSpPr>
          <p:nvPr/>
        </p:nvSpPr>
        <p:spPr bwMode="auto">
          <a:xfrm>
            <a:off x="2465070" y="2127885"/>
            <a:ext cx="855663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i="1" dirty="0" smtClean="0"/>
              <a:t>n</a:t>
            </a:r>
            <a:endParaRPr lang="en-US" b="0" dirty="0"/>
          </a:p>
        </p:txBody>
      </p:sp>
      <p:sp>
        <p:nvSpPr>
          <p:cNvPr id="10" name="Text Box 49"/>
          <p:cNvSpPr txBox="1">
            <a:spLocks noChangeArrowheads="1"/>
          </p:cNvSpPr>
          <p:nvPr/>
        </p:nvSpPr>
        <p:spPr bwMode="auto">
          <a:xfrm>
            <a:off x="961708" y="1988820"/>
            <a:ext cx="855663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0" dirty="0" smtClean="0">
                <a:latin typeface="Arial" charset="0"/>
                <a:sym typeface="MT Extra" pitchFamily="18" charset="2"/>
              </a:rPr>
              <a:t>0</a:t>
            </a:r>
            <a:endParaRPr lang="en-US" sz="2000" b="0" dirty="0">
              <a:latin typeface="Arial" charset="0"/>
              <a:sym typeface="MT Extra" pitchFamily="18" charset="2"/>
            </a:endParaRPr>
          </a:p>
        </p:txBody>
      </p:sp>
      <p:sp>
        <p:nvSpPr>
          <p:cNvPr id="11" name="Text Box 50"/>
          <p:cNvSpPr txBox="1">
            <a:spLocks noChangeArrowheads="1"/>
          </p:cNvSpPr>
          <p:nvPr/>
        </p:nvSpPr>
        <p:spPr bwMode="auto">
          <a:xfrm>
            <a:off x="1005840" y="1388745"/>
            <a:ext cx="855663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 smtClean="0">
                <a:sym typeface="MT Extra" pitchFamily="18" charset="2"/>
              </a:rPr>
              <a:t>4</a:t>
            </a:r>
            <a:endParaRPr lang="en-US" b="0" dirty="0">
              <a:sym typeface="MT Extra" pitchFamily="18" charset="2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flipH="1">
            <a:off x="1685925" y="1280795"/>
            <a:ext cx="1270" cy="919480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3" name="Oval 12"/>
          <p:cNvSpPr/>
          <p:nvPr/>
        </p:nvSpPr>
        <p:spPr bwMode="auto">
          <a:xfrm>
            <a:off x="1585595" y="1225550"/>
            <a:ext cx="172720" cy="182880"/>
          </a:xfrm>
          <a:prstGeom prst="ellipse">
            <a:avLst/>
          </a:prstGeom>
          <a:gradFill>
            <a:gsLst>
              <a:gs pos="16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 flipH="1">
            <a:off x="2438400" y="1469390"/>
            <a:ext cx="635" cy="778510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6" name="Oval 15"/>
          <p:cNvSpPr/>
          <p:nvPr/>
        </p:nvSpPr>
        <p:spPr bwMode="auto">
          <a:xfrm>
            <a:off x="2338070" y="1257935"/>
            <a:ext cx="172720" cy="182880"/>
          </a:xfrm>
          <a:prstGeom prst="ellipse">
            <a:avLst/>
          </a:prstGeom>
          <a:gradFill>
            <a:gsLst>
              <a:gs pos="16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3" name="Line 43"/>
          <p:cNvSpPr>
            <a:spLocks noChangeShapeType="1"/>
          </p:cNvSpPr>
          <p:nvPr/>
        </p:nvSpPr>
        <p:spPr bwMode="auto">
          <a:xfrm flipV="1">
            <a:off x="1355090" y="1963420"/>
            <a:ext cx="1453515" cy="317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cxnSp>
        <p:nvCxnSpPr>
          <p:cNvPr id="44" name="Straight Connector 43"/>
          <p:cNvCxnSpPr/>
          <p:nvPr/>
        </p:nvCxnSpPr>
        <p:spPr bwMode="auto">
          <a:xfrm>
            <a:off x="2051050" y="2254567"/>
            <a:ext cx="0" cy="274320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grpSp>
        <p:nvGrpSpPr>
          <p:cNvPr id="69" name="Group 68"/>
          <p:cNvGrpSpPr/>
          <p:nvPr/>
        </p:nvGrpSpPr>
        <p:grpSpPr>
          <a:xfrm>
            <a:off x="5609908" y="977583"/>
            <a:ext cx="2359025" cy="1540827"/>
            <a:chOff x="5638483" y="1291908"/>
            <a:chExt cx="2359025" cy="1540827"/>
          </a:xfrm>
        </p:grpSpPr>
        <p:sp>
          <p:nvSpPr>
            <p:cNvPr id="36" name="Line 41"/>
            <p:cNvSpPr>
              <a:spLocks noChangeShapeType="1"/>
            </p:cNvSpPr>
            <p:nvPr/>
          </p:nvSpPr>
          <p:spPr bwMode="auto">
            <a:xfrm flipV="1">
              <a:off x="6043454" y="2480152"/>
              <a:ext cx="1425257" cy="1460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7" name="Line 42"/>
            <p:cNvSpPr>
              <a:spLocks noChangeShapeType="1"/>
            </p:cNvSpPr>
            <p:nvPr/>
          </p:nvSpPr>
          <p:spPr bwMode="auto">
            <a:xfrm flipV="1">
              <a:off x="6039803" y="1291908"/>
              <a:ext cx="0" cy="12827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8" name="Line 43"/>
            <p:cNvSpPr>
              <a:spLocks noChangeShapeType="1"/>
            </p:cNvSpPr>
            <p:nvPr/>
          </p:nvSpPr>
          <p:spPr bwMode="auto">
            <a:xfrm flipV="1">
              <a:off x="6003290" y="1925320"/>
              <a:ext cx="1453515" cy="31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9" name="Text Box 47"/>
            <p:cNvSpPr txBox="1">
              <a:spLocks noChangeArrowheads="1"/>
            </p:cNvSpPr>
            <p:nvPr/>
          </p:nvSpPr>
          <p:spPr bwMode="auto">
            <a:xfrm>
              <a:off x="7141845" y="2375535"/>
              <a:ext cx="855663" cy="45720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i="1" dirty="0" smtClean="0"/>
                <a:t>n</a:t>
              </a:r>
              <a:endParaRPr lang="en-US" b="0" dirty="0"/>
            </a:p>
          </p:txBody>
        </p:sp>
        <p:sp>
          <p:nvSpPr>
            <p:cNvPr id="40" name="Text Box 49"/>
            <p:cNvSpPr txBox="1">
              <a:spLocks noChangeArrowheads="1"/>
            </p:cNvSpPr>
            <p:nvPr/>
          </p:nvSpPr>
          <p:spPr bwMode="auto">
            <a:xfrm>
              <a:off x="5638483" y="2236470"/>
              <a:ext cx="855663" cy="40011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0" dirty="0" smtClean="0">
                  <a:latin typeface="Arial" charset="0"/>
                  <a:sym typeface="MT Extra" pitchFamily="18" charset="2"/>
                </a:rPr>
                <a:t>0</a:t>
              </a:r>
              <a:endParaRPr lang="en-US" sz="2000" b="0" dirty="0">
                <a:latin typeface="Arial" charset="0"/>
                <a:sym typeface="MT Extra" pitchFamily="18" charset="2"/>
              </a:endParaRPr>
            </a:p>
          </p:txBody>
        </p:sp>
        <p:sp>
          <p:nvSpPr>
            <p:cNvPr id="41" name="Text Box 50"/>
            <p:cNvSpPr txBox="1">
              <a:spLocks noChangeArrowheads="1"/>
            </p:cNvSpPr>
            <p:nvPr/>
          </p:nvSpPr>
          <p:spPr bwMode="auto">
            <a:xfrm>
              <a:off x="5682615" y="1636395"/>
              <a:ext cx="855663" cy="4616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dirty="0" smtClean="0">
                  <a:sym typeface="MT Extra" pitchFamily="18" charset="2"/>
                </a:rPr>
                <a:t>4</a:t>
              </a:r>
              <a:endParaRPr lang="en-US" b="0" dirty="0">
                <a:sym typeface="MT Extra" pitchFamily="18" charset="2"/>
              </a:endParaRPr>
            </a:p>
          </p:txBody>
        </p:sp>
        <p:cxnSp>
          <p:nvCxnSpPr>
            <p:cNvPr id="42" name="Straight Connector 41"/>
            <p:cNvCxnSpPr>
              <a:stCxn id="43" idx="0"/>
            </p:cNvCxnSpPr>
            <p:nvPr/>
          </p:nvCxnSpPr>
          <p:spPr bwMode="auto">
            <a:xfrm>
              <a:off x="6358255" y="1806575"/>
              <a:ext cx="4445" cy="688975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43" name="Oval 42"/>
            <p:cNvSpPr/>
            <p:nvPr/>
          </p:nvSpPr>
          <p:spPr bwMode="auto">
            <a:xfrm>
              <a:off x="6271895" y="1806575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45" name="Straight Connector 44"/>
            <p:cNvCxnSpPr>
              <a:stCxn id="46" idx="4"/>
            </p:cNvCxnSpPr>
            <p:nvPr/>
          </p:nvCxnSpPr>
          <p:spPr bwMode="auto">
            <a:xfrm>
              <a:off x="7110730" y="1983740"/>
              <a:ext cx="4446" cy="511810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46" name="Oval 45"/>
            <p:cNvSpPr/>
            <p:nvPr/>
          </p:nvSpPr>
          <p:spPr bwMode="auto">
            <a:xfrm>
              <a:off x="7024370" y="1800860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47" name="Line 43"/>
            <p:cNvSpPr>
              <a:spLocks noChangeShapeType="1"/>
            </p:cNvSpPr>
            <p:nvPr/>
          </p:nvSpPr>
          <p:spPr bwMode="auto">
            <a:xfrm flipV="1">
              <a:off x="6031865" y="2211070"/>
              <a:ext cx="1453515" cy="31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8" name="Oval 47"/>
            <p:cNvSpPr/>
            <p:nvPr/>
          </p:nvSpPr>
          <p:spPr bwMode="auto">
            <a:xfrm>
              <a:off x="6607810" y="2389505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54" name="Right Arrow 53"/>
          <p:cNvSpPr/>
          <p:nvPr/>
        </p:nvSpPr>
        <p:spPr bwMode="auto">
          <a:xfrm>
            <a:off x="3790950" y="1390650"/>
            <a:ext cx="1485900" cy="723900"/>
          </a:xfrm>
          <a:prstGeom prst="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867150" y="1533525"/>
            <a:ext cx="1419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Bounded</a:t>
            </a:r>
            <a:endParaRPr lang="en-US" b="0" dirty="0"/>
          </a:p>
        </p:txBody>
      </p:sp>
      <p:sp>
        <p:nvSpPr>
          <p:cNvPr id="17" name="Oval 16"/>
          <p:cNvSpPr/>
          <p:nvPr/>
        </p:nvSpPr>
        <p:spPr bwMode="auto">
          <a:xfrm>
            <a:off x="1950085" y="2437130"/>
            <a:ext cx="172720" cy="182880"/>
          </a:xfrm>
          <a:prstGeom prst="ellipse">
            <a:avLst/>
          </a:prstGeom>
          <a:gradFill>
            <a:gsLst>
              <a:gs pos="16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4" name="Text Box 47"/>
          <p:cNvSpPr txBox="1">
            <a:spLocks noChangeArrowheads="1"/>
          </p:cNvSpPr>
          <p:nvPr/>
        </p:nvSpPr>
        <p:spPr bwMode="auto">
          <a:xfrm>
            <a:off x="2426970" y="3709035"/>
            <a:ext cx="855663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i="1" dirty="0" smtClean="0"/>
              <a:t>n</a:t>
            </a:r>
            <a:endParaRPr lang="en-US" b="0" dirty="0"/>
          </a:p>
        </p:txBody>
      </p:sp>
      <p:grpSp>
        <p:nvGrpSpPr>
          <p:cNvPr id="106" name="Group 105"/>
          <p:cNvGrpSpPr/>
          <p:nvPr/>
        </p:nvGrpSpPr>
        <p:grpSpPr>
          <a:xfrm>
            <a:off x="923608" y="2933700"/>
            <a:ext cx="1875472" cy="1036380"/>
            <a:chOff x="952183" y="3248025"/>
            <a:chExt cx="1875472" cy="1036380"/>
          </a:xfrm>
        </p:grpSpPr>
        <p:cxnSp>
          <p:nvCxnSpPr>
            <p:cNvPr id="27" name="Straight Connector 26"/>
            <p:cNvCxnSpPr/>
            <p:nvPr/>
          </p:nvCxnSpPr>
          <p:spPr bwMode="auto">
            <a:xfrm>
              <a:off x="2032000" y="3864292"/>
              <a:ext cx="0" cy="274320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71" name="Line 41"/>
            <p:cNvSpPr>
              <a:spLocks noChangeShapeType="1"/>
            </p:cNvSpPr>
            <p:nvPr/>
          </p:nvSpPr>
          <p:spPr bwMode="auto">
            <a:xfrm flipV="1">
              <a:off x="1347629" y="3851752"/>
              <a:ext cx="1425257" cy="1460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2" name="Line 42"/>
            <p:cNvSpPr>
              <a:spLocks noChangeShapeType="1"/>
            </p:cNvSpPr>
            <p:nvPr/>
          </p:nvSpPr>
          <p:spPr bwMode="auto">
            <a:xfrm flipV="1">
              <a:off x="1315403" y="3248025"/>
              <a:ext cx="8572" cy="993458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3" name="Line 43"/>
            <p:cNvSpPr>
              <a:spLocks noChangeShapeType="1"/>
            </p:cNvSpPr>
            <p:nvPr/>
          </p:nvSpPr>
          <p:spPr bwMode="auto">
            <a:xfrm flipV="1">
              <a:off x="1316990" y="3573145"/>
              <a:ext cx="1453515" cy="31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5" name="Text Box 49"/>
            <p:cNvSpPr txBox="1">
              <a:spLocks noChangeArrowheads="1"/>
            </p:cNvSpPr>
            <p:nvPr/>
          </p:nvSpPr>
          <p:spPr bwMode="auto">
            <a:xfrm>
              <a:off x="952183" y="3884295"/>
              <a:ext cx="855663" cy="40011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0" dirty="0" smtClean="0">
                  <a:latin typeface="Arial" charset="0"/>
                  <a:sym typeface="MT Extra" pitchFamily="18" charset="2"/>
                </a:rPr>
                <a:t>-2</a:t>
              </a:r>
              <a:endParaRPr lang="en-US" sz="2000" b="0" dirty="0">
                <a:latin typeface="Arial" charset="0"/>
                <a:sym typeface="MT Extra" pitchFamily="18" charset="2"/>
              </a:endParaRPr>
            </a:p>
          </p:txBody>
        </p:sp>
        <p:sp>
          <p:nvSpPr>
            <p:cNvPr id="76" name="Text Box 50"/>
            <p:cNvSpPr txBox="1">
              <a:spLocks noChangeArrowheads="1"/>
            </p:cNvSpPr>
            <p:nvPr/>
          </p:nvSpPr>
          <p:spPr bwMode="auto">
            <a:xfrm>
              <a:off x="996315" y="3284220"/>
              <a:ext cx="855663" cy="4616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dirty="0" smtClean="0">
                  <a:sym typeface="MT Extra" pitchFamily="18" charset="2"/>
                </a:rPr>
                <a:t>2</a:t>
              </a:r>
              <a:endParaRPr lang="en-US" b="0" dirty="0">
                <a:sym typeface="MT Extra" pitchFamily="18" charset="2"/>
              </a:endParaRPr>
            </a:p>
          </p:txBody>
        </p:sp>
        <p:cxnSp>
          <p:nvCxnSpPr>
            <p:cNvPr id="77" name="Straight Connector 76"/>
            <p:cNvCxnSpPr>
              <a:stCxn id="78" idx="0"/>
            </p:cNvCxnSpPr>
            <p:nvPr/>
          </p:nvCxnSpPr>
          <p:spPr bwMode="auto">
            <a:xfrm>
              <a:off x="1671955" y="3454400"/>
              <a:ext cx="13970" cy="422275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78" name="Oval 77"/>
            <p:cNvSpPr/>
            <p:nvPr/>
          </p:nvSpPr>
          <p:spPr bwMode="auto">
            <a:xfrm>
              <a:off x="1585595" y="3454400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79" name="Straight Connector 78"/>
            <p:cNvCxnSpPr>
              <a:stCxn id="80" idx="4"/>
            </p:cNvCxnSpPr>
            <p:nvPr/>
          </p:nvCxnSpPr>
          <p:spPr bwMode="auto">
            <a:xfrm>
              <a:off x="2424430" y="3631565"/>
              <a:ext cx="4445" cy="254635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80" name="Oval 79"/>
            <p:cNvSpPr/>
            <p:nvPr/>
          </p:nvSpPr>
          <p:spPr bwMode="auto">
            <a:xfrm>
              <a:off x="2338070" y="3448685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81" name="Line 43"/>
            <p:cNvSpPr>
              <a:spLocks noChangeShapeType="1"/>
            </p:cNvSpPr>
            <p:nvPr/>
          </p:nvSpPr>
          <p:spPr bwMode="auto">
            <a:xfrm flipV="1">
              <a:off x="1374140" y="4135120"/>
              <a:ext cx="1453515" cy="31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2" name="Oval 81"/>
            <p:cNvSpPr/>
            <p:nvPr/>
          </p:nvSpPr>
          <p:spPr bwMode="auto">
            <a:xfrm>
              <a:off x="1921510" y="4037330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101" name="Right Arrow 100"/>
          <p:cNvSpPr/>
          <p:nvPr/>
        </p:nvSpPr>
        <p:spPr bwMode="auto">
          <a:xfrm rot="9456792">
            <a:off x="2759378" y="2531111"/>
            <a:ext cx="2793191" cy="601507"/>
          </a:xfrm>
          <a:prstGeom prst="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 rot="20239884">
            <a:off x="3571876" y="2543175"/>
            <a:ext cx="1419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Sum to 2</a:t>
            </a:r>
            <a:endParaRPr lang="en-US" b="0" dirty="0"/>
          </a:p>
        </p:txBody>
      </p:sp>
      <p:sp>
        <p:nvSpPr>
          <p:cNvPr id="103" name="Right Arrow 102"/>
          <p:cNvSpPr/>
          <p:nvPr/>
        </p:nvSpPr>
        <p:spPr bwMode="auto">
          <a:xfrm>
            <a:off x="3724275" y="3038475"/>
            <a:ext cx="1819275" cy="723900"/>
          </a:xfrm>
          <a:prstGeom prst="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3838575" y="3181350"/>
            <a:ext cx="1419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Bounded</a:t>
            </a:r>
            <a:endParaRPr lang="en-US" b="0" dirty="0"/>
          </a:p>
        </p:txBody>
      </p:sp>
      <p:grpSp>
        <p:nvGrpSpPr>
          <p:cNvPr id="122" name="Group 121"/>
          <p:cNvGrpSpPr/>
          <p:nvPr/>
        </p:nvGrpSpPr>
        <p:grpSpPr>
          <a:xfrm>
            <a:off x="5667058" y="2943225"/>
            <a:ext cx="1846897" cy="1036380"/>
            <a:chOff x="5695633" y="3257550"/>
            <a:chExt cx="1846897" cy="1036380"/>
          </a:xfrm>
        </p:grpSpPr>
        <p:sp>
          <p:nvSpPr>
            <p:cNvPr id="109" name="Line 41"/>
            <p:cNvSpPr>
              <a:spLocks noChangeShapeType="1"/>
            </p:cNvSpPr>
            <p:nvPr/>
          </p:nvSpPr>
          <p:spPr bwMode="auto">
            <a:xfrm flipV="1">
              <a:off x="6091079" y="3861277"/>
              <a:ext cx="1425257" cy="1460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0" name="Line 42"/>
            <p:cNvSpPr>
              <a:spLocks noChangeShapeType="1"/>
            </p:cNvSpPr>
            <p:nvPr/>
          </p:nvSpPr>
          <p:spPr bwMode="auto">
            <a:xfrm flipV="1">
              <a:off x="6058853" y="3257550"/>
              <a:ext cx="8572" cy="993458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1" name="Line 43"/>
            <p:cNvSpPr>
              <a:spLocks noChangeShapeType="1"/>
            </p:cNvSpPr>
            <p:nvPr/>
          </p:nvSpPr>
          <p:spPr bwMode="auto">
            <a:xfrm flipV="1">
              <a:off x="6060440" y="3582670"/>
              <a:ext cx="1453515" cy="31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2" name="Text Box 49"/>
            <p:cNvSpPr txBox="1">
              <a:spLocks noChangeArrowheads="1"/>
            </p:cNvSpPr>
            <p:nvPr/>
          </p:nvSpPr>
          <p:spPr bwMode="auto">
            <a:xfrm>
              <a:off x="5695633" y="3893820"/>
              <a:ext cx="855663" cy="40011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0" dirty="0" smtClean="0">
                  <a:latin typeface="Arial" charset="0"/>
                  <a:sym typeface="MT Extra" pitchFamily="18" charset="2"/>
                </a:rPr>
                <a:t>-2</a:t>
              </a:r>
              <a:endParaRPr lang="en-US" sz="2000" b="0" dirty="0">
                <a:latin typeface="Arial" charset="0"/>
                <a:sym typeface="MT Extra" pitchFamily="18" charset="2"/>
              </a:endParaRPr>
            </a:p>
          </p:txBody>
        </p:sp>
        <p:sp>
          <p:nvSpPr>
            <p:cNvPr id="113" name="Text Box 50"/>
            <p:cNvSpPr txBox="1">
              <a:spLocks noChangeArrowheads="1"/>
            </p:cNvSpPr>
            <p:nvPr/>
          </p:nvSpPr>
          <p:spPr bwMode="auto">
            <a:xfrm>
              <a:off x="5739765" y="3293745"/>
              <a:ext cx="855663" cy="4616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dirty="0" smtClean="0">
                  <a:sym typeface="MT Extra" pitchFamily="18" charset="2"/>
                </a:rPr>
                <a:t>2</a:t>
              </a:r>
              <a:endParaRPr lang="en-US" b="0" dirty="0">
                <a:sym typeface="MT Extra" pitchFamily="18" charset="2"/>
              </a:endParaRPr>
            </a:p>
          </p:txBody>
        </p:sp>
        <p:cxnSp>
          <p:nvCxnSpPr>
            <p:cNvPr id="114" name="Straight Connector 113"/>
            <p:cNvCxnSpPr>
              <a:stCxn id="115" idx="0"/>
            </p:cNvCxnSpPr>
            <p:nvPr/>
          </p:nvCxnSpPr>
          <p:spPr bwMode="auto">
            <a:xfrm>
              <a:off x="6415405" y="3463925"/>
              <a:ext cx="13970" cy="422275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115" name="Oval 114"/>
            <p:cNvSpPr/>
            <p:nvPr/>
          </p:nvSpPr>
          <p:spPr bwMode="auto">
            <a:xfrm>
              <a:off x="6329045" y="3463925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116" name="Straight Connector 115"/>
            <p:cNvCxnSpPr>
              <a:stCxn id="117" idx="4"/>
            </p:cNvCxnSpPr>
            <p:nvPr/>
          </p:nvCxnSpPr>
          <p:spPr bwMode="auto">
            <a:xfrm>
              <a:off x="7167880" y="3641090"/>
              <a:ext cx="4445" cy="254635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117" name="Oval 116"/>
            <p:cNvSpPr/>
            <p:nvPr/>
          </p:nvSpPr>
          <p:spPr bwMode="auto">
            <a:xfrm>
              <a:off x="7081520" y="3458210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19" name="Oval 118"/>
            <p:cNvSpPr/>
            <p:nvPr/>
          </p:nvSpPr>
          <p:spPr bwMode="auto">
            <a:xfrm>
              <a:off x="6674485" y="3770630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20" name="Line 43"/>
            <p:cNvSpPr>
              <a:spLocks noChangeShapeType="1"/>
            </p:cNvSpPr>
            <p:nvPr/>
          </p:nvSpPr>
          <p:spPr bwMode="auto">
            <a:xfrm flipV="1">
              <a:off x="6089015" y="4154170"/>
              <a:ext cx="1453515" cy="31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21" name="Right Arrow 120"/>
          <p:cNvSpPr/>
          <p:nvPr/>
        </p:nvSpPr>
        <p:spPr bwMode="auto">
          <a:xfrm rot="9456792">
            <a:off x="2873677" y="4055111"/>
            <a:ext cx="2793191" cy="601507"/>
          </a:xfrm>
          <a:prstGeom prst="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262890" y="4133850"/>
            <a:ext cx="2490946" cy="1125177"/>
            <a:chOff x="291465" y="4448175"/>
            <a:chExt cx="2490946" cy="1125177"/>
          </a:xfrm>
        </p:grpSpPr>
        <p:sp>
          <p:nvSpPr>
            <p:cNvPr id="124" name="Line 41"/>
            <p:cNvSpPr>
              <a:spLocks noChangeShapeType="1"/>
            </p:cNvSpPr>
            <p:nvPr/>
          </p:nvSpPr>
          <p:spPr bwMode="auto">
            <a:xfrm flipV="1">
              <a:off x="1357154" y="5051902"/>
              <a:ext cx="1425257" cy="1460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25" name="Line 42"/>
            <p:cNvSpPr>
              <a:spLocks noChangeShapeType="1"/>
            </p:cNvSpPr>
            <p:nvPr/>
          </p:nvSpPr>
          <p:spPr bwMode="auto">
            <a:xfrm flipV="1">
              <a:off x="1324928" y="4448175"/>
              <a:ext cx="8572" cy="993458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26" name="Line 43"/>
            <p:cNvSpPr>
              <a:spLocks noChangeShapeType="1"/>
            </p:cNvSpPr>
            <p:nvPr/>
          </p:nvSpPr>
          <p:spPr bwMode="auto">
            <a:xfrm flipV="1">
              <a:off x="1316990" y="4849495"/>
              <a:ext cx="1453515" cy="31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596265" y="4541520"/>
                  <a:ext cx="855663" cy="612732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/>
                            <a:sym typeface="MT Extra" pitchFamily="18" charset="2"/>
                          </a:rPr>
                          <m:t>1</m:t>
                        </m:r>
                        <m:f>
                          <m:fPr>
                            <m:ctrlPr>
                              <a:rPr lang="en-US" sz="1800" b="0" i="1" smtClean="0">
                                <a:latin typeface="Cambria Math"/>
                                <a:sym typeface="MT Extra" pitchFamily="18" charset="2"/>
                              </a:rPr>
                            </m:ctrlPr>
                          </m:fPr>
                          <m:num>
                            <m:r>
                              <a:rPr lang="en-US" sz="1800" b="0" i="1" smtClean="0">
                                <a:latin typeface="Cambria Math"/>
                                <a:sym typeface="MT Extra" pitchFamily="18" charset="2"/>
                              </a:rPr>
                              <m:t>1</m:t>
                            </m:r>
                          </m:num>
                          <m:den>
                            <m:r>
                              <a:rPr lang="en-US" sz="1800" b="0" i="1" smtClean="0">
                                <a:latin typeface="Cambria Math"/>
                                <a:sym typeface="MT Extra" pitchFamily="18" charset="2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b="0" dirty="0">
                    <a:sym typeface="MT Extra" pitchFamily="18" charset="2"/>
                  </a:endParaRPr>
                </a:p>
              </p:txBody>
            </p:sp>
          </mc:Choice>
          <mc:Fallback xmlns="">
            <p:sp>
              <p:nvSpPr>
                <p:cNvPr id="128" name="Text 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96265" y="4541520"/>
                  <a:ext cx="855663" cy="612732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9" name="Straight Connector 128"/>
            <p:cNvCxnSpPr/>
            <p:nvPr/>
          </p:nvCxnSpPr>
          <p:spPr bwMode="auto">
            <a:xfrm>
              <a:off x="1674337" y="4768849"/>
              <a:ext cx="11589" cy="300831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130" name="Oval 129"/>
            <p:cNvSpPr/>
            <p:nvPr/>
          </p:nvSpPr>
          <p:spPr bwMode="auto">
            <a:xfrm>
              <a:off x="1585595" y="4754562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34" name="Line 43"/>
            <p:cNvSpPr>
              <a:spLocks noChangeShapeType="1"/>
            </p:cNvSpPr>
            <p:nvPr/>
          </p:nvSpPr>
          <p:spPr bwMode="auto">
            <a:xfrm flipV="1">
              <a:off x="914401" y="5220969"/>
              <a:ext cx="1865630" cy="82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cxnSp>
          <p:nvCxnSpPr>
            <p:cNvPr id="137" name="Straight Connector 136"/>
            <p:cNvCxnSpPr/>
            <p:nvPr/>
          </p:nvCxnSpPr>
          <p:spPr bwMode="auto">
            <a:xfrm>
              <a:off x="2483962" y="4749799"/>
              <a:ext cx="11589" cy="300831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138" name="Oval 137"/>
            <p:cNvSpPr/>
            <p:nvPr/>
          </p:nvSpPr>
          <p:spPr bwMode="auto">
            <a:xfrm>
              <a:off x="2395220" y="4735512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33" name="Oval 132"/>
            <p:cNvSpPr/>
            <p:nvPr/>
          </p:nvSpPr>
          <p:spPr bwMode="auto">
            <a:xfrm>
              <a:off x="1940560" y="5113655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9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291465" y="4960620"/>
                  <a:ext cx="855663" cy="612732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/>
                            <a:sym typeface="MT Extra" pitchFamily="18" charset="2"/>
                          </a:rPr>
                          <m:t>−</m:t>
                        </m:r>
                        <m:f>
                          <m:fPr>
                            <m:ctrlPr>
                              <a:rPr lang="en-US" sz="1800" b="0" i="1" smtClean="0">
                                <a:latin typeface="Cambria Math"/>
                                <a:sym typeface="MT Extra" pitchFamily="18" charset="2"/>
                              </a:rPr>
                            </m:ctrlPr>
                          </m:fPr>
                          <m:num>
                            <m:r>
                              <a:rPr lang="en-US" sz="1800" b="0" i="1" smtClean="0">
                                <a:latin typeface="Cambria Math"/>
                                <a:sym typeface="MT Extra" pitchFamily="18" charset="2"/>
                              </a:rPr>
                              <m:t>2</m:t>
                            </m:r>
                          </m:num>
                          <m:den>
                            <m:r>
                              <a:rPr lang="en-US" sz="1800" b="0" i="1" smtClean="0">
                                <a:latin typeface="Cambria Math"/>
                                <a:sym typeface="MT Extra" pitchFamily="18" charset="2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b="0" dirty="0">
                    <a:sym typeface="MT Extra" pitchFamily="18" charset="2"/>
                  </a:endParaRPr>
                </a:p>
              </p:txBody>
            </p:sp>
          </mc:Choice>
          <mc:Fallback xmlns="">
            <p:sp>
              <p:nvSpPr>
                <p:cNvPr id="139" name="Text 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91465" y="4960620"/>
                  <a:ext cx="855663" cy="612732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0" name="TextBox 139"/>
          <p:cNvSpPr txBox="1"/>
          <p:nvPr/>
        </p:nvSpPr>
        <p:spPr>
          <a:xfrm rot="20311037">
            <a:off x="3571876" y="4124325"/>
            <a:ext cx="1419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Sum to 2</a:t>
            </a:r>
            <a:endParaRPr lang="en-US" b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TextBox 175"/>
              <p:cNvSpPr txBox="1"/>
              <p:nvPr/>
            </p:nvSpPr>
            <p:spPr>
              <a:xfrm>
                <a:off x="628650" y="438150"/>
                <a:ext cx="8305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Bounded: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𝟎</m:t>
                    </m:r>
                    <m:r>
                      <a:rPr lang="en-US" b="1" i="1" smtClean="0">
                        <a:latin typeface="Cambria Math"/>
                      </a:rPr>
                      <m:t>≤</m:t>
                    </m:r>
                    <m:r>
                      <a:rPr lang="en-US" b="1" i="1" smtClean="0">
                        <a:latin typeface="Cambria Math"/>
                      </a:rPr>
                      <m:t>𝒙</m:t>
                    </m:r>
                    <m:d>
                      <m:dPr>
                        <m:begChr m:val="["/>
                        <m:endChr m:val="]"/>
                        <m:ctrlPr>
                          <a:rPr lang="en-US" b="1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/>
                          </a:rPr>
                          <m:t>𝒏</m:t>
                        </m:r>
                      </m:e>
                    </m:d>
                    <m:r>
                      <a:rPr lang="en-US" b="1" i="1" smtClean="0">
                        <a:latin typeface="Cambria Math"/>
                      </a:rPr>
                      <m:t>≤</m:t>
                    </m:r>
                    <m:r>
                      <a:rPr lang="en-US" b="1" i="1" smtClean="0">
                        <a:latin typeface="Cambria Math"/>
                      </a:rPr>
                      <m:t>𝟒</m:t>
                    </m:r>
                  </m:oMath>
                </a14:m>
                <a:r>
                  <a:rPr lang="en-US" dirty="0" smtClean="0"/>
                  <a:t> and Area: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𝒙</m:t>
                    </m:r>
                    <m:d>
                      <m:dPr>
                        <m:begChr m:val="["/>
                        <m:endChr m:val="}"/>
                        <m:ctrlPr>
                          <a:rPr lang="en-US" b="1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/>
                          </a:rPr>
                          <m:t>𝟏</m:t>
                        </m:r>
                      </m:e>
                    </m:d>
                    <m:r>
                      <a:rPr lang="en-US" b="1" i="1" smtClean="0">
                        <a:latin typeface="Cambria Math"/>
                      </a:rPr>
                      <m:t>+</m:t>
                    </m:r>
                    <m:r>
                      <a:rPr lang="en-US" b="1" i="1" smtClean="0">
                        <a:latin typeface="Cambria Math"/>
                      </a:rPr>
                      <m:t>𝒙</m:t>
                    </m:r>
                    <m:d>
                      <m:dPr>
                        <m:begChr m:val="["/>
                        <m:endChr m:val="}"/>
                        <m:ctrlPr>
                          <a:rPr lang="en-US" b="1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/>
                          </a:rPr>
                          <m:t>𝟐</m:t>
                        </m:r>
                      </m:e>
                    </m:d>
                    <m:r>
                      <a:rPr lang="en-US" b="1" i="1" smtClean="0">
                        <a:latin typeface="Cambria Math"/>
                      </a:rPr>
                      <m:t>+</m:t>
                    </m:r>
                    <m:r>
                      <a:rPr lang="en-US" b="1" i="1" smtClean="0">
                        <a:latin typeface="Cambria Math"/>
                      </a:rPr>
                      <m:t>𝒙</m:t>
                    </m:r>
                    <m:d>
                      <m:dPr>
                        <m:begChr m:val="["/>
                        <m:endChr m:val="]"/>
                        <m:ctrlPr>
                          <a:rPr lang="en-US" b="1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/>
                          </a:rPr>
                          <m:t>𝟑</m:t>
                        </m:r>
                      </m:e>
                    </m:d>
                    <m:r>
                      <a:rPr lang="en-US" b="1" i="1" smtClean="0">
                        <a:latin typeface="Cambria Math"/>
                      </a:rPr>
                      <m:t>=</m:t>
                    </m:r>
                    <m:r>
                      <a:rPr lang="en-US" b="1" i="1" smtClean="0">
                        <a:latin typeface="Cambria Math"/>
                      </a:rPr>
                      <m:t>𝟐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76" name="TextBox 1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438150"/>
                <a:ext cx="8305800" cy="461665"/>
              </a:xfrm>
              <a:prstGeom prst="rect">
                <a:avLst/>
              </a:prstGeom>
              <a:blipFill rotWithShape="1">
                <a:blip r:embed="rId5"/>
                <a:stretch>
                  <a:fillRect l="-1101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7" name="TextBox 176"/>
          <p:cNvSpPr txBox="1"/>
          <p:nvPr/>
        </p:nvSpPr>
        <p:spPr>
          <a:xfrm>
            <a:off x="1771650" y="1371600"/>
            <a:ext cx="1266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Start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6527683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Line 43"/>
          <p:cNvSpPr>
            <a:spLocks noChangeShapeType="1"/>
          </p:cNvSpPr>
          <p:nvPr/>
        </p:nvSpPr>
        <p:spPr bwMode="auto">
          <a:xfrm flipV="1">
            <a:off x="1364615" y="1334770"/>
            <a:ext cx="1453515" cy="317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" name="Line 41"/>
          <p:cNvSpPr>
            <a:spLocks noChangeShapeType="1"/>
          </p:cNvSpPr>
          <p:nvPr/>
        </p:nvSpPr>
        <p:spPr bwMode="auto">
          <a:xfrm flipV="1">
            <a:off x="1366679" y="2232502"/>
            <a:ext cx="1425257" cy="14605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" name="Line 42"/>
          <p:cNvSpPr>
            <a:spLocks noChangeShapeType="1"/>
          </p:cNvSpPr>
          <p:nvPr/>
        </p:nvSpPr>
        <p:spPr bwMode="auto">
          <a:xfrm flipV="1">
            <a:off x="1363028" y="1044258"/>
            <a:ext cx="0" cy="12827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" name="Line 43"/>
          <p:cNvSpPr>
            <a:spLocks noChangeShapeType="1"/>
          </p:cNvSpPr>
          <p:nvPr/>
        </p:nvSpPr>
        <p:spPr bwMode="auto">
          <a:xfrm flipV="1">
            <a:off x="1326515" y="1677670"/>
            <a:ext cx="1453515" cy="317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" name="Text Box 47"/>
          <p:cNvSpPr txBox="1">
            <a:spLocks noChangeArrowheads="1"/>
          </p:cNvSpPr>
          <p:nvPr/>
        </p:nvSpPr>
        <p:spPr bwMode="auto">
          <a:xfrm>
            <a:off x="2465070" y="2127885"/>
            <a:ext cx="855663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i="1" dirty="0" smtClean="0"/>
              <a:t>n</a:t>
            </a:r>
            <a:endParaRPr lang="en-US" b="0" dirty="0"/>
          </a:p>
        </p:txBody>
      </p:sp>
      <p:sp>
        <p:nvSpPr>
          <p:cNvPr id="10" name="Text Box 49"/>
          <p:cNvSpPr txBox="1">
            <a:spLocks noChangeArrowheads="1"/>
          </p:cNvSpPr>
          <p:nvPr/>
        </p:nvSpPr>
        <p:spPr bwMode="auto">
          <a:xfrm>
            <a:off x="961708" y="1988820"/>
            <a:ext cx="855663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0" dirty="0" smtClean="0">
                <a:latin typeface="Arial" charset="0"/>
                <a:sym typeface="MT Extra" pitchFamily="18" charset="2"/>
              </a:rPr>
              <a:t>0</a:t>
            </a:r>
            <a:endParaRPr lang="en-US" sz="2000" b="0" dirty="0">
              <a:latin typeface="Arial" charset="0"/>
              <a:sym typeface="MT Extra" pitchFamily="18" charset="2"/>
            </a:endParaRPr>
          </a:p>
        </p:txBody>
      </p:sp>
      <p:sp>
        <p:nvSpPr>
          <p:cNvPr id="11" name="Text Box 50"/>
          <p:cNvSpPr txBox="1">
            <a:spLocks noChangeArrowheads="1"/>
          </p:cNvSpPr>
          <p:nvPr/>
        </p:nvSpPr>
        <p:spPr bwMode="auto">
          <a:xfrm>
            <a:off x="1005840" y="1388745"/>
            <a:ext cx="855663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 smtClean="0">
                <a:sym typeface="MT Extra" pitchFamily="18" charset="2"/>
              </a:rPr>
              <a:t>4</a:t>
            </a:r>
            <a:endParaRPr lang="en-US" b="0" dirty="0">
              <a:sym typeface="MT Extra" pitchFamily="18" charset="2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flipH="1">
            <a:off x="1685925" y="1280795"/>
            <a:ext cx="1270" cy="919480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3" name="Oval 12"/>
          <p:cNvSpPr/>
          <p:nvPr/>
        </p:nvSpPr>
        <p:spPr bwMode="auto">
          <a:xfrm>
            <a:off x="1585595" y="1225550"/>
            <a:ext cx="172720" cy="182880"/>
          </a:xfrm>
          <a:prstGeom prst="ellipse">
            <a:avLst/>
          </a:prstGeom>
          <a:gradFill>
            <a:gsLst>
              <a:gs pos="16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 flipH="1">
            <a:off x="2438400" y="1469390"/>
            <a:ext cx="635" cy="778510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6" name="Oval 15"/>
          <p:cNvSpPr/>
          <p:nvPr/>
        </p:nvSpPr>
        <p:spPr bwMode="auto">
          <a:xfrm>
            <a:off x="2338070" y="1257935"/>
            <a:ext cx="172720" cy="182880"/>
          </a:xfrm>
          <a:prstGeom prst="ellipse">
            <a:avLst/>
          </a:prstGeom>
          <a:gradFill>
            <a:gsLst>
              <a:gs pos="16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3" name="Line 43"/>
          <p:cNvSpPr>
            <a:spLocks noChangeShapeType="1"/>
          </p:cNvSpPr>
          <p:nvPr/>
        </p:nvSpPr>
        <p:spPr bwMode="auto">
          <a:xfrm flipV="1">
            <a:off x="1355090" y="1963420"/>
            <a:ext cx="1453515" cy="317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cxnSp>
        <p:nvCxnSpPr>
          <p:cNvPr id="44" name="Straight Connector 43"/>
          <p:cNvCxnSpPr/>
          <p:nvPr/>
        </p:nvCxnSpPr>
        <p:spPr bwMode="auto">
          <a:xfrm>
            <a:off x="2051050" y="2254567"/>
            <a:ext cx="0" cy="274320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grpSp>
        <p:nvGrpSpPr>
          <p:cNvPr id="69" name="Group 68"/>
          <p:cNvGrpSpPr/>
          <p:nvPr/>
        </p:nvGrpSpPr>
        <p:grpSpPr>
          <a:xfrm>
            <a:off x="5609908" y="977583"/>
            <a:ext cx="2359025" cy="1540827"/>
            <a:chOff x="5638483" y="1291908"/>
            <a:chExt cx="2359025" cy="1540827"/>
          </a:xfrm>
        </p:grpSpPr>
        <p:sp>
          <p:nvSpPr>
            <p:cNvPr id="36" name="Line 41"/>
            <p:cNvSpPr>
              <a:spLocks noChangeShapeType="1"/>
            </p:cNvSpPr>
            <p:nvPr/>
          </p:nvSpPr>
          <p:spPr bwMode="auto">
            <a:xfrm flipV="1">
              <a:off x="6043454" y="2480152"/>
              <a:ext cx="1425257" cy="1460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7" name="Line 42"/>
            <p:cNvSpPr>
              <a:spLocks noChangeShapeType="1"/>
            </p:cNvSpPr>
            <p:nvPr/>
          </p:nvSpPr>
          <p:spPr bwMode="auto">
            <a:xfrm flipV="1">
              <a:off x="6039803" y="1291908"/>
              <a:ext cx="0" cy="12827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8" name="Line 43"/>
            <p:cNvSpPr>
              <a:spLocks noChangeShapeType="1"/>
            </p:cNvSpPr>
            <p:nvPr/>
          </p:nvSpPr>
          <p:spPr bwMode="auto">
            <a:xfrm flipV="1">
              <a:off x="6003290" y="1925320"/>
              <a:ext cx="1453515" cy="31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9" name="Text Box 47"/>
            <p:cNvSpPr txBox="1">
              <a:spLocks noChangeArrowheads="1"/>
            </p:cNvSpPr>
            <p:nvPr/>
          </p:nvSpPr>
          <p:spPr bwMode="auto">
            <a:xfrm>
              <a:off x="7141845" y="2375535"/>
              <a:ext cx="855663" cy="45720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i="1" dirty="0" smtClean="0"/>
                <a:t>n</a:t>
              </a:r>
              <a:endParaRPr lang="en-US" b="0" dirty="0"/>
            </a:p>
          </p:txBody>
        </p:sp>
        <p:sp>
          <p:nvSpPr>
            <p:cNvPr id="40" name="Text Box 49"/>
            <p:cNvSpPr txBox="1">
              <a:spLocks noChangeArrowheads="1"/>
            </p:cNvSpPr>
            <p:nvPr/>
          </p:nvSpPr>
          <p:spPr bwMode="auto">
            <a:xfrm>
              <a:off x="5638483" y="2236470"/>
              <a:ext cx="855663" cy="40011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0" dirty="0" smtClean="0">
                  <a:latin typeface="Arial" charset="0"/>
                  <a:sym typeface="MT Extra" pitchFamily="18" charset="2"/>
                </a:rPr>
                <a:t>0</a:t>
              </a:r>
              <a:endParaRPr lang="en-US" sz="2000" b="0" dirty="0">
                <a:latin typeface="Arial" charset="0"/>
                <a:sym typeface="MT Extra" pitchFamily="18" charset="2"/>
              </a:endParaRPr>
            </a:p>
          </p:txBody>
        </p:sp>
        <p:sp>
          <p:nvSpPr>
            <p:cNvPr id="41" name="Text Box 50"/>
            <p:cNvSpPr txBox="1">
              <a:spLocks noChangeArrowheads="1"/>
            </p:cNvSpPr>
            <p:nvPr/>
          </p:nvSpPr>
          <p:spPr bwMode="auto">
            <a:xfrm>
              <a:off x="5682615" y="1636395"/>
              <a:ext cx="855663" cy="4616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dirty="0" smtClean="0">
                  <a:sym typeface="MT Extra" pitchFamily="18" charset="2"/>
                </a:rPr>
                <a:t>4</a:t>
              </a:r>
              <a:endParaRPr lang="en-US" b="0" dirty="0">
                <a:sym typeface="MT Extra" pitchFamily="18" charset="2"/>
              </a:endParaRPr>
            </a:p>
          </p:txBody>
        </p:sp>
        <p:cxnSp>
          <p:nvCxnSpPr>
            <p:cNvPr id="42" name="Straight Connector 41"/>
            <p:cNvCxnSpPr>
              <a:stCxn id="43" idx="0"/>
            </p:cNvCxnSpPr>
            <p:nvPr/>
          </p:nvCxnSpPr>
          <p:spPr bwMode="auto">
            <a:xfrm>
              <a:off x="6358255" y="1806575"/>
              <a:ext cx="4445" cy="688975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43" name="Oval 42"/>
            <p:cNvSpPr/>
            <p:nvPr/>
          </p:nvSpPr>
          <p:spPr bwMode="auto">
            <a:xfrm>
              <a:off x="6271895" y="1806575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45" name="Straight Connector 44"/>
            <p:cNvCxnSpPr>
              <a:stCxn id="46" idx="4"/>
            </p:cNvCxnSpPr>
            <p:nvPr/>
          </p:nvCxnSpPr>
          <p:spPr bwMode="auto">
            <a:xfrm>
              <a:off x="7110730" y="1983740"/>
              <a:ext cx="4446" cy="511810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46" name="Oval 45"/>
            <p:cNvSpPr/>
            <p:nvPr/>
          </p:nvSpPr>
          <p:spPr bwMode="auto">
            <a:xfrm>
              <a:off x="7024370" y="1800860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47" name="Line 43"/>
            <p:cNvSpPr>
              <a:spLocks noChangeShapeType="1"/>
            </p:cNvSpPr>
            <p:nvPr/>
          </p:nvSpPr>
          <p:spPr bwMode="auto">
            <a:xfrm flipV="1">
              <a:off x="6031865" y="2211070"/>
              <a:ext cx="1453515" cy="31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8" name="Oval 47"/>
            <p:cNvSpPr/>
            <p:nvPr/>
          </p:nvSpPr>
          <p:spPr bwMode="auto">
            <a:xfrm>
              <a:off x="6607810" y="2389505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54" name="Right Arrow 53"/>
          <p:cNvSpPr/>
          <p:nvPr/>
        </p:nvSpPr>
        <p:spPr bwMode="auto">
          <a:xfrm>
            <a:off x="3790950" y="1390650"/>
            <a:ext cx="1485900" cy="723900"/>
          </a:xfrm>
          <a:prstGeom prst="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867150" y="1533525"/>
            <a:ext cx="1419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Bounded</a:t>
            </a:r>
            <a:endParaRPr lang="en-US" b="0" dirty="0"/>
          </a:p>
        </p:txBody>
      </p:sp>
      <p:sp>
        <p:nvSpPr>
          <p:cNvPr id="17" name="Oval 16"/>
          <p:cNvSpPr/>
          <p:nvPr/>
        </p:nvSpPr>
        <p:spPr bwMode="auto">
          <a:xfrm>
            <a:off x="1950085" y="2437130"/>
            <a:ext cx="172720" cy="182880"/>
          </a:xfrm>
          <a:prstGeom prst="ellipse">
            <a:avLst/>
          </a:prstGeom>
          <a:gradFill>
            <a:gsLst>
              <a:gs pos="16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4" name="Text Box 47"/>
          <p:cNvSpPr txBox="1">
            <a:spLocks noChangeArrowheads="1"/>
          </p:cNvSpPr>
          <p:nvPr/>
        </p:nvSpPr>
        <p:spPr bwMode="auto">
          <a:xfrm>
            <a:off x="2426970" y="3709035"/>
            <a:ext cx="855663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i="1" dirty="0" smtClean="0"/>
              <a:t>n</a:t>
            </a:r>
            <a:endParaRPr lang="en-US" b="0" dirty="0"/>
          </a:p>
        </p:txBody>
      </p:sp>
      <p:grpSp>
        <p:nvGrpSpPr>
          <p:cNvPr id="106" name="Group 105"/>
          <p:cNvGrpSpPr/>
          <p:nvPr/>
        </p:nvGrpSpPr>
        <p:grpSpPr>
          <a:xfrm>
            <a:off x="923608" y="2933700"/>
            <a:ext cx="1875472" cy="1036380"/>
            <a:chOff x="952183" y="3248025"/>
            <a:chExt cx="1875472" cy="1036380"/>
          </a:xfrm>
        </p:grpSpPr>
        <p:cxnSp>
          <p:nvCxnSpPr>
            <p:cNvPr id="27" name="Straight Connector 26"/>
            <p:cNvCxnSpPr/>
            <p:nvPr/>
          </p:nvCxnSpPr>
          <p:spPr bwMode="auto">
            <a:xfrm>
              <a:off x="2032000" y="3864292"/>
              <a:ext cx="0" cy="274320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71" name="Line 41"/>
            <p:cNvSpPr>
              <a:spLocks noChangeShapeType="1"/>
            </p:cNvSpPr>
            <p:nvPr/>
          </p:nvSpPr>
          <p:spPr bwMode="auto">
            <a:xfrm flipV="1">
              <a:off x="1347629" y="3851752"/>
              <a:ext cx="1425257" cy="1460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2" name="Line 42"/>
            <p:cNvSpPr>
              <a:spLocks noChangeShapeType="1"/>
            </p:cNvSpPr>
            <p:nvPr/>
          </p:nvSpPr>
          <p:spPr bwMode="auto">
            <a:xfrm flipV="1">
              <a:off x="1315403" y="3248025"/>
              <a:ext cx="8572" cy="993458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3" name="Line 43"/>
            <p:cNvSpPr>
              <a:spLocks noChangeShapeType="1"/>
            </p:cNvSpPr>
            <p:nvPr/>
          </p:nvSpPr>
          <p:spPr bwMode="auto">
            <a:xfrm flipV="1">
              <a:off x="1316990" y="3573145"/>
              <a:ext cx="1453515" cy="31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5" name="Text Box 49"/>
            <p:cNvSpPr txBox="1">
              <a:spLocks noChangeArrowheads="1"/>
            </p:cNvSpPr>
            <p:nvPr/>
          </p:nvSpPr>
          <p:spPr bwMode="auto">
            <a:xfrm>
              <a:off x="952183" y="3884295"/>
              <a:ext cx="855663" cy="40011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0" dirty="0" smtClean="0">
                  <a:latin typeface="Arial" charset="0"/>
                  <a:sym typeface="MT Extra" pitchFamily="18" charset="2"/>
                </a:rPr>
                <a:t>-2</a:t>
              </a:r>
              <a:endParaRPr lang="en-US" sz="2000" b="0" dirty="0">
                <a:latin typeface="Arial" charset="0"/>
                <a:sym typeface="MT Extra" pitchFamily="18" charset="2"/>
              </a:endParaRPr>
            </a:p>
          </p:txBody>
        </p:sp>
        <p:sp>
          <p:nvSpPr>
            <p:cNvPr id="76" name="Text Box 50"/>
            <p:cNvSpPr txBox="1">
              <a:spLocks noChangeArrowheads="1"/>
            </p:cNvSpPr>
            <p:nvPr/>
          </p:nvSpPr>
          <p:spPr bwMode="auto">
            <a:xfrm>
              <a:off x="996315" y="3284220"/>
              <a:ext cx="855663" cy="4616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dirty="0" smtClean="0">
                  <a:sym typeface="MT Extra" pitchFamily="18" charset="2"/>
                </a:rPr>
                <a:t>2</a:t>
              </a:r>
              <a:endParaRPr lang="en-US" b="0" dirty="0">
                <a:sym typeface="MT Extra" pitchFamily="18" charset="2"/>
              </a:endParaRPr>
            </a:p>
          </p:txBody>
        </p:sp>
        <p:cxnSp>
          <p:nvCxnSpPr>
            <p:cNvPr id="77" name="Straight Connector 76"/>
            <p:cNvCxnSpPr>
              <a:stCxn id="78" idx="0"/>
            </p:cNvCxnSpPr>
            <p:nvPr/>
          </p:nvCxnSpPr>
          <p:spPr bwMode="auto">
            <a:xfrm>
              <a:off x="1671955" y="3454400"/>
              <a:ext cx="13970" cy="422275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78" name="Oval 77"/>
            <p:cNvSpPr/>
            <p:nvPr/>
          </p:nvSpPr>
          <p:spPr bwMode="auto">
            <a:xfrm>
              <a:off x="1585595" y="3454400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79" name="Straight Connector 78"/>
            <p:cNvCxnSpPr>
              <a:stCxn id="80" idx="4"/>
            </p:cNvCxnSpPr>
            <p:nvPr/>
          </p:nvCxnSpPr>
          <p:spPr bwMode="auto">
            <a:xfrm>
              <a:off x="2424430" y="3631565"/>
              <a:ext cx="4445" cy="254635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80" name="Oval 79"/>
            <p:cNvSpPr/>
            <p:nvPr/>
          </p:nvSpPr>
          <p:spPr bwMode="auto">
            <a:xfrm>
              <a:off x="2338070" y="3448685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81" name="Line 43"/>
            <p:cNvSpPr>
              <a:spLocks noChangeShapeType="1"/>
            </p:cNvSpPr>
            <p:nvPr/>
          </p:nvSpPr>
          <p:spPr bwMode="auto">
            <a:xfrm flipV="1">
              <a:off x="1374140" y="4135120"/>
              <a:ext cx="1453515" cy="31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2" name="Oval 81"/>
            <p:cNvSpPr/>
            <p:nvPr/>
          </p:nvSpPr>
          <p:spPr bwMode="auto">
            <a:xfrm>
              <a:off x="1921510" y="4037330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101" name="Right Arrow 100"/>
          <p:cNvSpPr/>
          <p:nvPr/>
        </p:nvSpPr>
        <p:spPr bwMode="auto">
          <a:xfrm rot="9456792">
            <a:off x="2759378" y="2531111"/>
            <a:ext cx="2793191" cy="601507"/>
          </a:xfrm>
          <a:prstGeom prst="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 rot="20239884">
            <a:off x="3571876" y="2543175"/>
            <a:ext cx="1419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Sum to 2</a:t>
            </a:r>
            <a:endParaRPr lang="en-US" b="0" dirty="0"/>
          </a:p>
        </p:txBody>
      </p:sp>
      <p:sp>
        <p:nvSpPr>
          <p:cNvPr id="103" name="Right Arrow 102"/>
          <p:cNvSpPr/>
          <p:nvPr/>
        </p:nvSpPr>
        <p:spPr bwMode="auto">
          <a:xfrm>
            <a:off x="3724275" y="3038475"/>
            <a:ext cx="1819275" cy="723900"/>
          </a:xfrm>
          <a:prstGeom prst="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3838575" y="3181350"/>
            <a:ext cx="1419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Bounded</a:t>
            </a:r>
            <a:endParaRPr lang="en-US" b="0" dirty="0"/>
          </a:p>
        </p:txBody>
      </p:sp>
      <p:grpSp>
        <p:nvGrpSpPr>
          <p:cNvPr id="122" name="Group 121"/>
          <p:cNvGrpSpPr/>
          <p:nvPr/>
        </p:nvGrpSpPr>
        <p:grpSpPr>
          <a:xfrm>
            <a:off x="5667058" y="2943225"/>
            <a:ext cx="1846897" cy="1036380"/>
            <a:chOff x="5695633" y="3257550"/>
            <a:chExt cx="1846897" cy="1036380"/>
          </a:xfrm>
        </p:grpSpPr>
        <p:sp>
          <p:nvSpPr>
            <p:cNvPr id="109" name="Line 41"/>
            <p:cNvSpPr>
              <a:spLocks noChangeShapeType="1"/>
            </p:cNvSpPr>
            <p:nvPr/>
          </p:nvSpPr>
          <p:spPr bwMode="auto">
            <a:xfrm flipV="1">
              <a:off x="6091079" y="3861277"/>
              <a:ext cx="1425257" cy="1460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0" name="Line 42"/>
            <p:cNvSpPr>
              <a:spLocks noChangeShapeType="1"/>
            </p:cNvSpPr>
            <p:nvPr/>
          </p:nvSpPr>
          <p:spPr bwMode="auto">
            <a:xfrm flipV="1">
              <a:off x="6058853" y="3257550"/>
              <a:ext cx="8572" cy="993458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1" name="Line 43"/>
            <p:cNvSpPr>
              <a:spLocks noChangeShapeType="1"/>
            </p:cNvSpPr>
            <p:nvPr/>
          </p:nvSpPr>
          <p:spPr bwMode="auto">
            <a:xfrm flipV="1">
              <a:off x="6060440" y="3582670"/>
              <a:ext cx="1453515" cy="31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2" name="Text Box 49"/>
            <p:cNvSpPr txBox="1">
              <a:spLocks noChangeArrowheads="1"/>
            </p:cNvSpPr>
            <p:nvPr/>
          </p:nvSpPr>
          <p:spPr bwMode="auto">
            <a:xfrm>
              <a:off x="5695633" y="3893820"/>
              <a:ext cx="855663" cy="40011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0" dirty="0" smtClean="0">
                  <a:latin typeface="Arial" charset="0"/>
                  <a:sym typeface="MT Extra" pitchFamily="18" charset="2"/>
                </a:rPr>
                <a:t>-2</a:t>
              </a:r>
              <a:endParaRPr lang="en-US" sz="2000" b="0" dirty="0">
                <a:latin typeface="Arial" charset="0"/>
                <a:sym typeface="MT Extra" pitchFamily="18" charset="2"/>
              </a:endParaRPr>
            </a:p>
          </p:txBody>
        </p:sp>
        <p:sp>
          <p:nvSpPr>
            <p:cNvPr id="113" name="Text Box 50"/>
            <p:cNvSpPr txBox="1">
              <a:spLocks noChangeArrowheads="1"/>
            </p:cNvSpPr>
            <p:nvPr/>
          </p:nvSpPr>
          <p:spPr bwMode="auto">
            <a:xfrm>
              <a:off x="5739765" y="3293745"/>
              <a:ext cx="855663" cy="4616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dirty="0" smtClean="0">
                  <a:sym typeface="MT Extra" pitchFamily="18" charset="2"/>
                </a:rPr>
                <a:t>2</a:t>
              </a:r>
              <a:endParaRPr lang="en-US" b="0" dirty="0">
                <a:sym typeface="MT Extra" pitchFamily="18" charset="2"/>
              </a:endParaRPr>
            </a:p>
          </p:txBody>
        </p:sp>
        <p:cxnSp>
          <p:nvCxnSpPr>
            <p:cNvPr id="114" name="Straight Connector 113"/>
            <p:cNvCxnSpPr>
              <a:stCxn id="115" idx="0"/>
            </p:cNvCxnSpPr>
            <p:nvPr/>
          </p:nvCxnSpPr>
          <p:spPr bwMode="auto">
            <a:xfrm>
              <a:off x="6415405" y="3463925"/>
              <a:ext cx="13970" cy="422275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115" name="Oval 114"/>
            <p:cNvSpPr/>
            <p:nvPr/>
          </p:nvSpPr>
          <p:spPr bwMode="auto">
            <a:xfrm>
              <a:off x="6329045" y="3463925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116" name="Straight Connector 115"/>
            <p:cNvCxnSpPr>
              <a:stCxn id="117" idx="4"/>
            </p:cNvCxnSpPr>
            <p:nvPr/>
          </p:nvCxnSpPr>
          <p:spPr bwMode="auto">
            <a:xfrm>
              <a:off x="7167880" y="3641090"/>
              <a:ext cx="4445" cy="254635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117" name="Oval 116"/>
            <p:cNvSpPr/>
            <p:nvPr/>
          </p:nvSpPr>
          <p:spPr bwMode="auto">
            <a:xfrm>
              <a:off x="7081520" y="3458210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19" name="Oval 118"/>
            <p:cNvSpPr/>
            <p:nvPr/>
          </p:nvSpPr>
          <p:spPr bwMode="auto">
            <a:xfrm>
              <a:off x="6674485" y="3770630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20" name="Line 43"/>
            <p:cNvSpPr>
              <a:spLocks noChangeShapeType="1"/>
            </p:cNvSpPr>
            <p:nvPr/>
          </p:nvSpPr>
          <p:spPr bwMode="auto">
            <a:xfrm flipV="1">
              <a:off x="6089015" y="4154170"/>
              <a:ext cx="1453515" cy="31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21" name="Right Arrow 120"/>
          <p:cNvSpPr/>
          <p:nvPr/>
        </p:nvSpPr>
        <p:spPr bwMode="auto">
          <a:xfrm rot="9456792">
            <a:off x="2873677" y="4055111"/>
            <a:ext cx="2793191" cy="601507"/>
          </a:xfrm>
          <a:prstGeom prst="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262890" y="4133850"/>
            <a:ext cx="2490946" cy="1125177"/>
            <a:chOff x="291465" y="4448175"/>
            <a:chExt cx="2490946" cy="1125177"/>
          </a:xfrm>
        </p:grpSpPr>
        <p:sp>
          <p:nvSpPr>
            <p:cNvPr id="124" name="Line 41"/>
            <p:cNvSpPr>
              <a:spLocks noChangeShapeType="1"/>
            </p:cNvSpPr>
            <p:nvPr/>
          </p:nvSpPr>
          <p:spPr bwMode="auto">
            <a:xfrm flipV="1">
              <a:off x="1357154" y="5051902"/>
              <a:ext cx="1425257" cy="1460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25" name="Line 42"/>
            <p:cNvSpPr>
              <a:spLocks noChangeShapeType="1"/>
            </p:cNvSpPr>
            <p:nvPr/>
          </p:nvSpPr>
          <p:spPr bwMode="auto">
            <a:xfrm flipV="1">
              <a:off x="1324928" y="4448175"/>
              <a:ext cx="8572" cy="993458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26" name="Line 43"/>
            <p:cNvSpPr>
              <a:spLocks noChangeShapeType="1"/>
            </p:cNvSpPr>
            <p:nvPr/>
          </p:nvSpPr>
          <p:spPr bwMode="auto">
            <a:xfrm flipV="1">
              <a:off x="1316990" y="4849495"/>
              <a:ext cx="1453515" cy="31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596265" y="4541520"/>
                  <a:ext cx="855663" cy="612732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/>
                            <a:sym typeface="MT Extra" pitchFamily="18" charset="2"/>
                          </a:rPr>
                          <m:t>1</m:t>
                        </m:r>
                        <m:f>
                          <m:fPr>
                            <m:ctrlPr>
                              <a:rPr lang="en-US" sz="1800" b="0" i="1" smtClean="0">
                                <a:latin typeface="Cambria Math"/>
                                <a:sym typeface="MT Extra" pitchFamily="18" charset="2"/>
                              </a:rPr>
                            </m:ctrlPr>
                          </m:fPr>
                          <m:num>
                            <m:r>
                              <a:rPr lang="en-US" sz="1800" b="0" i="1" smtClean="0">
                                <a:latin typeface="Cambria Math"/>
                                <a:sym typeface="MT Extra" pitchFamily="18" charset="2"/>
                              </a:rPr>
                              <m:t>1</m:t>
                            </m:r>
                          </m:num>
                          <m:den>
                            <m:r>
                              <a:rPr lang="en-US" sz="1800" b="0" i="1" smtClean="0">
                                <a:latin typeface="Cambria Math"/>
                                <a:sym typeface="MT Extra" pitchFamily="18" charset="2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b="0" dirty="0">
                    <a:sym typeface="MT Extra" pitchFamily="18" charset="2"/>
                  </a:endParaRPr>
                </a:p>
              </p:txBody>
            </p:sp>
          </mc:Choice>
          <mc:Fallback xmlns="">
            <p:sp>
              <p:nvSpPr>
                <p:cNvPr id="128" name="Text 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96265" y="4541520"/>
                  <a:ext cx="855663" cy="612732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9" name="Straight Connector 128"/>
            <p:cNvCxnSpPr/>
            <p:nvPr/>
          </p:nvCxnSpPr>
          <p:spPr bwMode="auto">
            <a:xfrm>
              <a:off x="1674337" y="4768849"/>
              <a:ext cx="11589" cy="300831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130" name="Oval 129"/>
            <p:cNvSpPr/>
            <p:nvPr/>
          </p:nvSpPr>
          <p:spPr bwMode="auto">
            <a:xfrm>
              <a:off x="1585595" y="4754562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34" name="Line 43"/>
            <p:cNvSpPr>
              <a:spLocks noChangeShapeType="1"/>
            </p:cNvSpPr>
            <p:nvPr/>
          </p:nvSpPr>
          <p:spPr bwMode="auto">
            <a:xfrm flipV="1">
              <a:off x="914401" y="5220969"/>
              <a:ext cx="1865630" cy="82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cxnSp>
          <p:nvCxnSpPr>
            <p:cNvPr id="137" name="Straight Connector 136"/>
            <p:cNvCxnSpPr/>
            <p:nvPr/>
          </p:nvCxnSpPr>
          <p:spPr bwMode="auto">
            <a:xfrm>
              <a:off x="2483962" y="4749799"/>
              <a:ext cx="11589" cy="300831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138" name="Oval 137"/>
            <p:cNvSpPr/>
            <p:nvPr/>
          </p:nvSpPr>
          <p:spPr bwMode="auto">
            <a:xfrm>
              <a:off x="2395220" y="4735512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33" name="Oval 132"/>
            <p:cNvSpPr/>
            <p:nvPr/>
          </p:nvSpPr>
          <p:spPr bwMode="auto">
            <a:xfrm>
              <a:off x="1940560" y="5113655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9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291465" y="4960620"/>
                  <a:ext cx="855663" cy="612732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/>
                            <a:sym typeface="MT Extra" pitchFamily="18" charset="2"/>
                          </a:rPr>
                          <m:t>−</m:t>
                        </m:r>
                        <m:f>
                          <m:fPr>
                            <m:ctrlPr>
                              <a:rPr lang="en-US" sz="1800" b="0" i="1" smtClean="0">
                                <a:latin typeface="Cambria Math"/>
                                <a:sym typeface="MT Extra" pitchFamily="18" charset="2"/>
                              </a:rPr>
                            </m:ctrlPr>
                          </m:fPr>
                          <m:num>
                            <m:r>
                              <a:rPr lang="en-US" sz="1800" b="0" i="1" smtClean="0">
                                <a:latin typeface="Cambria Math"/>
                                <a:sym typeface="MT Extra" pitchFamily="18" charset="2"/>
                              </a:rPr>
                              <m:t>2</m:t>
                            </m:r>
                          </m:num>
                          <m:den>
                            <m:r>
                              <a:rPr lang="en-US" sz="1800" b="0" i="1" smtClean="0">
                                <a:latin typeface="Cambria Math"/>
                                <a:sym typeface="MT Extra" pitchFamily="18" charset="2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b="0" dirty="0">
                    <a:sym typeface="MT Extra" pitchFamily="18" charset="2"/>
                  </a:endParaRPr>
                </a:p>
              </p:txBody>
            </p:sp>
          </mc:Choice>
          <mc:Fallback xmlns="">
            <p:sp>
              <p:nvSpPr>
                <p:cNvPr id="139" name="Text 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91465" y="4960620"/>
                  <a:ext cx="855663" cy="612732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0" name="TextBox 139"/>
          <p:cNvSpPr txBox="1"/>
          <p:nvPr/>
        </p:nvSpPr>
        <p:spPr>
          <a:xfrm rot="20311037">
            <a:off x="3571876" y="4124325"/>
            <a:ext cx="1419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Sum to 2</a:t>
            </a:r>
            <a:endParaRPr lang="en-US" b="0" dirty="0"/>
          </a:p>
        </p:txBody>
      </p:sp>
      <p:sp>
        <p:nvSpPr>
          <p:cNvPr id="141" name="Right Arrow 140"/>
          <p:cNvSpPr/>
          <p:nvPr/>
        </p:nvSpPr>
        <p:spPr bwMode="auto">
          <a:xfrm>
            <a:off x="3848100" y="4562475"/>
            <a:ext cx="1819275" cy="723900"/>
          </a:xfrm>
          <a:prstGeom prst="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3981450" y="4705350"/>
            <a:ext cx="1419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Bounded</a:t>
            </a:r>
            <a:endParaRPr lang="en-US" b="0" dirty="0"/>
          </a:p>
        </p:txBody>
      </p:sp>
      <p:grpSp>
        <p:nvGrpSpPr>
          <p:cNvPr id="157" name="Group 156"/>
          <p:cNvGrpSpPr/>
          <p:nvPr/>
        </p:nvGrpSpPr>
        <p:grpSpPr>
          <a:xfrm>
            <a:off x="5539740" y="4381500"/>
            <a:ext cx="2186146" cy="993458"/>
            <a:chOff x="5844540" y="4514850"/>
            <a:chExt cx="2186146" cy="9934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8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5844540" y="4608195"/>
                  <a:ext cx="855663" cy="612732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/>
                            <a:sym typeface="MT Extra" pitchFamily="18" charset="2"/>
                          </a:rPr>
                          <m:t>1</m:t>
                        </m:r>
                        <m:f>
                          <m:fPr>
                            <m:ctrlPr>
                              <a:rPr lang="en-US" sz="1800" b="0" i="1" smtClean="0">
                                <a:latin typeface="Cambria Math"/>
                                <a:sym typeface="MT Extra" pitchFamily="18" charset="2"/>
                              </a:rPr>
                            </m:ctrlPr>
                          </m:fPr>
                          <m:num>
                            <m:r>
                              <a:rPr lang="en-US" sz="1800" b="0" i="1" smtClean="0">
                                <a:latin typeface="Cambria Math"/>
                                <a:sym typeface="MT Extra" pitchFamily="18" charset="2"/>
                              </a:rPr>
                              <m:t>1</m:t>
                            </m:r>
                          </m:num>
                          <m:den>
                            <m:r>
                              <a:rPr lang="en-US" sz="1800" b="0" i="1" smtClean="0">
                                <a:latin typeface="Cambria Math"/>
                                <a:sym typeface="MT Extra" pitchFamily="18" charset="2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b="0" dirty="0">
                    <a:sym typeface="MT Extra" pitchFamily="18" charset="2"/>
                  </a:endParaRPr>
                </a:p>
              </p:txBody>
            </p:sp>
          </mc:Choice>
          <mc:Fallback xmlns="">
            <p:sp>
              <p:nvSpPr>
                <p:cNvPr id="148" name="Text 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844540" y="4608195"/>
                  <a:ext cx="855663" cy="61273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56" name="Group 155"/>
            <p:cNvGrpSpPr/>
            <p:nvPr/>
          </p:nvGrpSpPr>
          <p:grpSpPr>
            <a:xfrm>
              <a:off x="6565265" y="4514850"/>
              <a:ext cx="1465421" cy="993458"/>
              <a:chOff x="6565265" y="4514850"/>
              <a:chExt cx="1465421" cy="993458"/>
            </a:xfrm>
          </p:grpSpPr>
          <p:sp>
            <p:nvSpPr>
              <p:cNvPr id="145" name="Line 41"/>
              <p:cNvSpPr>
                <a:spLocks noChangeShapeType="1"/>
              </p:cNvSpPr>
              <p:nvPr/>
            </p:nvSpPr>
            <p:spPr bwMode="auto">
              <a:xfrm flipV="1">
                <a:off x="6605429" y="5118577"/>
                <a:ext cx="1425257" cy="14605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46" name="Line 42"/>
              <p:cNvSpPr>
                <a:spLocks noChangeShapeType="1"/>
              </p:cNvSpPr>
              <p:nvPr/>
            </p:nvSpPr>
            <p:spPr bwMode="auto">
              <a:xfrm flipV="1">
                <a:off x="6573203" y="4514850"/>
                <a:ext cx="8572" cy="993458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47" name="Line 43"/>
              <p:cNvSpPr>
                <a:spLocks noChangeShapeType="1"/>
              </p:cNvSpPr>
              <p:nvPr/>
            </p:nvSpPr>
            <p:spPr bwMode="auto">
              <a:xfrm flipV="1">
                <a:off x="6565265" y="4916170"/>
                <a:ext cx="1453515" cy="31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en-US"/>
              </a:p>
            </p:txBody>
          </p:sp>
          <p:cxnSp>
            <p:nvCxnSpPr>
              <p:cNvPr id="149" name="Straight Connector 148"/>
              <p:cNvCxnSpPr/>
              <p:nvPr/>
            </p:nvCxnSpPr>
            <p:spPr bwMode="auto">
              <a:xfrm>
                <a:off x="6922612" y="4835524"/>
                <a:ext cx="11589" cy="300831"/>
              </a:xfrm>
              <a:prstGeom prst="line">
                <a:avLst/>
              </a:prstGeom>
              <a:solidFill>
                <a:schemeClr val="accent1"/>
              </a:solidFill>
              <a:ln w="1905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sp>
            <p:nvSpPr>
              <p:cNvPr id="150" name="Oval 149"/>
              <p:cNvSpPr/>
              <p:nvPr/>
            </p:nvSpPr>
            <p:spPr bwMode="auto">
              <a:xfrm>
                <a:off x="6833870" y="4821237"/>
                <a:ext cx="172720" cy="182880"/>
              </a:xfrm>
              <a:prstGeom prst="ellipse">
                <a:avLst/>
              </a:prstGeom>
              <a:gradFill>
                <a:gsLst>
                  <a:gs pos="1600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cxnSp>
            <p:nvCxnSpPr>
              <p:cNvPr id="152" name="Straight Connector 151"/>
              <p:cNvCxnSpPr/>
              <p:nvPr/>
            </p:nvCxnSpPr>
            <p:spPr bwMode="auto">
              <a:xfrm>
                <a:off x="7732237" y="4816474"/>
                <a:ext cx="11589" cy="300831"/>
              </a:xfrm>
              <a:prstGeom prst="line">
                <a:avLst/>
              </a:prstGeom>
              <a:solidFill>
                <a:schemeClr val="accent1"/>
              </a:solidFill>
              <a:ln w="1905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sp>
            <p:nvSpPr>
              <p:cNvPr id="153" name="Oval 152"/>
              <p:cNvSpPr/>
              <p:nvPr/>
            </p:nvSpPr>
            <p:spPr bwMode="auto">
              <a:xfrm>
                <a:off x="7643495" y="4802187"/>
                <a:ext cx="172720" cy="182880"/>
              </a:xfrm>
              <a:prstGeom prst="ellipse">
                <a:avLst/>
              </a:prstGeom>
              <a:gradFill>
                <a:gsLst>
                  <a:gs pos="1600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54" name="Oval 153"/>
              <p:cNvSpPr/>
              <p:nvPr/>
            </p:nvSpPr>
            <p:spPr bwMode="auto">
              <a:xfrm>
                <a:off x="7188835" y="5046980"/>
                <a:ext cx="172720" cy="182880"/>
              </a:xfrm>
              <a:prstGeom prst="ellipse">
                <a:avLst/>
              </a:prstGeom>
              <a:gradFill>
                <a:gsLst>
                  <a:gs pos="1600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TextBox 175"/>
              <p:cNvSpPr txBox="1"/>
              <p:nvPr/>
            </p:nvSpPr>
            <p:spPr>
              <a:xfrm>
                <a:off x="628650" y="438150"/>
                <a:ext cx="8305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Bounded: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𝟎</m:t>
                    </m:r>
                    <m:r>
                      <a:rPr lang="en-US" b="1" i="1" smtClean="0">
                        <a:latin typeface="Cambria Math"/>
                      </a:rPr>
                      <m:t>≤</m:t>
                    </m:r>
                    <m:r>
                      <a:rPr lang="en-US" b="1" i="1" smtClean="0">
                        <a:latin typeface="Cambria Math"/>
                      </a:rPr>
                      <m:t>𝒙</m:t>
                    </m:r>
                    <m:d>
                      <m:dPr>
                        <m:begChr m:val="["/>
                        <m:endChr m:val="]"/>
                        <m:ctrlPr>
                          <a:rPr lang="en-US" b="1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/>
                          </a:rPr>
                          <m:t>𝒏</m:t>
                        </m:r>
                      </m:e>
                    </m:d>
                    <m:r>
                      <a:rPr lang="en-US" b="1" i="1" smtClean="0">
                        <a:latin typeface="Cambria Math"/>
                      </a:rPr>
                      <m:t>≤</m:t>
                    </m:r>
                    <m:r>
                      <a:rPr lang="en-US" b="1" i="1" smtClean="0">
                        <a:latin typeface="Cambria Math"/>
                      </a:rPr>
                      <m:t>𝟒</m:t>
                    </m:r>
                  </m:oMath>
                </a14:m>
                <a:r>
                  <a:rPr lang="en-US" dirty="0" smtClean="0"/>
                  <a:t> and Area: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𝒙</m:t>
                    </m:r>
                    <m:d>
                      <m:dPr>
                        <m:begChr m:val="["/>
                        <m:endChr m:val="}"/>
                        <m:ctrlPr>
                          <a:rPr lang="en-US" b="1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/>
                          </a:rPr>
                          <m:t>𝟏</m:t>
                        </m:r>
                      </m:e>
                    </m:d>
                    <m:r>
                      <a:rPr lang="en-US" b="1" i="1" smtClean="0">
                        <a:latin typeface="Cambria Math"/>
                      </a:rPr>
                      <m:t>+</m:t>
                    </m:r>
                    <m:r>
                      <a:rPr lang="en-US" b="1" i="1" smtClean="0">
                        <a:latin typeface="Cambria Math"/>
                      </a:rPr>
                      <m:t>𝒙</m:t>
                    </m:r>
                    <m:d>
                      <m:dPr>
                        <m:begChr m:val="["/>
                        <m:endChr m:val="}"/>
                        <m:ctrlPr>
                          <a:rPr lang="en-US" b="1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/>
                          </a:rPr>
                          <m:t>𝟐</m:t>
                        </m:r>
                      </m:e>
                    </m:d>
                    <m:r>
                      <a:rPr lang="en-US" b="1" i="1" smtClean="0">
                        <a:latin typeface="Cambria Math"/>
                      </a:rPr>
                      <m:t>+</m:t>
                    </m:r>
                    <m:r>
                      <a:rPr lang="en-US" b="1" i="1" smtClean="0">
                        <a:latin typeface="Cambria Math"/>
                      </a:rPr>
                      <m:t>𝒙</m:t>
                    </m:r>
                    <m:d>
                      <m:dPr>
                        <m:begChr m:val="["/>
                        <m:endChr m:val="]"/>
                        <m:ctrlPr>
                          <a:rPr lang="en-US" b="1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/>
                          </a:rPr>
                          <m:t>𝟑</m:t>
                        </m:r>
                      </m:e>
                    </m:d>
                    <m:r>
                      <a:rPr lang="en-US" b="1" i="1" smtClean="0">
                        <a:latin typeface="Cambria Math"/>
                      </a:rPr>
                      <m:t>=</m:t>
                    </m:r>
                    <m:r>
                      <a:rPr lang="en-US" b="1" i="1" smtClean="0">
                        <a:latin typeface="Cambria Math"/>
                      </a:rPr>
                      <m:t>𝟐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76" name="TextBox 1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438150"/>
                <a:ext cx="8305800" cy="461665"/>
              </a:xfrm>
              <a:prstGeom prst="rect">
                <a:avLst/>
              </a:prstGeom>
              <a:blipFill rotWithShape="1">
                <a:blip r:embed="rId5"/>
                <a:stretch>
                  <a:fillRect l="-1101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7" name="TextBox 176"/>
          <p:cNvSpPr txBox="1"/>
          <p:nvPr/>
        </p:nvSpPr>
        <p:spPr>
          <a:xfrm>
            <a:off x="1771650" y="1371600"/>
            <a:ext cx="1266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Start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0597240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Line 43"/>
          <p:cNvSpPr>
            <a:spLocks noChangeShapeType="1"/>
          </p:cNvSpPr>
          <p:nvPr/>
        </p:nvSpPr>
        <p:spPr bwMode="auto">
          <a:xfrm flipV="1">
            <a:off x="1364615" y="1334770"/>
            <a:ext cx="1453515" cy="317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" name="Line 41"/>
          <p:cNvSpPr>
            <a:spLocks noChangeShapeType="1"/>
          </p:cNvSpPr>
          <p:nvPr/>
        </p:nvSpPr>
        <p:spPr bwMode="auto">
          <a:xfrm flipV="1">
            <a:off x="1366679" y="2232502"/>
            <a:ext cx="1425257" cy="14605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6" name="Line 42"/>
          <p:cNvSpPr>
            <a:spLocks noChangeShapeType="1"/>
          </p:cNvSpPr>
          <p:nvPr/>
        </p:nvSpPr>
        <p:spPr bwMode="auto">
          <a:xfrm flipV="1">
            <a:off x="1363028" y="1044258"/>
            <a:ext cx="0" cy="12827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" name="Line 43"/>
          <p:cNvSpPr>
            <a:spLocks noChangeShapeType="1"/>
          </p:cNvSpPr>
          <p:nvPr/>
        </p:nvSpPr>
        <p:spPr bwMode="auto">
          <a:xfrm flipV="1">
            <a:off x="1326515" y="1677670"/>
            <a:ext cx="1453515" cy="317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" name="Text Box 47"/>
          <p:cNvSpPr txBox="1">
            <a:spLocks noChangeArrowheads="1"/>
          </p:cNvSpPr>
          <p:nvPr/>
        </p:nvSpPr>
        <p:spPr bwMode="auto">
          <a:xfrm>
            <a:off x="2465070" y="2127885"/>
            <a:ext cx="855663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i="1" dirty="0" smtClean="0"/>
              <a:t>n</a:t>
            </a:r>
            <a:endParaRPr lang="en-US" b="0" dirty="0"/>
          </a:p>
        </p:txBody>
      </p:sp>
      <p:sp>
        <p:nvSpPr>
          <p:cNvPr id="10" name="Text Box 49"/>
          <p:cNvSpPr txBox="1">
            <a:spLocks noChangeArrowheads="1"/>
          </p:cNvSpPr>
          <p:nvPr/>
        </p:nvSpPr>
        <p:spPr bwMode="auto">
          <a:xfrm>
            <a:off x="961708" y="1988820"/>
            <a:ext cx="855663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0" dirty="0" smtClean="0">
                <a:latin typeface="Arial" charset="0"/>
                <a:sym typeface="MT Extra" pitchFamily="18" charset="2"/>
              </a:rPr>
              <a:t>0</a:t>
            </a:r>
            <a:endParaRPr lang="en-US" sz="2000" b="0" dirty="0">
              <a:latin typeface="Arial" charset="0"/>
              <a:sym typeface="MT Extra" pitchFamily="18" charset="2"/>
            </a:endParaRPr>
          </a:p>
        </p:txBody>
      </p:sp>
      <p:sp>
        <p:nvSpPr>
          <p:cNvPr id="11" name="Text Box 50"/>
          <p:cNvSpPr txBox="1">
            <a:spLocks noChangeArrowheads="1"/>
          </p:cNvSpPr>
          <p:nvPr/>
        </p:nvSpPr>
        <p:spPr bwMode="auto">
          <a:xfrm>
            <a:off x="1005840" y="1388745"/>
            <a:ext cx="855663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 smtClean="0">
                <a:sym typeface="MT Extra" pitchFamily="18" charset="2"/>
              </a:rPr>
              <a:t>4</a:t>
            </a:r>
            <a:endParaRPr lang="en-US" b="0" dirty="0">
              <a:sym typeface="MT Extra" pitchFamily="18" charset="2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flipH="1">
            <a:off x="1685925" y="1280795"/>
            <a:ext cx="1270" cy="919480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3" name="Oval 12"/>
          <p:cNvSpPr/>
          <p:nvPr/>
        </p:nvSpPr>
        <p:spPr bwMode="auto">
          <a:xfrm>
            <a:off x="1585595" y="1225550"/>
            <a:ext cx="172720" cy="182880"/>
          </a:xfrm>
          <a:prstGeom prst="ellipse">
            <a:avLst/>
          </a:prstGeom>
          <a:gradFill>
            <a:gsLst>
              <a:gs pos="16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 flipH="1">
            <a:off x="2438400" y="1469390"/>
            <a:ext cx="635" cy="778510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6" name="Oval 15"/>
          <p:cNvSpPr/>
          <p:nvPr/>
        </p:nvSpPr>
        <p:spPr bwMode="auto">
          <a:xfrm>
            <a:off x="2338070" y="1257935"/>
            <a:ext cx="172720" cy="182880"/>
          </a:xfrm>
          <a:prstGeom prst="ellipse">
            <a:avLst/>
          </a:prstGeom>
          <a:gradFill>
            <a:gsLst>
              <a:gs pos="16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3" name="Line 43"/>
          <p:cNvSpPr>
            <a:spLocks noChangeShapeType="1"/>
          </p:cNvSpPr>
          <p:nvPr/>
        </p:nvSpPr>
        <p:spPr bwMode="auto">
          <a:xfrm flipV="1">
            <a:off x="1355090" y="1963420"/>
            <a:ext cx="1453515" cy="317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cxnSp>
        <p:nvCxnSpPr>
          <p:cNvPr id="44" name="Straight Connector 43"/>
          <p:cNvCxnSpPr/>
          <p:nvPr/>
        </p:nvCxnSpPr>
        <p:spPr bwMode="auto">
          <a:xfrm>
            <a:off x="2051050" y="2254567"/>
            <a:ext cx="0" cy="274320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grpSp>
        <p:nvGrpSpPr>
          <p:cNvPr id="69" name="Group 68"/>
          <p:cNvGrpSpPr/>
          <p:nvPr/>
        </p:nvGrpSpPr>
        <p:grpSpPr>
          <a:xfrm>
            <a:off x="5609908" y="977583"/>
            <a:ext cx="2359025" cy="1540827"/>
            <a:chOff x="5638483" y="1291908"/>
            <a:chExt cx="2359025" cy="1540827"/>
          </a:xfrm>
        </p:grpSpPr>
        <p:sp>
          <p:nvSpPr>
            <p:cNvPr id="36" name="Line 41"/>
            <p:cNvSpPr>
              <a:spLocks noChangeShapeType="1"/>
            </p:cNvSpPr>
            <p:nvPr/>
          </p:nvSpPr>
          <p:spPr bwMode="auto">
            <a:xfrm flipV="1">
              <a:off x="6043454" y="2480152"/>
              <a:ext cx="1425257" cy="1460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7" name="Line 42"/>
            <p:cNvSpPr>
              <a:spLocks noChangeShapeType="1"/>
            </p:cNvSpPr>
            <p:nvPr/>
          </p:nvSpPr>
          <p:spPr bwMode="auto">
            <a:xfrm flipV="1">
              <a:off x="6039803" y="1291908"/>
              <a:ext cx="0" cy="12827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8" name="Line 43"/>
            <p:cNvSpPr>
              <a:spLocks noChangeShapeType="1"/>
            </p:cNvSpPr>
            <p:nvPr/>
          </p:nvSpPr>
          <p:spPr bwMode="auto">
            <a:xfrm flipV="1">
              <a:off x="6003290" y="1925320"/>
              <a:ext cx="1453515" cy="31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9" name="Text Box 47"/>
            <p:cNvSpPr txBox="1">
              <a:spLocks noChangeArrowheads="1"/>
            </p:cNvSpPr>
            <p:nvPr/>
          </p:nvSpPr>
          <p:spPr bwMode="auto">
            <a:xfrm>
              <a:off x="7141845" y="2375535"/>
              <a:ext cx="855663" cy="45720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i="1" dirty="0" smtClean="0"/>
                <a:t>n</a:t>
              </a:r>
              <a:endParaRPr lang="en-US" b="0" dirty="0"/>
            </a:p>
          </p:txBody>
        </p:sp>
        <p:sp>
          <p:nvSpPr>
            <p:cNvPr id="40" name="Text Box 49"/>
            <p:cNvSpPr txBox="1">
              <a:spLocks noChangeArrowheads="1"/>
            </p:cNvSpPr>
            <p:nvPr/>
          </p:nvSpPr>
          <p:spPr bwMode="auto">
            <a:xfrm>
              <a:off x="5638483" y="2236470"/>
              <a:ext cx="855663" cy="40011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0" dirty="0" smtClean="0">
                  <a:latin typeface="Arial" charset="0"/>
                  <a:sym typeface="MT Extra" pitchFamily="18" charset="2"/>
                </a:rPr>
                <a:t>0</a:t>
              </a:r>
              <a:endParaRPr lang="en-US" sz="2000" b="0" dirty="0">
                <a:latin typeface="Arial" charset="0"/>
                <a:sym typeface="MT Extra" pitchFamily="18" charset="2"/>
              </a:endParaRPr>
            </a:p>
          </p:txBody>
        </p:sp>
        <p:sp>
          <p:nvSpPr>
            <p:cNvPr id="41" name="Text Box 50"/>
            <p:cNvSpPr txBox="1">
              <a:spLocks noChangeArrowheads="1"/>
            </p:cNvSpPr>
            <p:nvPr/>
          </p:nvSpPr>
          <p:spPr bwMode="auto">
            <a:xfrm>
              <a:off x="5682615" y="1636395"/>
              <a:ext cx="855663" cy="4616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dirty="0" smtClean="0">
                  <a:sym typeface="MT Extra" pitchFamily="18" charset="2"/>
                </a:rPr>
                <a:t>4</a:t>
              </a:r>
              <a:endParaRPr lang="en-US" b="0" dirty="0">
                <a:sym typeface="MT Extra" pitchFamily="18" charset="2"/>
              </a:endParaRPr>
            </a:p>
          </p:txBody>
        </p:sp>
        <p:cxnSp>
          <p:nvCxnSpPr>
            <p:cNvPr id="42" name="Straight Connector 41"/>
            <p:cNvCxnSpPr>
              <a:stCxn id="43" idx="0"/>
            </p:cNvCxnSpPr>
            <p:nvPr/>
          </p:nvCxnSpPr>
          <p:spPr bwMode="auto">
            <a:xfrm>
              <a:off x="6358255" y="1806575"/>
              <a:ext cx="4445" cy="688975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43" name="Oval 42"/>
            <p:cNvSpPr/>
            <p:nvPr/>
          </p:nvSpPr>
          <p:spPr bwMode="auto">
            <a:xfrm>
              <a:off x="6271895" y="1806575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45" name="Straight Connector 44"/>
            <p:cNvCxnSpPr>
              <a:stCxn id="46" idx="4"/>
            </p:cNvCxnSpPr>
            <p:nvPr/>
          </p:nvCxnSpPr>
          <p:spPr bwMode="auto">
            <a:xfrm>
              <a:off x="7110730" y="1983740"/>
              <a:ext cx="4446" cy="511810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46" name="Oval 45"/>
            <p:cNvSpPr/>
            <p:nvPr/>
          </p:nvSpPr>
          <p:spPr bwMode="auto">
            <a:xfrm>
              <a:off x="7024370" y="1800860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47" name="Line 43"/>
            <p:cNvSpPr>
              <a:spLocks noChangeShapeType="1"/>
            </p:cNvSpPr>
            <p:nvPr/>
          </p:nvSpPr>
          <p:spPr bwMode="auto">
            <a:xfrm flipV="1">
              <a:off x="6031865" y="2211070"/>
              <a:ext cx="1453515" cy="31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8" name="Oval 47"/>
            <p:cNvSpPr/>
            <p:nvPr/>
          </p:nvSpPr>
          <p:spPr bwMode="auto">
            <a:xfrm>
              <a:off x="6607810" y="2389505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54" name="Right Arrow 53"/>
          <p:cNvSpPr/>
          <p:nvPr/>
        </p:nvSpPr>
        <p:spPr bwMode="auto">
          <a:xfrm>
            <a:off x="3790950" y="1390650"/>
            <a:ext cx="1485900" cy="723900"/>
          </a:xfrm>
          <a:prstGeom prst="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867150" y="1533525"/>
            <a:ext cx="1419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Bounded</a:t>
            </a:r>
            <a:endParaRPr lang="en-US" b="0" dirty="0"/>
          </a:p>
        </p:txBody>
      </p:sp>
      <p:sp>
        <p:nvSpPr>
          <p:cNvPr id="17" name="Oval 16"/>
          <p:cNvSpPr/>
          <p:nvPr/>
        </p:nvSpPr>
        <p:spPr bwMode="auto">
          <a:xfrm>
            <a:off x="1950085" y="2437130"/>
            <a:ext cx="172720" cy="182880"/>
          </a:xfrm>
          <a:prstGeom prst="ellipse">
            <a:avLst/>
          </a:prstGeom>
          <a:gradFill>
            <a:gsLst>
              <a:gs pos="16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4" name="Text Box 47"/>
          <p:cNvSpPr txBox="1">
            <a:spLocks noChangeArrowheads="1"/>
          </p:cNvSpPr>
          <p:nvPr/>
        </p:nvSpPr>
        <p:spPr bwMode="auto">
          <a:xfrm>
            <a:off x="2426970" y="3709035"/>
            <a:ext cx="855663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i="1" dirty="0" smtClean="0"/>
              <a:t>n</a:t>
            </a:r>
            <a:endParaRPr lang="en-US" b="0" dirty="0"/>
          </a:p>
        </p:txBody>
      </p:sp>
      <p:grpSp>
        <p:nvGrpSpPr>
          <p:cNvPr id="106" name="Group 105"/>
          <p:cNvGrpSpPr/>
          <p:nvPr/>
        </p:nvGrpSpPr>
        <p:grpSpPr>
          <a:xfrm>
            <a:off x="923608" y="2933700"/>
            <a:ext cx="1875472" cy="1036380"/>
            <a:chOff x="952183" y="3248025"/>
            <a:chExt cx="1875472" cy="1036380"/>
          </a:xfrm>
        </p:grpSpPr>
        <p:cxnSp>
          <p:nvCxnSpPr>
            <p:cNvPr id="27" name="Straight Connector 26"/>
            <p:cNvCxnSpPr/>
            <p:nvPr/>
          </p:nvCxnSpPr>
          <p:spPr bwMode="auto">
            <a:xfrm>
              <a:off x="2032000" y="3864292"/>
              <a:ext cx="0" cy="274320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71" name="Line 41"/>
            <p:cNvSpPr>
              <a:spLocks noChangeShapeType="1"/>
            </p:cNvSpPr>
            <p:nvPr/>
          </p:nvSpPr>
          <p:spPr bwMode="auto">
            <a:xfrm flipV="1">
              <a:off x="1347629" y="3851752"/>
              <a:ext cx="1425257" cy="1460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2" name="Line 42"/>
            <p:cNvSpPr>
              <a:spLocks noChangeShapeType="1"/>
            </p:cNvSpPr>
            <p:nvPr/>
          </p:nvSpPr>
          <p:spPr bwMode="auto">
            <a:xfrm flipV="1">
              <a:off x="1315403" y="3248025"/>
              <a:ext cx="8572" cy="993458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3" name="Line 43"/>
            <p:cNvSpPr>
              <a:spLocks noChangeShapeType="1"/>
            </p:cNvSpPr>
            <p:nvPr/>
          </p:nvSpPr>
          <p:spPr bwMode="auto">
            <a:xfrm flipV="1">
              <a:off x="1316990" y="3573145"/>
              <a:ext cx="1453515" cy="31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5" name="Text Box 49"/>
            <p:cNvSpPr txBox="1">
              <a:spLocks noChangeArrowheads="1"/>
            </p:cNvSpPr>
            <p:nvPr/>
          </p:nvSpPr>
          <p:spPr bwMode="auto">
            <a:xfrm>
              <a:off x="952183" y="3884295"/>
              <a:ext cx="855663" cy="40011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0" dirty="0" smtClean="0">
                  <a:latin typeface="Arial" charset="0"/>
                  <a:sym typeface="MT Extra" pitchFamily="18" charset="2"/>
                </a:rPr>
                <a:t>-2</a:t>
              </a:r>
              <a:endParaRPr lang="en-US" sz="2000" b="0" dirty="0">
                <a:latin typeface="Arial" charset="0"/>
                <a:sym typeface="MT Extra" pitchFamily="18" charset="2"/>
              </a:endParaRPr>
            </a:p>
          </p:txBody>
        </p:sp>
        <p:sp>
          <p:nvSpPr>
            <p:cNvPr id="76" name="Text Box 50"/>
            <p:cNvSpPr txBox="1">
              <a:spLocks noChangeArrowheads="1"/>
            </p:cNvSpPr>
            <p:nvPr/>
          </p:nvSpPr>
          <p:spPr bwMode="auto">
            <a:xfrm>
              <a:off x="996315" y="3284220"/>
              <a:ext cx="855663" cy="4616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dirty="0" smtClean="0">
                  <a:sym typeface="MT Extra" pitchFamily="18" charset="2"/>
                </a:rPr>
                <a:t>2</a:t>
              </a:r>
              <a:endParaRPr lang="en-US" b="0" dirty="0">
                <a:sym typeface="MT Extra" pitchFamily="18" charset="2"/>
              </a:endParaRPr>
            </a:p>
          </p:txBody>
        </p:sp>
        <p:cxnSp>
          <p:nvCxnSpPr>
            <p:cNvPr id="77" name="Straight Connector 76"/>
            <p:cNvCxnSpPr>
              <a:stCxn id="78" idx="0"/>
            </p:cNvCxnSpPr>
            <p:nvPr/>
          </p:nvCxnSpPr>
          <p:spPr bwMode="auto">
            <a:xfrm>
              <a:off x="1671955" y="3454400"/>
              <a:ext cx="13970" cy="422275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78" name="Oval 77"/>
            <p:cNvSpPr/>
            <p:nvPr/>
          </p:nvSpPr>
          <p:spPr bwMode="auto">
            <a:xfrm>
              <a:off x="1585595" y="3454400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79" name="Straight Connector 78"/>
            <p:cNvCxnSpPr>
              <a:stCxn id="80" idx="4"/>
            </p:cNvCxnSpPr>
            <p:nvPr/>
          </p:nvCxnSpPr>
          <p:spPr bwMode="auto">
            <a:xfrm>
              <a:off x="2424430" y="3631565"/>
              <a:ext cx="4445" cy="254635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80" name="Oval 79"/>
            <p:cNvSpPr/>
            <p:nvPr/>
          </p:nvSpPr>
          <p:spPr bwMode="auto">
            <a:xfrm>
              <a:off x="2338070" y="3448685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81" name="Line 43"/>
            <p:cNvSpPr>
              <a:spLocks noChangeShapeType="1"/>
            </p:cNvSpPr>
            <p:nvPr/>
          </p:nvSpPr>
          <p:spPr bwMode="auto">
            <a:xfrm flipV="1">
              <a:off x="1374140" y="4135120"/>
              <a:ext cx="1453515" cy="31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2" name="Oval 81"/>
            <p:cNvSpPr/>
            <p:nvPr/>
          </p:nvSpPr>
          <p:spPr bwMode="auto">
            <a:xfrm>
              <a:off x="1921510" y="4037330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101" name="Right Arrow 100"/>
          <p:cNvSpPr/>
          <p:nvPr/>
        </p:nvSpPr>
        <p:spPr bwMode="auto">
          <a:xfrm rot="9456792">
            <a:off x="2759378" y="2531111"/>
            <a:ext cx="2793191" cy="601507"/>
          </a:xfrm>
          <a:prstGeom prst="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 rot="20239884">
            <a:off x="3571876" y="2543175"/>
            <a:ext cx="1419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Sum to 2</a:t>
            </a:r>
            <a:endParaRPr lang="en-US" b="0" dirty="0"/>
          </a:p>
        </p:txBody>
      </p:sp>
      <p:sp>
        <p:nvSpPr>
          <p:cNvPr id="103" name="Right Arrow 102"/>
          <p:cNvSpPr/>
          <p:nvPr/>
        </p:nvSpPr>
        <p:spPr bwMode="auto">
          <a:xfrm>
            <a:off x="3724275" y="3038475"/>
            <a:ext cx="1819275" cy="723900"/>
          </a:xfrm>
          <a:prstGeom prst="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3838575" y="3181350"/>
            <a:ext cx="1419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Bounded</a:t>
            </a:r>
            <a:endParaRPr lang="en-US" b="0" dirty="0"/>
          </a:p>
        </p:txBody>
      </p:sp>
      <p:grpSp>
        <p:nvGrpSpPr>
          <p:cNvPr id="122" name="Group 121"/>
          <p:cNvGrpSpPr/>
          <p:nvPr/>
        </p:nvGrpSpPr>
        <p:grpSpPr>
          <a:xfrm>
            <a:off x="5667058" y="2943225"/>
            <a:ext cx="1846897" cy="1036380"/>
            <a:chOff x="5695633" y="3257550"/>
            <a:chExt cx="1846897" cy="1036380"/>
          </a:xfrm>
        </p:grpSpPr>
        <p:sp>
          <p:nvSpPr>
            <p:cNvPr id="109" name="Line 41"/>
            <p:cNvSpPr>
              <a:spLocks noChangeShapeType="1"/>
            </p:cNvSpPr>
            <p:nvPr/>
          </p:nvSpPr>
          <p:spPr bwMode="auto">
            <a:xfrm flipV="1">
              <a:off x="6091079" y="3861277"/>
              <a:ext cx="1425257" cy="1460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0" name="Line 42"/>
            <p:cNvSpPr>
              <a:spLocks noChangeShapeType="1"/>
            </p:cNvSpPr>
            <p:nvPr/>
          </p:nvSpPr>
          <p:spPr bwMode="auto">
            <a:xfrm flipV="1">
              <a:off x="6058853" y="3257550"/>
              <a:ext cx="8572" cy="993458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1" name="Line 43"/>
            <p:cNvSpPr>
              <a:spLocks noChangeShapeType="1"/>
            </p:cNvSpPr>
            <p:nvPr/>
          </p:nvSpPr>
          <p:spPr bwMode="auto">
            <a:xfrm flipV="1">
              <a:off x="6060440" y="3582670"/>
              <a:ext cx="1453515" cy="31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2" name="Text Box 49"/>
            <p:cNvSpPr txBox="1">
              <a:spLocks noChangeArrowheads="1"/>
            </p:cNvSpPr>
            <p:nvPr/>
          </p:nvSpPr>
          <p:spPr bwMode="auto">
            <a:xfrm>
              <a:off x="5695633" y="3893820"/>
              <a:ext cx="855663" cy="40011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0" dirty="0" smtClean="0">
                  <a:latin typeface="Arial" charset="0"/>
                  <a:sym typeface="MT Extra" pitchFamily="18" charset="2"/>
                </a:rPr>
                <a:t>-2</a:t>
              </a:r>
              <a:endParaRPr lang="en-US" sz="2000" b="0" dirty="0">
                <a:latin typeface="Arial" charset="0"/>
                <a:sym typeface="MT Extra" pitchFamily="18" charset="2"/>
              </a:endParaRPr>
            </a:p>
          </p:txBody>
        </p:sp>
        <p:sp>
          <p:nvSpPr>
            <p:cNvPr id="113" name="Text Box 50"/>
            <p:cNvSpPr txBox="1">
              <a:spLocks noChangeArrowheads="1"/>
            </p:cNvSpPr>
            <p:nvPr/>
          </p:nvSpPr>
          <p:spPr bwMode="auto">
            <a:xfrm>
              <a:off x="5739765" y="3293745"/>
              <a:ext cx="855663" cy="4616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dirty="0" smtClean="0">
                  <a:sym typeface="MT Extra" pitchFamily="18" charset="2"/>
                </a:rPr>
                <a:t>2</a:t>
              </a:r>
              <a:endParaRPr lang="en-US" b="0" dirty="0">
                <a:sym typeface="MT Extra" pitchFamily="18" charset="2"/>
              </a:endParaRPr>
            </a:p>
          </p:txBody>
        </p:sp>
        <p:cxnSp>
          <p:nvCxnSpPr>
            <p:cNvPr id="114" name="Straight Connector 113"/>
            <p:cNvCxnSpPr>
              <a:stCxn id="115" idx="0"/>
            </p:cNvCxnSpPr>
            <p:nvPr/>
          </p:nvCxnSpPr>
          <p:spPr bwMode="auto">
            <a:xfrm>
              <a:off x="6415405" y="3463925"/>
              <a:ext cx="13970" cy="422275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115" name="Oval 114"/>
            <p:cNvSpPr/>
            <p:nvPr/>
          </p:nvSpPr>
          <p:spPr bwMode="auto">
            <a:xfrm>
              <a:off x="6329045" y="3463925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116" name="Straight Connector 115"/>
            <p:cNvCxnSpPr>
              <a:stCxn id="117" idx="4"/>
            </p:cNvCxnSpPr>
            <p:nvPr/>
          </p:nvCxnSpPr>
          <p:spPr bwMode="auto">
            <a:xfrm>
              <a:off x="7167880" y="3641090"/>
              <a:ext cx="4445" cy="254635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117" name="Oval 116"/>
            <p:cNvSpPr/>
            <p:nvPr/>
          </p:nvSpPr>
          <p:spPr bwMode="auto">
            <a:xfrm>
              <a:off x="7081520" y="3458210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19" name="Oval 118"/>
            <p:cNvSpPr/>
            <p:nvPr/>
          </p:nvSpPr>
          <p:spPr bwMode="auto">
            <a:xfrm>
              <a:off x="6674485" y="3770630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20" name="Line 43"/>
            <p:cNvSpPr>
              <a:spLocks noChangeShapeType="1"/>
            </p:cNvSpPr>
            <p:nvPr/>
          </p:nvSpPr>
          <p:spPr bwMode="auto">
            <a:xfrm flipV="1">
              <a:off x="6089015" y="4154170"/>
              <a:ext cx="1453515" cy="31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21" name="Right Arrow 120"/>
          <p:cNvSpPr/>
          <p:nvPr/>
        </p:nvSpPr>
        <p:spPr bwMode="auto">
          <a:xfrm rot="9456792">
            <a:off x="2873677" y="4055111"/>
            <a:ext cx="2793191" cy="601507"/>
          </a:xfrm>
          <a:prstGeom prst="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262890" y="4133850"/>
            <a:ext cx="2490946" cy="1125177"/>
            <a:chOff x="291465" y="4448175"/>
            <a:chExt cx="2490946" cy="1125177"/>
          </a:xfrm>
        </p:grpSpPr>
        <p:sp>
          <p:nvSpPr>
            <p:cNvPr id="124" name="Line 41"/>
            <p:cNvSpPr>
              <a:spLocks noChangeShapeType="1"/>
            </p:cNvSpPr>
            <p:nvPr/>
          </p:nvSpPr>
          <p:spPr bwMode="auto">
            <a:xfrm flipV="1">
              <a:off x="1357154" y="5051902"/>
              <a:ext cx="1425257" cy="1460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25" name="Line 42"/>
            <p:cNvSpPr>
              <a:spLocks noChangeShapeType="1"/>
            </p:cNvSpPr>
            <p:nvPr/>
          </p:nvSpPr>
          <p:spPr bwMode="auto">
            <a:xfrm flipV="1">
              <a:off x="1324928" y="4448175"/>
              <a:ext cx="8572" cy="993458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26" name="Line 43"/>
            <p:cNvSpPr>
              <a:spLocks noChangeShapeType="1"/>
            </p:cNvSpPr>
            <p:nvPr/>
          </p:nvSpPr>
          <p:spPr bwMode="auto">
            <a:xfrm flipV="1">
              <a:off x="1316990" y="4849495"/>
              <a:ext cx="1453515" cy="31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596265" y="4541520"/>
                  <a:ext cx="855663" cy="612732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/>
                            <a:sym typeface="MT Extra" pitchFamily="18" charset="2"/>
                          </a:rPr>
                          <m:t>1</m:t>
                        </m:r>
                        <m:f>
                          <m:fPr>
                            <m:ctrlPr>
                              <a:rPr lang="en-US" sz="1800" b="0" i="1" smtClean="0">
                                <a:latin typeface="Cambria Math"/>
                                <a:sym typeface="MT Extra" pitchFamily="18" charset="2"/>
                              </a:rPr>
                            </m:ctrlPr>
                          </m:fPr>
                          <m:num>
                            <m:r>
                              <a:rPr lang="en-US" sz="1800" b="0" i="1" smtClean="0">
                                <a:latin typeface="Cambria Math"/>
                                <a:sym typeface="MT Extra" pitchFamily="18" charset="2"/>
                              </a:rPr>
                              <m:t>1</m:t>
                            </m:r>
                          </m:num>
                          <m:den>
                            <m:r>
                              <a:rPr lang="en-US" sz="1800" b="0" i="1" smtClean="0">
                                <a:latin typeface="Cambria Math"/>
                                <a:sym typeface="MT Extra" pitchFamily="18" charset="2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b="0" dirty="0">
                    <a:sym typeface="MT Extra" pitchFamily="18" charset="2"/>
                  </a:endParaRPr>
                </a:p>
              </p:txBody>
            </p:sp>
          </mc:Choice>
          <mc:Fallback xmlns="">
            <p:sp>
              <p:nvSpPr>
                <p:cNvPr id="128" name="Text 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96265" y="4541520"/>
                  <a:ext cx="855663" cy="612732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9" name="Straight Connector 128"/>
            <p:cNvCxnSpPr/>
            <p:nvPr/>
          </p:nvCxnSpPr>
          <p:spPr bwMode="auto">
            <a:xfrm>
              <a:off x="1674337" y="4768849"/>
              <a:ext cx="11589" cy="300831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130" name="Oval 129"/>
            <p:cNvSpPr/>
            <p:nvPr/>
          </p:nvSpPr>
          <p:spPr bwMode="auto">
            <a:xfrm>
              <a:off x="1585595" y="4754562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34" name="Line 43"/>
            <p:cNvSpPr>
              <a:spLocks noChangeShapeType="1"/>
            </p:cNvSpPr>
            <p:nvPr/>
          </p:nvSpPr>
          <p:spPr bwMode="auto">
            <a:xfrm flipV="1">
              <a:off x="914401" y="5220969"/>
              <a:ext cx="1865630" cy="82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cxnSp>
          <p:nvCxnSpPr>
            <p:cNvPr id="137" name="Straight Connector 136"/>
            <p:cNvCxnSpPr/>
            <p:nvPr/>
          </p:nvCxnSpPr>
          <p:spPr bwMode="auto">
            <a:xfrm>
              <a:off x="2483962" y="4749799"/>
              <a:ext cx="11589" cy="300831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138" name="Oval 137"/>
            <p:cNvSpPr/>
            <p:nvPr/>
          </p:nvSpPr>
          <p:spPr bwMode="auto">
            <a:xfrm>
              <a:off x="2395220" y="4735512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33" name="Oval 132"/>
            <p:cNvSpPr/>
            <p:nvPr/>
          </p:nvSpPr>
          <p:spPr bwMode="auto">
            <a:xfrm>
              <a:off x="1940560" y="5113655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9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291465" y="4960620"/>
                  <a:ext cx="855663" cy="612732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/>
                            <a:sym typeface="MT Extra" pitchFamily="18" charset="2"/>
                          </a:rPr>
                          <m:t>−</m:t>
                        </m:r>
                        <m:f>
                          <m:fPr>
                            <m:ctrlPr>
                              <a:rPr lang="en-US" sz="1800" b="0" i="1" smtClean="0">
                                <a:latin typeface="Cambria Math"/>
                                <a:sym typeface="MT Extra" pitchFamily="18" charset="2"/>
                              </a:rPr>
                            </m:ctrlPr>
                          </m:fPr>
                          <m:num>
                            <m:r>
                              <a:rPr lang="en-US" sz="1800" b="0" i="1" smtClean="0">
                                <a:latin typeface="Cambria Math"/>
                                <a:sym typeface="MT Extra" pitchFamily="18" charset="2"/>
                              </a:rPr>
                              <m:t>2</m:t>
                            </m:r>
                          </m:num>
                          <m:den>
                            <m:r>
                              <a:rPr lang="en-US" sz="1800" b="0" i="1" smtClean="0">
                                <a:latin typeface="Cambria Math"/>
                                <a:sym typeface="MT Extra" pitchFamily="18" charset="2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b="0" dirty="0">
                    <a:sym typeface="MT Extra" pitchFamily="18" charset="2"/>
                  </a:endParaRPr>
                </a:p>
              </p:txBody>
            </p:sp>
          </mc:Choice>
          <mc:Fallback xmlns="">
            <p:sp>
              <p:nvSpPr>
                <p:cNvPr id="139" name="Text 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91465" y="4960620"/>
                  <a:ext cx="855663" cy="612732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0" name="TextBox 139"/>
          <p:cNvSpPr txBox="1"/>
          <p:nvPr/>
        </p:nvSpPr>
        <p:spPr>
          <a:xfrm rot="20311037">
            <a:off x="3571876" y="4124325"/>
            <a:ext cx="1419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Sum to 2</a:t>
            </a:r>
            <a:endParaRPr lang="en-US" b="0" dirty="0"/>
          </a:p>
        </p:txBody>
      </p:sp>
      <p:sp>
        <p:nvSpPr>
          <p:cNvPr id="141" name="Right Arrow 140"/>
          <p:cNvSpPr/>
          <p:nvPr/>
        </p:nvSpPr>
        <p:spPr bwMode="auto">
          <a:xfrm>
            <a:off x="3848100" y="4562475"/>
            <a:ext cx="1819275" cy="723900"/>
          </a:xfrm>
          <a:prstGeom prst="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3981450" y="4705350"/>
            <a:ext cx="1419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Bounded</a:t>
            </a:r>
            <a:endParaRPr lang="en-US" b="0" dirty="0"/>
          </a:p>
        </p:txBody>
      </p:sp>
      <p:grpSp>
        <p:nvGrpSpPr>
          <p:cNvPr id="157" name="Group 156"/>
          <p:cNvGrpSpPr/>
          <p:nvPr/>
        </p:nvGrpSpPr>
        <p:grpSpPr>
          <a:xfrm>
            <a:off x="5539740" y="4381500"/>
            <a:ext cx="2186146" cy="993458"/>
            <a:chOff x="5844540" y="4514850"/>
            <a:chExt cx="2186146" cy="9934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8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5844540" y="4608195"/>
                  <a:ext cx="855663" cy="612732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/>
                            <a:sym typeface="MT Extra" pitchFamily="18" charset="2"/>
                          </a:rPr>
                          <m:t>1</m:t>
                        </m:r>
                        <m:f>
                          <m:fPr>
                            <m:ctrlPr>
                              <a:rPr lang="en-US" sz="1800" b="0" i="1" smtClean="0">
                                <a:latin typeface="Cambria Math"/>
                                <a:sym typeface="MT Extra" pitchFamily="18" charset="2"/>
                              </a:rPr>
                            </m:ctrlPr>
                          </m:fPr>
                          <m:num>
                            <m:r>
                              <a:rPr lang="en-US" sz="1800" b="0" i="1" smtClean="0">
                                <a:latin typeface="Cambria Math"/>
                                <a:sym typeface="MT Extra" pitchFamily="18" charset="2"/>
                              </a:rPr>
                              <m:t>1</m:t>
                            </m:r>
                          </m:num>
                          <m:den>
                            <m:r>
                              <a:rPr lang="en-US" sz="1800" b="0" i="1" smtClean="0">
                                <a:latin typeface="Cambria Math"/>
                                <a:sym typeface="MT Extra" pitchFamily="18" charset="2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b="0" dirty="0">
                    <a:sym typeface="MT Extra" pitchFamily="18" charset="2"/>
                  </a:endParaRPr>
                </a:p>
              </p:txBody>
            </p:sp>
          </mc:Choice>
          <mc:Fallback xmlns="">
            <p:sp>
              <p:nvSpPr>
                <p:cNvPr id="148" name="Text 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844540" y="4608195"/>
                  <a:ext cx="855663" cy="61273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56" name="Group 155"/>
            <p:cNvGrpSpPr/>
            <p:nvPr/>
          </p:nvGrpSpPr>
          <p:grpSpPr>
            <a:xfrm>
              <a:off x="6565265" y="4514850"/>
              <a:ext cx="1465421" cy="993458"/>
              <a:chOff x="6565265" y="4514850"/>
              <a:chExt cx="1465421" cy="993458"/>
            </a:xfrm>
          </p:grpSpPr>
          <p:sp>
            <p:nvSpPr>
              <p:cNvPr id="145" name="Line 41"/>
              <p:cNvSpPr>
                <a:spLocks noChangeShapeType="1"/>
              </p:cNvSpPr>
              <p:nvPr/>
            </p:nvSpPr>
            <p:spPr bwMode="auto">
              <a:xfrm flipV="1">
                <a:off x="6605429" y="5118577"/>
                <a:ext cx="1425257" cy="14605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46" name="Line 42"/>
              <p:cNvSpPr>
                <a:spLocks noChangeShapeType="1"/>
              </p:cNvSpPr>
              <p:nvPr/>
            </p:nvSpPr>
            <p:spPr bwMode="auto">
              <a:xfrm flipV="1">
                <a:off x="6573203" y="4514850"/>
                <a:ext cx="8572" cy="993458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47" name="Line 43"/>
              <p:cNvSpPr>
                <a:spLocks noChangeShapeType="1"/>
              </p:cNvSpPr>
              <p:nvPr/>
            </p:nvSpPr>
            <p:spPr bwMode="auto">
              <a:xfrm flipV="1">
                <a:off x="6565265" y="4916170"/>
                <a:ext cx="1453515" cy="31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endParaRPr lang="en-US"/>
              </a:p>
            </p:txBody>
          </p:sp>
          <p:cxnSp>
            <p:nvCxnSpPr>
              <p:cNvPr id="149" name="Straight Connector 148"/>
              <p:cNvCxnSpPr/>
              <p:nvPr/>
            </p:nvCxnSpPr>
            <p:spPr bwMode="auto">
              <a:xfrm>
                <a:off x="6922612" y="4835524"/>
                <a:ext cx="11589" cy="300831"/>
              </a:xfrm>
              <a:prstGeom prst="line">
                <a:avLst/>
              </a:prstGeom>
              <a:solidFill>
                <a:schemeClr val="accent1"/>
              </a:solidFill>
              <a:ln w="1905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sp>
            <p:nvSpPr>
              <p:cNvPr id="150" name="Oval 149"/>
              <p:cNvSpPr/>
              <p:nvPr/>
            </p:nvSpPr>
            <p:spPr bwMode="auto">
              <a:xfrm>
                <a:off x="6833870" y="4821237"/>
                <a:ext cx="172720" cy="182880"/>
              </a:xfrm>
              <a:prstGeom prst="ellipse">
                <a:avLst/>
              </a:prstGeom>
              <a:gradFill>
                <a:gsLst>
                  <a:gs pos="1600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cxnSp>
            <p:nvCxnSpPr>
              <p:cNvPr id="152" name="Straight Connector 151"/>
              <p:cNvCxnSpPr/>
              <p:nvPr/>
            </p:nvCxnSpPr>
            <p:spPr bwMode="auto">
              <a:xfrm>
                <a:off x="7732237" y="4816474"/>
                <a:ext cx="11589" cy="300831"/>
              </a:xfrm>
              <a:prstGeom prst="line">
                <a:avLst/>
              </a:prstGeom>
              <a:solidFill>
                <a:schemeClr val="accent1"/>
              </a:solidFill>
              <a:ln w="1905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sp>
            <p:nvSpPr>
              <p:cNvPr id="153" name="Oval 152"/>
              <p:cNvSpPr/>
              <p:nvPr/>
            </p:nvSpPr>
            <p:spPr bwMode="auto">
              <a:xfrm>
                <a:off x="7643495" y="4802187"/>
                <a:ext cx="172720" cy="182880"/>
              </a:xfrm>
              <a:prstGeom prst="ellipse">
                <a:avLst/>
              </a:prstGeom>
              <a:gradFill>
                <a:gsLst>
                  <a:gs pos="1600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54" name="Oval 153"/>
              <p:cNvSpPr/>
              <p:nvPr/>
            </p:nvSpPr>
            <p:spPr bwMode="auto">
              <a:xfrm>
                <a:off x="7188835" y="5046980"/>
                <a:ext cx="172720" cy="182880"/>
              </a:xfrm>
              <a:prstGeom prst="ellipse">
                <a:avLst/>
              </a:prstGeom>
              <a:gradFill>
                <a:gsLst>
                  <a:gs pos="1600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</p:grpSp>
      </p:grpSp>
      <p:sp>
        <p:nvSpPr>
          <p:cNvPr id="161" name="Line 41"/>
          <p:cNvSpPr>
            <a:spLocks noChangeShapeType="1"/>
          </p:cNvSpPr>
          <p:nvPr/>
        </p:nvSpPr>
        <p:spPr bwMode="auto">
          <a:xfrm flipV="1">
            <a:off x="4024154" y="6204427"/>
            <a:ext cx="1425257" cy="14605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62" name="Line 42"/>
          <p:cNvSpPr>
            <a:spLocks noChangeShapeType="1"/>
          </p:cNvSpPr>
          <p:nvPr/>
        </p:nvSpPr>
        <p:spPr bwMode="auto">
          <a:xfrm flipV="1">
            <a:off x="3991928" y="5600700"/>
            <a:ext cx="8572" cy="993458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63" name="Line 43"/>
          <p:cNvSpPr>
            <a:spLocks noChangeShapeType="1"/>
          </p:cNvSpPr>
          <p:nvPr/>
        </p:nvSpPr>
        <p:spPr bwMode="auto">
          <a:xfrm flipV="1">
            <a:off x="3983990" y="6030595"/>
            <a:ext cx="1453515" cy="317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65" name="Text Box 50"/>
          <p:cNvSpPr txBox="1">
            <a:spLocks noChangeArrowheads="1"/>
          </p:cNvSpPr>
          <p:nvPr/>
        </p:nvSpPr>
        <p:spPr bwMode="auto">
          <a:xfrm>
            <a:off x="3672840" y="5636895"/>
            <a:ext cx="855663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 smtClean="0">
                <a:sym typeface="MT Extra" pitchFamily="18" charset="2"/>
              </a:rPr>
              <a:t>1</a:t>
            </a:r>
            <a:endParaRPr lang="en-US" b="0" dirty="0">
              <a:sym typeface="MT Extra" pitchFamily="18" charset="2"/>
            </a:endParaRPr>
          </a:p>
        </p:txBody>
      </p:sp>
      <p:cxnSp>
        <p:nvCxnSpPr>
          <p:cNvPr id="166" name="Straight Connector 165"/>
          <p:cNvCxnSpPr>
            <a:stCxn id="167" idx="0"/>
          </p:cNvCxnSpPr>
          <p:nvPr/>
        </p:nvCxnSpPr>
        <p:spPr bwMode="auto">
          <a:xfrm>
            <a:off x="4348480" y="5902325"/>
            <a:ext cx="4445" cy="288925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67" name="Oval 166"/>
          <p:cNvSpPr/>
          <p:nvPr/>
        </p:nvSpPr>
        <p:spPr bwMode="auto">
          <a:xfrm>
            <a:off x="4262120" y="5902325"/>
            <a:ext cx="172720" cy="182880"/>
          </a:xfrm>
          <a:prstGeom prst="ellipse">
            <a:avLst/>
          </a:prstGeom>
          <a:gradFill>
            <a:gsLst>
              <a:gs pos="16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70" name="Oval 169"/>
          <p:cNvSpPr/>
          <p:nvPr/>
        </p:nvSpPr>
        <p:spPr bwMode="auto">
          <a:xfrm>
            <a:off x="4607560" y="6113780"/>
            <a:ext cx="172720" cy="182880"/>
          </a:xfrm>
          <a:prstGeom prst="ellipse">
            <a:avLst/>
          </a:prstGeom>
          <a:gradFill>
            <a:gsLst>
              <a:gs pos="16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173" name="Straight Connector 172"/>
          <p:cNvCxnSpPr>
            <a:stCxn id="174" idx="0"/>
          </p:cNvCxnSpPr>
          <p:nvPr/>
        </p:nvCxnSpPr>
        <p:spPr bwMode="auto">
          <a:xfrm>
            <a:off x="5091430" y="5911850"/>
            <a:ext cx="4445" cy="288925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74" name="Oval 173"/>
          <p:cNvSpPr/>
          <p:nvPr/>
        </p:nvSpPr>
        <p:spPr bwMode="auto">
          <a:xfrm>
            <a:off x="5005070" y="5911850"/>
            <a:ext cx="172720" cy="182880"/>
          </a:xfrm>
          <a:prstGeom prst="ellipse">
            <a:avLst/>
          </a:prstGeom>
          <a:gradFill>
            <a:gsLst>
              <a:gs pos="16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75" name="TextBox 174"/>
          <p:cNvSpPr txBox="1"/>
          <p:nvPr/>
        </p:nvSpPr>
        <p:spPr>
          <a:xfrm>
            <a:off x="1181100" y="5819775"/>
            <a:ext cx="2381250" cy="461665"/>
          </a:xfrm>
          <a:prstGeom prst="rect">
            <a:avLst/>
          </a:prstGeom>
          <a:solidFill>
            <a:srgbClr val="7030A0"/>
          </a:solidFill>
          <a:ln w="15875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0" dirty="0" smtClean="0"/>
              <a:t>Converges to</a:t>
            </a:r>
            <a:r>
              <a:rPr lang="en-US" b="0" dirty="0" smtClean="0">
                <a:sym typeface="Wingdings"/>
              </a:rPr>
              <a:t></a:t>
            </a:r>
            <a:endParaRPr lang="en-US" b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TextBox 175"/>
              <p:cNvSpPr txBox="1"/>
              <p:nvPr/>
            </p:nvSpPr>
            <p:spPr>
              <a:xfrm>
                <a:off x="628650" y="438150"/>
                <a:ext cx="8305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Bounded: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𝟎</m:t>
                    </m:r>
                    <m:r>
                      <a:rPr lang="en-US" b="1" i="1" smtClean="0">
                        <a:latin typeface="Cambria Math"/>
                      </a:rPr>
                      <m:t>≤</m:t>
                    </m:r>
                    <m:r>
                      <a:rPr lang="en-US" b="1" i="1" smtClean="0">
                        <a:latin typeface="Cambria Math"/>
                      </a:rPr>
                      <m:t>𝒙</m:t>
                    </m:r>
                    <m:d>
                      <m:dPr>
                        <m:begChr m:val="["/>
                        <m:endChr m:val="]"/>
                        <m:ctrlPr>
                          <a:rPr lang="en-US" b="1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/>
                          </a:rPr>
                          <m:t>𝒏</m:t>
                        </m:r>
                      </m:e>
                    </m:d>
                    <m:r>
                      <a:rPr lang="en-US" b="1" i="1" smtClean="0">
                        <a:latin typeface="Cambria Math"/>
                      </a:rPr>
                      <m:t>≤</m:t>
                    </m:r>
                    <m:r>
                      <a:rPr lang="en-US" b="1" i="1" smtClean="0">
                        <a:latin typeface="Cambria Math"/>
                      </a:rPr>
                      <m:t>𝟒</m:t>
                    </m:r>
                  </m:oMath>
                </a14:m>
                <a:r>
                  <a:rPr lang="en-US" dirty="0" smtClean="0"/>
                  <a:t> and Area: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𝒙</m:t>
                    </m:r>
                    <m:d>
                      <m:dPr>
                        <m:begChr m:val="["/>
                        <m:endChr m:val="}"/>
                        <m:ctrlPr>
                          <a:rPr lang="en-US" b="1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/>
                          </a:rPr>
                          <m:t>𝟏</m:t>
                        </m:r>
                      </m:e>
                    </m:d>
                    <m:r>
                      <a:rPr lang="en-US" b="1" i="1" smtClean="0">
                        <a:latin typeface="Cambria Math"/>
                      </a:rPr>
                      <m:t>+</m:t>
                    </m:r>
                    <m:r>
                      <a:rPr lang="en-US" b="1" i="1" smtClean="0">
                        <a:latin typeface="Cambria Math"/>
                      </a:rPr>
                      <m:t>𝒙</m:t>
                    </m:r>
                    <m:d>
                      <m:dPr>
                        <m:begChr m:val="["/>
                        <m:endChr m:val="}"/>
                        <m:ctrlPr>
                          <a:rPr lang="en-US" b="1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/>
                          </a:rPr>
                          <m:t>𝟐</m:t>
                        </m:r>
                      </m:e>
                    </m:d>
                    <m:r>
                      <a:rPr lang="en-US" b="1" i="1" smtClean="0">
                        <a:latin typeface="Cambria Math"/>
                      </a:rPr>
                      <m:t>+</m:t>
                    </m:r>
                    <m:r>
                      <a:rPr lang="en-US" b="1" i="1" smtClean="0">
                        <a:latin typeface="Cambria Math"/>
                      </a:rPr>
                      <m:t>𝒙</m:t>
                    </m:r>
                    <m:d>
                      <m:dPr>
                        <m:begChr m:val="["/>
                        <m:endChr m:val="]"/>
                        <m:ctrlPr>
                          <a:rPr lang="en-US" b="1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/>
                          </a:rPr>
                          <m:t>𝟑</m:t>
                        </m:r>
                      </m:e>
                    </m:d>
                    <m:r>
                      <a:rPr lang="en-US" b="1" i="1" smtClean="0">
                        <a:latin typeface="Cambria Math"/>
                      </a:rPr>
                      <m:t>=</m:t>
                    </m:r>
                    <m:r>
                      <a:rPr lang="en-US" b="1" i="1" smtClean="0">
                        <a:latin typeface="Cambria Math"/>
                      </a:rPr>
                      <m:t>𝟐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76" name="TextBox 1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438150"/>
                <a:ext cx="8305800" cy="461665"/>
              </a:xfrm>
              <a:prstGeom prst="rect">
                <a:avLst/>
              </a:prstGeom>
              <a:blipFill rotWithShape="1">
                <a:blip r:embed="rId5"/>
                <a:stretch>
                  <a:fillRect l="-1101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7" name="TextBox 176"/>
          <p:cNvSpPr txBox="1"/>
          <p:nvPr/>
        </p:nvSpPr>
        <p:spPr>
          <a:xfrm>
            <a:off x="1771650" y="1371600"/>
            <a:ext cx="1266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Start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0597240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28650" y="333375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chemeClr val="tx1"/>
                </a:solidFill>
                <a:latin typeface="Arial" charset="0"/>
              </a:rPr>
              <a:t>Lemma 1</a:t>
            </a:r>
            <a:r>
              <a:rPr lang="en-US" sz="3200" smtClean="0">
                <a:latin typeface="Arial" charset="0"/>
              </a:rPr>
              <a:t>: Alternating POCS among </a:t>
            </a:r>
            <a:r>
              <a:rPr lang="en-US" sz="3200" i="1" smtClean="0"/>
              <a:t>N</a:t>
            </a:r>
            <a:r>
              <a:rPr lang="en-US" sz="3200" smtClean="0">
                <a:latin typeface="Arial" charset="0"/>
              </a:rPr>
              <a:t> convex sets with a non-empty intersection will converge to a point common to all.</a:t>
            </a:r>
          </a:p>
        </p:txBody>
      </p:sp>
      <p:sp>
        <p:nvSpPr>
          <p:cNvPr id="39949" name="Oval 1037"/>
          <p:cNvSpPr>
            <a:spLocks noChangeArrowheads="1"/>
          </p:cNvSpPr>
          <p:nvPr/>
        </p:nvSpPr>
        <p:spPr bwMode="auto">
          <a:xfrm>
            <a:off x="841375" y="1914525"/>
            <a:ext cx="203200" cy="203200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083"/>
          <p:cNvGrpSpPr>
            <a:grpSpLocks/>
          </p:cNvGrpSpPr>
          <p:nvPr/>
        </p:nvGrpSpPr>
        <p:grpSpPr bwMode="auto">
          <a:xfrm>
            <a:off x="2032000" y="1857375"/>
            <a:ext cx="928688" cy="4791075"/>
            <a:chOff x="1280" y="1170"/>
            <a:chExt cx="585" cy="3018"/>
          </a:xfrm>
        </p:grpSpPr>
        <p:sp>
          <p:nvSpPr>
            <p:cNvPr id="35886" name="Rectangle 1071"/>
            <p:cNvSpPr>
              <a:spLocks noChangeArrowheads="1"/>
            </p:cNvSpPr>
            <p:nvPr/>
          </p:nvSpPr>
          <p:spPr bwMode="auto">
            <a:xfrm>
              <a:off x="1637" y="1344"/>
              <a:ext cx="54" cy="2844"/>
            </a:xfrm>
            <a:prstGeom prst="rect">
              <a:avLst/>
            </a:prstGeom>
            <a:solidFill>
              <a:srgbClr val="FF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87" name="Text Box 1078"/>
            <p:cNvSpPr txBox="1">
              <a:spLocks noChangeArrowheads="1"/>
            </p:cNvSpPr>
            <p:nvPr/>
          </p:nvSpPr>
          <p:spPr bwMode="auto">
            <a:xfrm>
              <a:off x="1280" y="1170"/>
              <a:ext cx="585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i="1"/>
                <a:t>C</a:t>
              </a:r>
              <a:r>
                <a:rPr lang="en-US" sz="3200" baseline="-25000"/>
                <a:t>2</a:t>
              </a:r>
            </a:p>
          </p:txBody>
        </p:sp>
      </p:grpSp>
      <p:grpSp>
        <p:nvGrpSpPr>
          <p:cNvPr id="3" name="Group 1085"/>
          <p:cNvGrpSpPr>
            <a:grpSpLocks/>
          </p:cNvGrpSpPr>
          <p:nvPr/>
        </p:nvGrpSpPr>
        <p:grpSpPr bwMode="auto">
          <a:xfrm>
            <a:off x="2522538" y="3279775"/>
            <a:ext cx="6372225" cy="2497138"/>
            <a:chOff x="1572" y="2084"/>
            <a:chExt cx="4014" cy="1573"/>
          </a:xfrm>
        </p:grpSpPr>
        <p:sp>
          <p:nvSpPr>
            <p:cNvPr id="35884" name="AutoShape 1070"/>
            <p:cNvSpPr>
              <a:spLocks noChangeArrowheads="1"/>
            </p:cNvSpPr>
            <p:nvPr/>
          </p:nvSpPr>
          <p:spPr bwMode="auto">
            <a:xfrm rot="-1155986">
              <a:off x="1572" y="2084"/>
              <a:ext cx="4014" cy="1573"/>
            </a:xfrm>
            <a:prstGeom prst="hexagon">
              <a:avLst>
                <a:gd name="adj" fmla="val 63795"/>
                <a:gd name="vf" fmla="val 115470"/>
              </a:avLst>
            </a:prstGeom>
            <a:solidFill>
              <a:schemeClr val="bg2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85" name="Text Box 1081"/>
            <p:cNvSpPr txBox="1">
              <a:spLocks noChangeArrowheads="1"/>
            </p:cNvSpPr>
            <p:nvPr/>
          </p:nvSpPr>
          <p:spPr bwMode="auto">
            <a:xfrm>
              <a:off x="4759" y="2162"/>
              <a:ext cx="585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i="1"/>
                <a:t>C</a:t>
              </a:r>
              <a:r>
                <a:rPr lang="en-US" sz="3200" baseline="-25000"/>
                <a:t>3</a:t>
              </a:r>
            </a:p>
          </p:txBody>
        </p:sp>
      </p:grpSp>
      <p:grpSp>
        <p:nvGrpSpPr>
          <p:cNvPr id="4" name="Group 1084"/>
          <p:cNvGrpSpPr>
            <a:grpSpLocks/>
          </p:cNvGrpSpPr>
          <p:nvPr/>
        </p:nvGrpSpPr>
        <p:grpSpPr bwMode="auto">
          <a:xfrm>
            <a:off x="795338" y="2735263"/>
            <a:ext cx="2971800" cy="4122737"/>
            <a:chOff x="508" y="1687"/>
            <a:chExt cx="1781" cy="2469"/>
          </a:xfrm>
        </p:grpSpPr>
        <p:sp>
          <p:nvSpPr>
            <p:cNvPr id="35882" name="Oval 1027"/>
            <p:cNvSpPr>
              <a:spLocks noChangeArrowheads="1"/>
            </p:cNvSpPr>
            <p:nvPr/>
          </p:nvSpPr>
          <p:spPr bwMode="auto">
            <a:xfrm rot="-1752100">
              <a:off x="596" y="1687"/>
              <a:ext cx="1693" cy="2469"/>
            </a:xfrm>
            <a:prstGeom prst="ellipse">
              <a:avLst/>
            </a:prstGeom>
            <a:solidFill>
              <a:srgbClr val="FF66FF">
                <a:alpha val="50195"/>
              </a:srgbClr>
            </a:solidFill>
            <a:ln w="38100" cap="sq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83" name="Text Box 1082"/>
            <p:cNvSpPr txBox="1">
              <a:spLocks noChangeArrowheads="1"/>
            </p:cNvSpPr>
            <p:nvPr/>
          </p:nvSpPr>
          <p:spPr bwMode="auto">
            <a:xfrm>
              <a:off x="508" y="2235"/>
              <a:ext cx="585" cy="34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i="1"/>
                <a:t>C</a:t>
              </a:r>
              <a:r>
                <a:rPr lang="en-US" sz="3200" baseline="-25000"/>
                <a:t>1</a:t>
              </a:r>
            </a:p>
          </p:txBody>
        </p:sp>
      </p:grpSp>
      <p:grpSp>
        <p:nvGrpSpPr>
          <p:cNvPr id="5" name="Group 1104"/>
          <p:cNvGrpSpPr>
            <a:grpSpLocks/>
          </p:cNvGrpSpPr>
          <p:nvPr/>
        </p:nvGrpSpPr>
        <p:grpSpPr bwMode="auto">
          <a:xfrm>
            <a:off x="1001713" y="2119313"/>
            <a:ext cx="528637" cy="963612"/>
            <a:chOff x="631" y="1335"/>
            <a:chExt cx="333" cy="607"/>
          </a:xfrm>
        </p:grpSpPr>
        <p:sp>
          <p:nvSpPr>
            <p:cNvPr id="35880" name="Oval 1089"/>
            <p:cNvSpPr>
              <a:spLocks noChangeArrowheads="1"/>
            </p:cNvSpPr>
            <p:nvPr/>
          </p:nvSpPr>
          <p:spPr bwMode="auto">
            <a:xfrm>
              <a:off x="836" y="1814"/>
              <a:ext cx="128" cy="12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81" name="Line 1095"/>
            <p:cNvSpPr>
              <a:spLocks noChangeShapeType="1"/>
            </p:cNvSpPr>
            <p:nvPr/>
          </p:nvSpPr>
          <p:spPr bwMode="auto">
            <a:xfrm>
              <a:off x="631" y="1335"/>
              <a:ext cx="228" cy="48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6" name="Group 1105"/>
          <p:cNvGrpSpPr>
            <a:grpSpLocks/>
          </p:cNvGrpSpPr>
          <p:nvPr/>
        </p:nvGrpSpPr>
        <p:grpSpPr bwMode="auto">
          <a:xfrm>
            <a:off x="1531938" y="2879725"/>
            <a:ext cx="1201737" cy="203200"/>
            <a:chOff x="965" y="1814"/>
            <a:chExt cx="757" cy="128"/>
          </a:xfrm>
        </p:grpSpPr>
        <p:sp>
          <p:nvSpPr>
            <p:cNvPr id="35878" name="Oval 1087"/>
            <p:cNvSpPr>
              <a:spLocks noChangeArrowheads="1"/>
            </p:cNvSpPr>
            <p:nvPr/>
          </p:nvSpPr>
          <p:spPr bwMode="auto">
            <a:xfrm>
              <a:off x="1594" y="1814"/>
              <a:ext cx="128" cy="12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79" name="Line 1096"/>
            <p:cNvSpPr>
              <a:spLocks noChangeShapeType="1"/>
            </p:cNvSpPr>
            <p:nvPr/>
          </p:nvSpPr>
          <p:spPr bwMode="auto">
            <a:xfrm>
              <a:off x="965" y="1870"/>
              <a:ext cx="630" cy="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7" name="Group 1107"/>
          <p:cNvGrpSpPr>
            <a:grpSpLocks/>
          </p:cNvGrpSpPr>
          <p:nvPr/>
        </p:nvGrpSpPr>
        <p:grpSpPr bwMode="auto">
          <a:xfrm>
            <a:off x="3424238" y="3854450"/>
            <a:ext cx="385762" cy="266700"/>
            <a:chOff x="2157" y="2428"/>
            <a:chExt cx="243" cy="168"/>
          </a:xfrm>
        </p:grpSpPr>
        <p:sp>
          <p:nvSpPr>
            <p:cNvPr id="35876" name="Line 1099"/>
            <p:cNvSpPr>
              <a:spLocks noChangeShapeType="1"/>
            </p:cNvSpPr>
            <p:nvPr/>
          </p:nvSpPr>
          <p:spPr bwMode="auto">
            <a:xfrm flipH="1">
              <a:off x="2272" y="2428"/>
              <a:ext cx="128" cy="81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5877" name="Oval 1090"/>
            <p:cNvSpPr>
              <a:spLocks noChangeArrowheads="1"/>
            </p:cNvSpPr>
            <p:nvPr/>
          </p:nvSpPr>
          <p:spPr bwMode="auto">
            <a:xfrm>
              <a:off x="2157" y="2468"/>
              <a:ext cx="128" cy="12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1106"/>
          <p:cNvGrpSpPr>
            <a:grpSpLocks/>
          </p:cNvGrpSpPr>
          <p:nvPr/>
        </p:nvGrpSpPr>
        <p:grpSpPr bwMode="auto">
          <a:xfrm>
            <a:off x="2744788" y="3019425"/>
            <a:ext cx="1201737" cy="928688"/>
            <a:chOff x="1729" y="1902"/>
            <a:chExt cx="757" cy="585"/>
          </a:xfrm>
        </p:grpSpPr>
        <p:sp>
          <p:nvSpPr>
            <p:cNvPr id="35874" name="Line 1098"/>
            <p:cNvSpPr>
              <a:spLocks noChangeShapeType="1"/>
            </p:cNvSpPr>
            <p:nvPr/>
          </p:nvSpPr>
          <p:spPr bwMode="auto">
            <a:xfrm>
              <a:off x="1729" y="1902"/>
              <a:ext cx="639" cy="47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5875" name="Oval 1088"/>
            <p:cNvSpPr>
              <a:spLocks noChangeArrowheads="1"/>
            </p:cNvSpPr>
            <p:nvPr/>
          </p:nvSpPr>
          <p:spPr bwMode="auto">
            <a:xfrm>
              <a:off x="2358" y="2359"/>
              <a:ext cx="128" cy="12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1109"/>
          <p:cNvGrpSpPr>
            <a:grpSpLocks/>
          </p:cNvGrpSpPr>
          <p:nvPr/>
        </p:nvGrpSpPr>
        <p:grpSpPr bwMode="auto">
          <a:xfrm>
            <a:off x="2767013" y="4492625"/>
            <a:ext cx="525462" cy="368300"/>
            <a:chOff x="1743" y="2830"/>
            <a:chExt cx="331" cy="232"/>
          </a:xfrm>
        </p:grpSpPr>
        <p:sp>
          <p:nvSpPr>
            <p:cNvPr id="35872" name="Oval 1092"/>
            <p:cNvSpPr>
              <a:spLocks noChangeArrowheads="1"/>
            </p:cNvSpPr>
            <p:nvPr/>
          </p:nvSpPr>
          <p:spPr bwMode="auto">
            <a:xfrm>
              <a:off x="1946" y="2934"/>
              <a:ext cx="128" cy="12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73" name="Line 1101"/>
            <p:cNvSpPr>
              <a:spLocks noChangeShapeType="1"/>
            </p:cNvSpPr>
            <p:nvPr/>
          </p:nvSpPr>
          <p:spPr bwMode="auto">
            <a:xfrm>
              <a:off x="1743" y="2830"/>
              <a:ext cx="227" cy="14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10" name="Group 1110"/>
          <p:cNvGrpSpPr>
            <a:grpSpLocks/>
          </p:cNvGrpSpPr>
          <p:nvPr/>
        </p:nvGrpSpPr>
        <p:grpSpPr bwMode="auto">
          <a:xfrm>
            <a:off x="2560638" y="4346575"/>
            <a:ext cx="850900" cy="203200"/>
            <a:chOff x="1613" y="2738"/>
            <a:chExt cx="536" cy="128"/>
          </a:xfrm>
        </p:grpSpPr>
        <p:sp>
          <p:nvSpPr>
            <p:cNvPr id="35870" name="Line 1103"/>
            <p:cNvSpPr>
              <a:spLocks noChangeShapeType="1"/>
            </p:cNvSpPr>
            <p:nvPr/>
          </p:nvSpPr>
          <p:spPr bwMode="auto">
            <a:xfrm flipH="1" flipV="1">
              <a:off x="1718" y="2795"/>
              <a:ext cx="431" cy="11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5871" name="Oval 1093"/>
            <p:cNvSpPr>
              <a:spLocks noChangeArrowheads="1"/>
            </p:cNvSpPr>
            <p:nvPr/>
          </p:nvSpPr>
          <p:spPr bwMode="auto">
            <a:xfrm>
              <a:off x="1613" y="2738"/>
              <a:ext cx="128" cy="12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1108"/>
          <p:cNvGrpSpPr>
            <a:grpSpLocks/>
          </p:cNvGrpSpPr>
          <p:nvPr/>
        </p:nvGrpSpPr>
        <p:grpSpPr bwMode="auto">
          <a:xfrm>
            <a:off x="2554288" y="3903663"/>
            <a:ext cx="879475" cy="203200"/>
            <a:chOff x="1609" y="2459"/>
            <a:chExt cx="554" cy="128"/>
          </a:xfrm>
        </p:grpSpPr>
        <p:sp>
          <p:nvSpPr>
            <p:cNvPr id="35868" name="Line 1100"/>
            <p:cNvSpPr>
              <a:spLocks noChangeShapeType="1"/>
            </p:cNvSpPr>
            <p:nvPr/>
          </p:nvSpPr>
          <p:spPr bwMode="auto">
            <a:xfrm flipH="1">
              <a:off x="1723" y="2501"/>
              <a:ext cx="440" cy="1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5869" name="Oval 1091"/>
            <p:cNvSpPr>
              <a:spLocks noChangeArrowheads="1"/>
            </p:cNvSpPr>
            <p:nvPr/>
          </p:nvSpPr>
          <p:spPr bwMode="auto">
            <a:xfrm>
              <a:off x="1609" y="2459"/>
              <a:ext cx="128" cy="12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" name="Group 1111"/>
          <p:cNvGrpSpPr>
            <a:grpSpLocks/>
          </p:cNvGrpSpPr>
          <p:nvPr/>
        </p:nvGrpSpPr>
        <p:grpSpPr bwMode="auto">
          <a:xfrm>
            <a:off x="2773363" y="4035425"/>
            <a:ext cx="709612" cy="536575"/>
            <a:chOff x="1747" y="2542"/>
            <a:chExt cx="447" cy="338"/>
          </a:xfrm>
        </p:grpSpPr>
        <p:sp>
          <p:nvSpPr>
            <p:cNvPr id="35866" name="Line 1102"/>
            <p:cNvSpPr>
              <a:spLocks noChangeShapeType="1"/>
            </p:cNvSpPr>
            <p:nvPr/>
          </p:nvSpPr>
          <p:spPr bwMode="auto">
            <a:xfrm>
              <a:off x="1747" y="2542"/>
              <a:ext cx="329" cy="227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5867" name="Oval 1094"/>
            <p:cNvSpPr>
              <a:spLocks noChangeArrowheads="1"/>
            </p:cNvSpPr>
            <p:nvPr/>
          </p:nvSpPr>
          <p:spPr bwMode="auto">
            <a:xfrm>
              <a:off x="2066" y="2752"/>
              <a:ext cx="128" cy="12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998" name="AutoShape 1086"/>
          <p:cNvSpPr>
            <a:spLocks noChangeArrowheads="1"/>
          </p:cNvSpPr>
          <p:nvPr/>
        </p:nvSpPr>
        <p:spPr bwMode="auto">
          <a:xfrm>
            <a:off x="2468563" y="5384800"/>
            <a:ext cx="319087" cy="319088"/>
          </a:xfrm>
          <a:prstGeom prst="star5">
            <a:avLst/>
          </a:prstGeom>
          <a:solidFill>
            <a:srgbClr val="FFFF00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0032" name="AutoShape 1120"/>
          <p:cNvSpPr>
            <a:spLocks noChangeArrowheads="1"/>
          </p:cNvSpPr>
          <p:nvPr/>
        </p:nvSpPr>
        <p:spPr bwMode="auto">
          <a:xfrm>
            <a:off x="2449513" y="5349875"/>
            <a:ext cx="357187" cy="357188"/>
          </a:xfrm>
          <a:prstGeom prst="star5">
            <a:avLst/>
          </a:prstGeom>
          <a:gradFill rotWithShape="0">
            <a:gsLst>
              <a:gs pos="0">
                <a:srgbClr val="FFFFFF"/>
              </a:gs>
              <a:gs pos="100000">
                <a:schemeClr val="tx2"/>
              </a:gs>
            </a:gsLst>
            <a:path path="shape">
              <a:fillToRect l="50000" t="50000" r="50000" b="50000"/>
            </a:path>
          </a:gra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0033" name="AutoShape 1121"/>
          <p:cNvSpPr>
            <a:spLocks noChangeArrowheads="1"/>
          </p:cNvSpPr>
          <p:nvPr/>
        </p:nvSpPr>
        <p:spPr bwMode="auto">
          <a:xfrm>
            <a:off x="2455863" y="5337175"/>
            <a:ext cx="357187" cy="376238"/>
          </a:xfrm>
          <a:prstGeom prst="star5">
            <a:avLst/>
          </a:prstGeom>
          <a:gradFill rotWithShape="0">
            <a:gsLst>
              <a:gs pos="0">
                <a:srgbClr val="FFFFFF"/>
              </a:gs>
              <a:gs pos="100000">
                <a:srgbClr val="FF66CC"/>
              </a:gs>
            </a:gsLst>
            <a:path path="shape">
              <a:fillToRect l="50000" t="50000" r="50000" b="50000"/>
            </a:path>
          </a:gra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FFCCFF"/>
                </a:solidFill>
                <a:latin typeface="Arial" charset="0"/>
              </a:rPr>
              <a:t>POCS: Example convex sets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600200"/>
            <a:ext cx="7772400" cy="29718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sym typeface="Symbol" pitchFamily="18" charset="2"/>
              </a:rPr>
              <a:t>Convex Sets</a:t>
            </a:r>
            <a:endParaRPr lang="en-US" smtClean="0">
              <a:latin typeface="Arial" charset="0"/>
            </a:endParaRPr>
          </a:p>
        </p:txBody>
      </p:sp>
      <p:sp>
        <p:nvSpPr>
          <p:cNvPr id="18465" name="AutoShape 33"/>
          <p:cNvSpPr>
            <a:spLocks noChangeArrowheads="1"/>
          </p:cNvSpPr>
          <p:nvPr/>
        </p:nvSpPr>
        <p:spPr bwMode="auto">
          <a:xfrm rot="-855813">
            <a:off x="3733800" y="2286000"/>
            <a:ext cx="914400" cy="762000"/>
          </a:xfrm>
          <a:custGeom>
            <a:avLst/>
            <a:gdLst>
              <a:gd name="T0" fmla="*/ 800100 w 21600"/>
              <a:gd name="T1" fmla="*/ 381000 h 21600"/>
              <a:gd name="T2" fmla="*/ 457200 w 21600"/>
              <a:gd name="T3" fmla="*/ 762000 h 21600"/>
              <a:gd name="T4" fmla="*/ 114300 w 21600"/>
              <a:gd name="T5" fmla="*/ 381000 h 21600"/>
              <a:gd name="T6" fmla="*/ 45720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CCFF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66" name="AutoShape 34"/>
          <p:cNvSpPr>
            <a:spLocks noChangeArrowheads="1"/>
          </p:cNvSpPr>
          <p:nvPr/>
        </p:nvSpPr>
        <p:spPr bwMode="auto">
          <a:xfrm rot="1253489">
            <a:off x="914400" y="2438400"/>
            <a:ext cx="833438" cy="719138"/>
          </a:xfrm>
          <a:prstGeom prst="roundRect">
            <a:avLst>
              <a:gd name="adj" fmla="val 16667"/>
            </a:avLst>
          </a:prstGeom>
          <a:solidFill>
            <a:srgbClr val="FF99FF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67" name="AutoShape 35"/>
          <p:cNvSpPr>
            <a:spLocks noChangeArrowheads="1"/>
          </p:cNvSpPr>
          <p:nvPr/>
        </p:nvSpPr>
        <p:spPr bwMode="auto">
          <a:xfrm>
            <a:off x="7239000" y="2057400"/>
            <a:ext cx="838200" cy="762000"/>
          </a:xfrm>
          <a:prstGeom prst="hexagon">
            <a:avLst>
              <a:gd name="adj" fmla="val 27500"/>
              <a:gd name="vf" fmla="val 115470"/>
            </a:avLst>
          </a:prstGeom>
          <a:solidFill>
            <a:srgbClr val="FFCCFF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68" name="Line 36"/>
          <p:cNvSpPr>
            <a:spLocks noChangeShapeType="1"/>
          </p:cNvSpPr>
          <p:nvPr/>
        </p:nvSpPr>
        <p:spPr bwMode="auto">
          <a:xfrm>
            <a:off x="2514600" y="2362200"/>
            <a:ext cx="609600" cy="76200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8469" name="AutoShape 37"/>
          <p:cNvSpPr>
            <a:spLocks noChangeArrowheads="1"/>
          </p:cNvSpPr>
          <p:nvPr/>
        </p:nvSpPr>
        <p:spPr bwMode="auto">
          <a:xfrm rot="-1274867">
            <a:off x="5257800" y="1981200"/>
            <a:ext cx="1295400" cy="838200"/>
          </a:xfrm>
          <a:prstGeom prst="rtTriangle">
            <a:avLst/>
          </a:prstGeom>
          <a:solidFill>
            <a:srgbClr val="FF66FF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70" name="AutoShape 38"/>
          <p:cNvSpPr>
            <a:spLocks noChangeArrowheads="1"/>
          </p:cNvSpPr>
          <p:nvPr/>
        </p:nvSpPr>
        <p:spPr bwMode="auto">
          <a:xfrm rot="-982638">
            <a:off x="3810000" y="3352800"/>
            <a:ext cx="838200" cy="838200"/>
          </a:xfrm>
          <a:prstGeom prst="cube">
            <a:avLst>
              <a:gd name="adj" fmla="val 25000"/>
            </a:avLst>
          </a:prstGeom>
          <a:solidFill>
            <a:srgbClr val="FF66FF"/>
          </a:solidFill>
          <a:ln w="12700" cap="sq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71" name="Oval 39"/>
          <p:cNvSpPr>
            <a:spLocks noChangeArrowheads="1"/>
          </p:cNvSpPr>
          <p:nvPr/>
        </p:nvSpPr>
        <p:spPr bwMode="auto">
          <a:xfrm rot="-3509497">
            <a:off x="1692275" y="3411538"/>
            <a:ext cx="1066800" cy="914400"/>
          </a:xfrm>
          <a:prstGeom prst="ellipse">
            <a:avLst/>
          </a:prstGeom>
          <a:gradFill rotWithShape="0">
            <a:gsLst>
              <a:gs pos="0">
                <a:srgbClr val="CC00CC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73" name="Rectangle 41"/>
          <p:cNvSpPr>
            <a:spLocks noChangeArrowheads="1"/>
          </p:cNvSpPr>
          <p:nvPr/>
        </p:nvSpPr>
        <p:spPr bwMode="auto">
          <a:xfrm>
            <a:off x="1219200" y="4419600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3200" b="0">
                <a:latin typeface="Arial" charset="0"/>
                <a:sym typeface="Symbol" pitchFamily="18" charset="2"/>
              </a:rPr>
              <a:t>Sets Not Convex</a:t>
            </a:r>
            <a:endParaRPr lang="en-US" sz="3200" b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3200" b="0">
              <a:latin typeface="Arial" charset="0"/>
            </a:endParaRPr>
          </a:p>
        </p:txBody>
      </p:sp>
      <p:grpSp>
        <p:nvGrpSpPr>
          <p:cNvPr id="2" name="Group 70"/>
          <p:cNvGrpSpPr>
            <a:grpSpLocks/>
          </p:cNvGrpSpPr>
          <p:nvPr/>
        </p:nvGrpSpPr>
        <p:grpSpPr bwMode="auto">
          <a:xfrm>
            <a:off x="3200400" y="5105400"/>
            <a:ext cx="2362200" cy="1371600"/>
            <a:chOff x="1152" y="3168"/>
            <a:chExt cx="624" cy="864"/>
          </a:xfrm>
        </p:grpSpPr>
        <p:sp>
          <p:nvSpPr>
            <p:cNvPr id="31768" name="AutoShape 42"/>
            <p:cNvSpPr>
              <a:spLocks noChangeArrowheads="1"/>
            </p:cNvSpPr>
            <p:nvPr/>
          </p:nvSpPr>
          <p:spPr bwMode="auto">
            <a:xfrm>
              <a:off x="1152" y="3168"/>
              <a:ext cx="624" cy="864"/>
            </a:xfrm>
            <a:custGeom>
              <a:avLst/>
              <a:gdLst>
                <a:gd name="T0" fmla="*/ 312 w 21600"/>
                <a:gd name="T1" fmla="*/ 0 h 21600"/>
                <a:gd name="T2" fmla="*/ 91 w 21600"/>
                <a:gd name="T3" fmla="*/ 127 h 21600"/>
                <a:gd name="T4" fmla="*/ 0 w 21600"/>
                <a:gd name="T5" fmla="*/ 432 h 21600"/>
                <a:gd name="T6" fmla="*/ 91 w 21600"/>
                <a:gd name="T7" fmla="*/ 737 h 21600"/>
                <a:gd name="T8" fmla="*/ 312 w 21600"/>
                <a:gd name="T9" fmla="*/ 864 h 21600"/>
                <a:gd name="T10" fmla="*/ 533 w 21600"/>
                <a:gd name="T11" fmla="*/ 737 h 21600"/>
                <a:gd name="T12" fmla="*/ 624 w 21600"/>
                <a:gd name="T13" fmla="*/ 432 h 21600"/>
                <a:gd name="T14" fmla="*/ 533 w 21600"/>
                <a:gd name="T15" fmla="*/ 12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75 h 21600"/>
                <a:gd name="T26" fmla="*/ 18450 w 21600"/>
                <a:gd name="T27" fmla="*/ 18425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CC00CC"/>
            </a:solidFill>
            <a:ln w="12700" cap="sq">
              <a:solidFill>
                <a:srgbClr val="CC00CC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69" name="Line 49"/>
            <p:cNvSpPr>
              <a:spLocks noChangeShapeType="1"/>
            </p:cNvSpPr>
            <p:nvPr/>
          </p:nvSpPr>
          <p:spPr bwMode="auto">
            <a:xfrm>
              <a:off x="1392" y="3264"/>
              <a:ext cx="288" cy="52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oval" w="med" len="med"/>
              <a:tailEnd type="oval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3" name="Group 69"/>
          <p:cNvGrpSpPr>
            <a:grpSpLocks/>
          </p:cNvGrpSpPr>
          <p:nvPr/>
        </p:nvGrpSpPr>
        <p:grpSpPr bwMode="auto">
          <a:xfrm>
            <a:off x="6019800" y="5029200"/>
            <a:ext cx="2743200" cy="1371600"/>
            <a:chOff x="3408" y="3216"/>
            <a:chExt cx="1728" cy="864"/>
          </a:xfrm>
        </p:grpSpPr>
        <p:sp>
          <p:nvSpPr>
            <p:cNvPr id="31766" name="AutoShape 47"/>
            <p:cNvSpPr>
              <a:spLocks noChangeArrowheads="1"/>
            </p:cNvSpPr>
            <p:nvPr/>
          </p:nvSpPr>
          <p:spPr bwMode="auto">
            <a:xfrm>
              <a:off x="3408" y="3216"/>
              <a:ext cx="1728" cy="864"/>
            </a:xfrm>
            <a:prstGeom prst="moon">
              <a:avLst>
                <a:gd name="adj" fmla="val 50000"/>
              </a:avLst>
            </a:prstGeom>
            <a:solidFill>
              <a:srgbClr val="CC0099"/>
            </a:solidFill>
            <a:ln w="1270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67" name="Line 54"/>
            <p:cNvSpPr>
              <a:spLocks noChangeShapeType="1"/>
            </p:cNvSpPr>
            <p:nvPr/>
          </p:nvSpPr>
          <p:spPr bwMode="auto">
            <a:xfrm flipH="1">
              <a:off x="4416" y="3264"/>
              <a:ext cx="226" cy="624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oval" w="med" len="med"/>
              <a:tailEnd type="oval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" name="Group 68"/>
          <p:cNvGrpSpPr>
            <a:grpSpLocks/>
          </p:cNvGrpSpPr>
          <p:nvPr/>
        </p:nvGrpSpPr>
        <p:grpSpPr bwMode="auto">
          <a:xfrm>
            <a:off x="304800" y="5181600"/>
            <a:ext cx="2667000" cy="1219200"/>
            <a:chOff x="528" y="3120"/>
            <a:chExt cx="528" cy="912"/>
          </a:xfrm>
        </p:grpSpPr>
        <p:sp>
          <p:nvSpPr>
            <p:cNvPr id="31764" name="AutoShape 48"/>
            <p:cNvSpPr>
              <a:spLocks noChangeArrowheads="1"/>
            </p:cNvSpPr>
            <p:nvPr/>
          </p:nvSpPr>
          <p:spPr bwMode="auto">
            <a:xfrm>
              <a:off x="528" y="3120"/>
              <a:ext cx="528" cy="912"/>
            </a:xfrm>
            <a:prstGeom prst="star4">
              <a:avLst>
                <a:gd name="adj" fmla="val 22222"/>
              </a:avLst>
            </a:prstGeom>
            <a:solidFill>
              <a:schemeClr val="accent1"/>
            </a:solidFill>
            <a:ln w="1270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65" name="Line 55"/>
            <p:cNvSpPr>
              <a:spLocks noChangeShapeType="1"/>
            </p:cNvSpPr>
            <p:nvPr/>
          </p:nvSpPr>
          <p:spPr bwMode="auto">
            <a:xfrm>
              <a:off x="576" y="3600"/>
              <a:ext cx="192" cy="336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oval" w="med" len="med"/>
              <a:tailEnd type="oval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5" name="Group 66"/>
          <p:cNvGrpSpPr>
            <a:grpSpLocks/>
          </p:cNvGrpSpPr>
          <p:nvPr/>
        </p:nvGrpSpPr>
        <p:grpSpPr bwMode="auto">
          <a:xfrm rot="-3166254">
            <a:off x="5029200" y="3581400"/>
            <a:ext cx="1371600" cy="457200"/>
            <a:chOff x="3168" y="2112"/>
            <a:chExt cx="1200" cy="480"/>
          </a:xfrm>
        </p:grpSpPr>
        <p:sp>
          <p:nvSpPr>
            <p:cNvPr id="31762" name="AutoShape 65"/>
            <p:cNvSpPr>
              <a:spLocks noChangeArrowheads="1"/>
            </p:cNvSpPr>
            <p:nvPr/>
          </p:nvSpPr>
          <p:spPr bwMode="auto">
            <a:xfrm>
              <a:off x="3216" y="2160"/>
              <a:ext cx="1152" cy="432"/>
            </a:xfrm>
            <a:prstGeom prst="parallelogram">
              <a:avLst>
                <a:gd name="adj" fmla="val 66667"/>
              </a:avLst>
            </a:prstGeom>
            <a:solidFill>
              <a:srgbClr val="CC00CC"/>
            </a:solidFill>
            <a:ln w="12700" cap="sq">
              <a:solidFill>
                <a:schemeClr val="bg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63" name="AutoShape 64"/>
            <p:cNvSpPr>
              <a:spLocks noChangeArrowheads="1"/>
            </p:cNvSpPr>
            <p:nvPr/>
          </p:nvSpPr>
          <p:spPr bwMode="auto">
            <a:xfrm>
              <a:off x="3168" y="2112"/>
              <a:ext cx="1152" cy="432"/>
            </a:xfrm>
            <a:prstGeom prst="parallelogram">
              <a:avLst>
                <a:gd name="adj" fmla="val 66667"/>
              </a:avLst>
            </a:prstGeom>
            <a:solidFill>
              <a:srgbClr val="FFCCFF"/>
            </a:solidFill>
            <a:ln w="12700" cap="sq">
              <a:solidFill>
                <a:schemeClr val="bg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499" name="AutoShape 67"/>
          <p:cNvSpPr>
            <a:spLocks noChangeArrowheads="1"/>
          </p:cNvSpPr>
          <p:nvPr/>
        </p:nvSpPr>
        <p:spPr bwMode="auto">
          <a:xfrm rot="-96751">
            <a:off x="6934200" y="3124200"/>
            <a:ext cx="647700" cy="1295400"/>
          </a:xfrm>
          <a:prstGeom prst="can">
            <a:avLst>
              <a:gd name="adj" fmla="val 50000"/>
            </a:avLst>
          </a:prstGeom>
          <a:gradFill rotWithShape="0">
            <a:gsLst>
              <a:gs pos="0">
                <a:schemeClr val="bg1"/>
              </a:gs>
              <a:gs pos="50000">
                <a:srgbClr val="FF99FF"/>
              </a:gs>
              <a:gs pos="100000">
                <a:schemeClr val="bg1"/>
              </a:gs>
            </a:gsLst>
            <a:lin ang="0" scaled="1"/>
          </a:gra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41067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28650" y="333375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chemeClr val="tx1"/>
                </a:solidFill>
                <a:latin typeface="Arial" charset="0"/>
              </a:rPr>
              <a:t>Lemma 1</a:t>
            </a:r>
            <a:r>
              <a:rPr lang="en-US" sz="3200" smtClean="0">
                <a:latin typeface="Arial" charset="0"/>
              </a:rPr>
              <a:t>: Alternating POCS among </a:t>
            </a:r>
            <a:r>
              <a:rPr lang="en-US" sz="3200" i="1" smtClean="0"/>
              <a:t>N</a:t>
            </a:r>
            <a:r>
              <a:rPr lang="en-US" sz="3200" smtClean="0">
                <a:latin typeface="Arial" charset="0"/>
              </a:rPr>
              <a:t> convex sets with a non-empty intersection will converge to a point common to all.</a:t>
            </a:r>
          </a:p>
        </p:txBody>
      </p:sp>
      <p:sp>
        <p:nvSpPr>
          <p:cNvPr id="39949" name="Oval 1037"/>
          <p:cNvSpPr>
            <a:spLocks noChangeArrowheads="1"/>
          </p:cNvSpPr>
          <p:nvPr/>
        </p:nvSpPr>
        <p:spPr bwMode="auto">
          <a:xfrm>
            <a:off x="841375" y="1914525"/>
            <a:ext cx="203200" cy="203200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083"/>
          <p:cNvGrpSpPr>
            <a:grpSpLocks/>
          </p:cNvGrpSpPr>
          <p:nvPr/>
        </p:nvGrpSpPr>
        <p:grpSpPr bwMode="auto">
          <a:xfrm>
            <a:off x="2032000" y="1857375"/>
            <a:ext cx="928688" cy="4791075"/>
            <a:chOff x="1280" y="1170"/>
            <a:chExt cx="585" cy="3018"/>
          </a:xfrm>
        </p:grpSpPr>
        <p:sp>
          <p:nvSpPr>
            <p:cNvPr id="35886" name="Rectangle 1071"/>
            <p:cNvSpPr>
              <a:spLocks noChangeArrowheads="1"/>
            </p:cNvSpPr>
            <p:nvPr/>
          </p:nvSpPr>
          <p:spPr bwMode="auto">
            <a:xfrm>
              <a:off x="1637" y="1344"/>
              <a:ext cx="54" cy="2844"/>
            </a:xfrm>
            <a:prstGeom prst="rect">
              <a:avLst/>
            </a:prstGeom>
            <a:solidFill>
              <a:srgbClr val="FF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87" name="Text Box 1078"/>
            <p:cNvSpPr txBox="1">
              <a:spLocks noChangeArrowheads="1"/>
            </p:cNvSpPr>
            <p:nvPr/>
          </p:nvSpPr>
          <p:spPr bwMode="auto">
            <a:xfrm>
              <a:off x="1280" y="1170"/>
              <a:ext cx="585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i="1"/>
                <a:t>C</a:t>
              </a:r>
              <a:r>
                <a:rPr lang="en-US" sz="3200" baseline="-25000"/>
                <a:t>2</a:t>
              </a:r>
            </a:p>
          </p:txBody>
        </p:sp>
      </p:grpSp>
      <p:grpSp>
        <p:nvGrpSpPr>
          <p:cNvPr id="3" name="Group 1085"/>
          <p:cNvGrpSpPr>
            <a:grpSpLocks/>
          </p:cNvGrpSpPr>
          <p:nvPr/>
        </p:nvGrpSpPr>
        <p:grpSpPr bwMode="auto">
          <a:xfrm>
            <a:off x="2522538" y="3279775"/>
            <a:ext cx="6372225" cy="2497138"/>
            <a:chOff x="1572" y="2084"/>
            <a:chExt cx="4014" cy="1573"/>
          </a:xfrm>
        </p:grpSpPr>
        <p:sp>
          <p:nvSpPr>
            <p:cNvPr id="35884" name="AutoShape 1070"/>
            <p:cNvSpPr>
              <a:spLocks noChangeArrowheads="1"/>
            </p:cNvSpPr>
            <p:nvPr/>
          </p:nvSpPr>
          <p:spPr bwMode="auto">
            <a:xfrm rot="-1155986">
              <a:off x="1572" y="2084"/>
              <a:ext cx="4014" cy="1573"/>
            </a:xfrm>
            <a:prstGeom prst="hexagon">
              <a:avLst>
                <a:gd name="adj" fmla="val 63795"/>
                <a:gd name="vf" fmla="val 115470"/>
              </a:avLst>
            </a:prstGeom>
            <a:solidFill>
              <a:schemeClr val="bg2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85" name="Text Box 1081"/>
            <p:cNvSpPr txBox="1">
              <a:spLocks noChangeArrowheads="1"/>
            </p:cNvSpPr>
            <p:nvPr/>
          </p:nvSpPr>
          <p:spPr bwMode="auto">
            <a:xfrm>
              <a:off x="4759" y="2162"/>
              <a:ext cx="585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i="1"/>
                <a:t>C</a:t>
              </a:r>
              <a:r>
                <a:rPr lang="en-US" sz="3200" baseline="-25000"/>
                <a:t>3</a:t>
              </a:r>
            </a:p>
          </p:txBody>
        </p:sp>
      </p:grpSp>
      <p:grpSp>
        <p:nvGrpSpPr>
          <p:cNvPr id="4" name="Group 1084"/>
          <p:cNvGrpSpPr>
            <a:grpSpLocks/>
          </p:cNvGrpSpPr>
          <p:nvPr/>
        </p:nvGrpSpPr>
        <p:grpSpPr bwMode="auto">
          <a:xfrm>
            <a:off x="795338" y="2735263"/>
            <a:ext cx="2971800" cy="4122737"/>
            <a:chOff x="508" y="1687"/>
            <a:chExt cx="1781" cy="2469"/>
          </a:xfrm>
        </p:grpSpPr>
        <p:sp>
          <p:nvSpPr>
            <p:cNvPr id="35882" name="Oval 1027"/>
            <p:cNvSpPr>
              <a:spLocks noChangeArrowheads="1"/>
            </p:cNvSpPr>
            <p:nvPr/>
          </p:nvSpPr>
          <p:spPr bwMode="auto">
            <a:xfrm rot="-1752100">
              <a:off x="596" y="1687"/>
              <a:ext cx="1693" cy="2469"/>
            </a:xfrm>
            <a:prstGeom prst="ellipse">
              <a:avLst/>
            </a:prstGeom>
            <a:solidFill>
              <a:srgbClr val="FF66FF">
                <a:alpha val="50195"/>
              </a:srgbClr>
            </a:solidFill>
            <a:ln w="38100" cap="sq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83" name="Text Box 1082"/>
            <p:cNvSpPr txBox="1">
              <a:spLocks noChangeArrowheads="1"/>
            </p:cNvSpPr>
            <p:nvPr/>
          </p:nvSpPr>
          <p:spPr bwMode="auto">
            <a:xfrm>
              <a:off x="508" y="2235"/>
              <a:ext cx="585" cy="34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i="1"/>
                <a:t>C</a:t>
              </a:r>
              <a:r>
                <a:rPr lang="en-US" sz="3200" baseline="-25000"/>
                <a:t>1</a:t>
              </a:r>
            </a:p>
          </p:txBody>
        </p:sp>
      </p:grpSp>
      <p:grpSp>
        <p:nvGrpSpPr>
          <p:cNvPr id="5" name="Group 1104"/>
          <p:cNvGrpSpPr>
            <a:grpSpLocks/>
          </p:cNvGrpSpPr>
          <p:nvPr/>
        </p:nvGrpSpPr>
        <p:grpSpPr bwMode="auto">
          <a:xfrm>
            <a:off x="1001713" y="2119313"/>
            <a:ext cx="528637" cy="963612"/>
            <a:chOff x="631" y="1335"/>
            <a:chExt cx="333" cy="607"/>
          </a:xfrm>
        </p:grpSpPr>
        <p:sp>
          <p:nvSpPr>
            <p:cNvPr id="35880" name="Oval 1089"/>
            <p:cNvSpPr>
              <a:spLocks noChangeArrowheads="1"/>
            </p:cNvSpPr>
            <p:nvPr/>
          </p:nvSpPr>
          <p:spPr bwMode="auto">
            <a:xfrm>
              <a:off x="836" y="1814"/>
              <a:ext cx="128" cy="12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81" name="Line 1095"/>
            <p:cNvSpPr>
              <a:spLocks noChangeShapeType="1"/>
            </p:cNvSpPr>
            <p:nvPr/>
          </p:nvSpPr>
          <p:spPr bwMode="auto">
            <a:xfrm>
              <a:off x="631" y="1335"/>
              <a:ext cx="228" cy="48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6" name="Group 1105"/>
          <p:cNvGrpSpPr>
            <a:grpSpLocks/>
          </p:cNvGrpSpPr>
          <p:nvPr/>
        </p:nvGrpSpPr>
        <p:grpSpPr bwMode="auto">
          <a:xfrm>
            <a:off x="1531938" y="2879725"/>
            <a:ext cx="1201737" cy="203200"/>
            <a:chOff x="965" y="1814"/>
            <a:chExt cx="757" cy="128"/>
          </a:xfrm>
        </p:grpSpPr>
        <p:sp>
          <p:nvSpPr>
            <p:cNvPr id="35878" name="Oval 1087"/>
            <p:cNvSpPr>
              <a:spLocks noChangeArrowheads="1"/>
            </p:cNvSpPr>
            <p:nvPr/>
          </p:nvSpPr>
          <p:spPr bwMode="auto">
            <a:xfrm>
              <a:off x="1594" y="1814"/>
              <a:ext cx="128" cy="12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79" name="Line 1096"/>
            <p:cNvSpPr>
              <a:spLocks noChangeShapeType="1"/>
            </p:cNvSpPr>
            <p:nvPr/>
          </p:nvSpPr>
          <p:spPr bwMode="auto">
            <a:xfrm>
              <a:off x="965" y="1870"/>
              <a:ext cx="630" cy="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7" name="Group 1107"/>
          <p:cNvGrpSpPr>
            <a:grpSpLocks/>
          </p:cNvGrpSpPr>
          <p:nvPr/>
        </p:nvGrpSpPr>
        <p:grpSpPr bwMode="auto">
          <a:xfrm>
            <a:off x="3424238" y="3854450"/>
            <a:ext cx="385762" cy="266700"/>
            <a:chOff x="2157" y="2428"/>
            <a:chExt cx="243" cy="168"/>
          </a:xfrm>
        </p:grpSpPr>
        <p:sp>
          <p:nvSpPr>
            <p:cNvPr id="35876" name="Line 1099"/>
            <p:cNvSpPr>
              <a:spLocks noChangeShapeType="1"/>
            </p:cNvSpPr>
            <p:nvPr/>
          </p:nvSpPr>
          <p:spPr bwMode="auto">
            <a:xfrm flipH="1">
              <a:off x="2272" y="2428"/>
              <a:ext cx="128" cy="81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5877" name="Oval 1090"/>
            <p:cNvSpPr>
              <a:spLocks noChangeArrowheads="1"/>
            </p:cNvSpPr>
            <p:nvPr/>
          </p:nvSpPr>
          <p:spPr bwMode="auto">
            <a:xfrm>
              <a:off x="2157" y="2468"/>
              <a:ext cx="128" cy="12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1106"/>
          <p:cNvGrpSpPr>
            <a:grpSpLocks/>
          </p:cNvGrpSpPr>
          <p:nvPr/>
        </p:nvGrpSpPr>
        <p:grpSpPr bwMode="auto">
          <a:xfrm>
            <a:off x="2744788" y="3019425"/>
            <a:ext cx="1201737" cy="928688"/>
            <a:chOff x="1729" y="1902"/>
            <a:chExt cx="757" cy="585"/>
          </a:xfrm>
        </p:grpSpPr>
        <p:sp>
          <p:nvSpPr>
            <p:cNvPr id="35874" name="Line 1098"/>
            <p:cNvSpPr>
              <a:spLocks noChangeShapeType="1"/>
            </p:cNvSpPr>
            <p:nvPr/>
          </p:nvSpPr>
          <p:spPr bwMode="auto">
            <a:xfrm>
              <a:off x="1729" y="1902"/>
              <a:ext cx="639" cy="47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5875" name="Oval 1088"/>
            <p:cNvSpPr>
              <a:spLocks noChangeArrowheads="1"/>
            </p:cNvSpPr>
            <p:nvPr/>
          </p:nvSpPr>
          <p:spPr bwMode="auto">
            <a:xfrm>
              <a:off x="2358" y="2359"/>
              <a:ext cx="128" cy="12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1109"/>
          <p:cNvGrpSpPr>
            <a:grpSpLocks/>
          </p:cNvGrpSpPr>
          <p:nvPr/>
        </p:nvGrpSpPr>
        <p:grpSpPr bwMode="auto">
          <a:xfrm>
            <a:off x="2767013" y="4492625"/>
            <a:ext cx="525462" cy="368300"/>
            <a:chOff x="1743" y="2830"/>
            <a:chExt cx="331" cy="232"/>
          </a:xfrm>
        </p:grpSpPr>
        <p:sp>
          <p:nvSpPr>
            <p:cNvPr id="35872" name="Oval 1092"/>
            <p:cNvSpPr>
              <a:spLocks noChangeArrowheads="1"/>
            </p:cNvSpPr>
            <p:nvPr/>
          </p:nvSpPr>
          <p:spPr bwMode="auto">
            <a:xfrm>
              <a:off x="1946" y="2934"/>
              <a:ext cx="128" cy="12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73" name="Line 1101"/>
            <p:cNvSpPr>
              <a:spLocks noChangeShapeType="1"/>
            </p:cNvSpPr>
            <p:nvPr/>
          </p:nvSpPr>
          <p:spPr bwMode="auto">
            <a:xfrm>
              <a:off x="1743" y="2830"/>
              <a:ext cx="227" cy="14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10" name="Group 1110"/>
          <p:cNvGrpSpPr>
            <a:grpSpLocks/>
          </p:cNvGrpSpPr>
          <p:nvPr/>
        </p:nvGrpSpPr>
        <p:grpSpPr bwMode="auto">
          <a:xfrm>
            <a:off x="2560638" y="4346575"/>
            <a:ext cx="850900" cy="203200"/>
            <a:chOff x="1613" y="2738"/>
            <a:chExt cx="536" cy="128"/>
          </a:xfrm>
        </p:grpSpPr>
        <p:sp>
          <p:nvSpPr>
            <p:cNvPr id="35870" name="Line 1103"/>
            <p:cNvSpPr>
              <a:spLocks noChangeShapeType="1"/>
            </p:cNvSpPr>
            <p:nvPr/>
          </p:nvSpPr>
          <p:spPr bwMode="auto">
            <a:xfrm flipH="1" flipV="1">
              <a:off x="1718" y="2795"/>
              <a:ext cx="431" cy="11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5871" name="Oval 1093"/>
            <p:cNvSpPr>
              <a:spLocks noChangeArrowheads="1"/>
            </p:cNvSpPr>
            <p:nvPr/>
          </p:nvSpPr>
          <p:spPr bwMode="auto">
            <a:xfrm>
              <a:off x="1613" y="2738"/>
              <a:ext cx="128" cy="12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1108"/>
          <p:cNvGrpSpPr>
            <a:grpSpLocks/>
          </p:cNvGrpSpPr>
          <p:nvPr/>
        </p:nvGrpSpPr>
        <p:grpSpPr bwMode="auto">
          <a:xfrm>
            <a:off x="2554288" y="3903663"/>
            <a:ext cx="879475" cy="203200"/>
            <a:chOff x="1609" y="2459"/>
            <a:chExt cx="554" cy="128"/>
          </a:xfrm>
        </p:grpSpPr>
        <p:sp>
          <p:nvSpPr>
            <p:cNvPr id="35868" name="Line 1100"/>
            <p:cNvSpPr>
              <a:spLocks noChangeShapeType="1"/>
            </p:cNvSpPr>
            <p:nvPr/>
          </p:nvSpPr>
          <p:spPr bwMode="auto">
            <a:xfrm flipH="1">
              <a:off x="1723" y="2501"/>
              <a:ext cx="440" cy="1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5869" name="Oval 1091"/>
            <p:cNvSpPr>
              <a:spLocks noChangeArrowheads="1"/>
            </p:cNvSpPr>
            <p:nvPr/>
          </p:nvSpPr>
          <p:spPr bwMode="auto">
            <a:xfrm>
              <a:off x="1609" y="2459"/>
              <a:ext cx="128" cy="12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" name="Group 1111"/>
          <p:cNvGrpSpPr>
            <a:grpSpLocks/>
          </p:cNvGrpSpPr>
          <p:nvPr/>
        </p:nvGrpSpPr>
        <p:grpSpPr bwMode="auto">
          <a:xfrm>
            <a:off x="2773363" y="4035425"/>
            <a:ext cx="709612" cy="536575"/>
            <a:chOff x="1747" y="2542"/>
            <a:chExt cx="447" cy="338"/>
          </a:xfrm>
        </p:grpSpPr>
        <p:sp>
          <p:nvSpPr>
            <p:cNvPr id="35866" name="Line 1102"/>
            <p:cNvSpPr>
              <a:spLocks noChangeShapeType="1"/>
            </p:cNvSpPr>
            <p:nvPr/>
          </p:nvSpPr>
          <p:spPr bwMode="auto">
            <a:xfrm>
              <a:off x="1747" y="2542"/>
              <a:ext cx="329" cy="227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5867" name="Oval 1094"/>
            <p:cNvSpPr>
              <a:spLocks noChangeArrowheads="1"/>
            </p:cNvSpPr>
            <p:nvPr/>
          </p:nvSpPr>
          <p:spPr bwMode="auto">
            <a:xfrm>
              <a:off x="2066" y="2752"/>
              <a:ext cx="128" cy="12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025" name="Oval 1113"/>
          <p:cNvSpPr>
            <a:spLocks noChangeArrowheads="1"/>
          </p:cNvSpPr>
          <p:nvPr/>
        </p:nvSpPr>
        <p:spPr bwMode="auto">
          <a:xfrm>
            <a:off x="7524750" y="6451600"/>
            <a:ext cx="203200" cy="203200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100000">
                <a:srgbClr val="FF66FF"/>
              </a:gs>
            </a:gsLst>
            <a:path path="shape">
              <a:fillToRect l="50000" t="50000" r="50000" b="50000"/>
            </a:path>
          </a:gra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" name="Group 1118"/>
          <p:cNvGrpSpPr>
            <a:grpSpLocks/>
          </p:cNvGrpSpPr>
          <p:nvPr/>
        </p:nvGrpSpPr>
        <p:grpSpPr bwMode="auto">
          <a:xfrm>
            <a:off x="3816350" y="5630863"/>
            <a:ext cx="3702050" cy="900112"/>
            <a:chOff x="2404" y="3547"/>
            <a:chExt cx="2332" cy="567"/>
          </a:xfrm>
        </p:grpSpPr>
        <p:sp>
          <p:nvSpPr>
            <p:cNvPr id="35864" name="Oval 1114"/>
            <p:cNvSpPr>
              <a:spLocks noChangeArrowheads="1"/>
            </p:cNvSpPr>
            <p:nvPr/>
          </p:nvSpPr>
          <p:spPr bwMode="auto">
            <a:xfrm>
              <a:off x="2404" y="3547"/>
              <a:ext cx="128" cy="128"/>
            </a:xfrm>
            <a:prstGeom prst="ellipse">
              <a:avLst/>
            </a:prstGeom>
            <a:gradFill rotWithShape="0">
              <a:gsLst>
                <a:gs pos="0">
                  <a:schemeClr val="tx1"/>
                </a:gs>
                <a:gs pos="100000">
                  <a:srgbClr val="FF66FF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5" name="Line 1116"/>
            <p:cNvSpPr>
              <a:spLocks noChangeShapeType="1"/>
            </p:cNvSpPr>
            <p:nvPr/>
          </p:nvSpPr>
          <p:spPr bwMode="auto">
            <a:xfrm flipH="1" flipV="1">
              <a:off x="2533" y="3630"/>
              <a:ext cx="2203" cy="484"/>
            </a:xfrm>
            <a:prstGeom prst="line">
              <a:avLst/>
            </a:prstGeom>
            <a:noFill/>
            <a:ln w="28575" cap="sq">
              <a:solidFill>
                <a:srgbClr val="FFCC00"/>
              </a:solidFill>
              <a:round/>
              <a:headEnd/>
              <a:tailEnd type="arrow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14" name="Group 1119"/>
          <p:cNvGrpSpPr>
            <a:grpSpLocks/>
          </p:cNvGrpSpPr>
          <p:nvPr/>
        </p:nvGrpSpPr>
        <p:grpSpPr bwMode="auto">
          <a:xfrm>
            <a:off x="2547938" y="5651500"/>
            <a:ext cx="1276350" cy="203200"/>
            <a:chOff x="1605" y="3560"/>
            <a:chExt cx="804" cy="128"/>
          </a:xfrm>
        </p:grpSpPr>
        <p:sp>
          <p:nvSpPr>
            <p:cNvPr id="35862" name="Oval 1115"/>
            <p:cNvSpPr>
              <a:spLocks noChangeArrowheads="1"/>
            </p:cNvSpPr>
            <p:nvPr/>
          </p:nvSpPr>
          <p:spPr bwMode="auto">
            <a:xfrm>
              <a:off x="1605" y="3560"/>
              <a:ext cx="128" cy="128"/>
            </a:xfrm>
            <a:prstGeom prst="ellipse">
              <a:avLst/>
            </a:prstGeom>
            <a:gradFill rotWithShape="0">
              <a:gsLst>
                <a:gs pos="0">
                  <a:schemeClr val="tx1"/>
                </a:gs>
                <a:gs pos="100000">
                  <a:srgbClr val="FF66FF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rgbClr val="33333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3" name="Line 1117"/>
            <p:cNvSpPr>
              <a:spLocks noChangeShapeType="1"/>
            </p:cNvSpPr>
            <p:nvPr/>
          </p:nvSpPr>
          <p:spPr bwMode="auto">
            <a:xfrm flipH="1">
              <a:off x="1733" y="3602"/>
              <a:ext cx="676" cy="5"/>
            </a:xfrm>
            <a:prstGeom prst="line">
              <a:avLst/>
            </a:prstGeom>
            <a:noFill/>
            <a:ln w="28575" cap="sq">
              <a:solidFill>
                <a:srgbClr val="FFCC00"/>
              </a:solidFill>
              <a:round/>
              <a:headEnd/>
              <a:tailEnd type="arrow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9998" name="AutoShape 1086"/>
          <p:cNvSpPr>
            <a:spLocks noChangeArrowheads="1"/>
          </p:cNvSpPr>
          <p:nvPr/>
        </p:nvSpPr>
        <p:spPr bwMode="auto">
          <a:xfrm>
            <a:off x="2468563" y="5384800"/>
            <a:ext cx="319087" cy="319088"/>
          </a:xfrm>
          <a:prstGeom prst="star5">
            <a:avLst/>
          </a:prstGeom>
          <a:solidFill>
            <a:srgbClr val="FFFF00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0032" name="AutoShape 1120"/>
          <p:cNvSpPr>
            <a:spLocks noChangeArrowheads="1"/>
          </p:cNvSpPr>
          <p:nvPr/>
        </p:nvSpPr>
        <p:spPr bwMode="auto">
          <a:xfrm>
            <a:off x="2449513" y="5349875"/>
            <a:ext cx="357187" cy="357188"/>
          </a:xfrm>
          <a:prstGeom prst="star5">
            <a:avLst/>
          </a:prstGeom>
          <a:gradFill rotWithShape="0">
            <a:gsLst>
              <a:gs pos="0">
                <a:srgbClr val="FFFFFF"/>
              </a:gs>
              <a:gs pos="100000">
                <a:schemeClr val="tx2"/>
              </a:gs>
            </a:gsLst>
            <a:path path="shape">
              <a:fillToRect l="50000" t="50000" r="50000" b="50000"/>
            </a:path>
          </a:gra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0033" name="AutoShape 1121"/>
          <p:cNvSpPr>
            <a:spLocks noChangeArrowheads="1"/>
          </p:cNvSpPr>
          <p:nvPr/>
        </p:nvSpPr>
        <p:spPr bwMode="auto">
          <a:xfrm>
            <a:off x="2455863" y="5337175"/>
            <a:ext cx="357187" cy="376238"/>
          </a:xfrm>
          <a:prstGeom prst="star5">
            <a:avLst/>
          </a:prstGeom>
          <a:gradFill rotWithShape="0">
            <a:gsLst>
              <a:gs pos="0">
                <a:srgbClr val="FFFFFF"/>
              </a:gs>
              <a:gs pos="100000">
                <a:srgbClr val="FF66CC"/>
              </a:gs>
            </a:gsLst>
            <a:path path="shape">
              <a:fillToRect l="50000" t="50000" r="50000" b="50000"/>
            </a:path>
          </a:gra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73156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arallelogram 20"/>
          <p:cNvSpPr/>
          <p:nvPr/>
        </p:nvSpPr>
        <p:spPr bwMode="auto">
          <a:xfrm rot="5400000" flipV="1">
            <a:off x="-19050" y="2962275"/>
            <a:ext cx="4171950" cy="933450"/>
          </a:xfrm>
          <a:prstGeom prst="parallelogram">
            <a:avLst>
              <a:gd name="adj" fmla="val 200585"/>
            </a:avLst>
          </a:prstGeom>
          <a:solidFill>
            <a:srgbClr val="FFC0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0" y="333375"/>
            <a:ext cx="7772400" cy="838200"/>
          </a:xfrm>
        </p:spPr>
        <p:txBody>
          <a:bodyPr/>
          <a:lstStyle/>
          <a:p>
            <a:r>
              <a:rPr lang="en-US" sz="2800" dirty="0" smtClean="0"/>
              <a:t>Von Neumann’s Alternating Projection Algorithm</a:t>
            </a:r>
            <a:endParaRPr lang="en-US" sz="2800" dirty="0"/>
          </a:p>
        </p:txBody>
      </p:sp>
      <p:sp>
        <p:nvSpPr>
          <p:cNvPr id="4" name="Parallelogram 3"/>
          <p:cNvSpPr/>
          <p:nvPr/>
        </p:nvSpPr>
        <p:spPr bwMode="auto">
          <a:xfrm rot="5400000">
            <a:off x="100014" y="3157539"/>
            <a:ext cx="5105397" cy="1343025"/>
          </a:xfrm>
          <a:prstGeom prst="parallelogram">
            <a:avLst>
              <a:gd name="adj" fmla="val 202368"/>
            </a:avLst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7" name="Parallelogram 16"/>
          <p:cNvSpPr/>
          <p:nvPr/>
        </p:nvSpPr>
        <p:spPr bwMode="auto">
          <a:xfrm rot="5400000" flipV="1">
            <a:off x="-328618" y="3509957"/>
            <a:ext cx="4238636" cy="933450"/>
          </a:xfrm>
          <a:prstGeom prst="parallelogram">
            <a:avLst>
              <a:gd name="adj" fmla="val 200585"/>
            </a:avLst>
          </a:prstGeom>
          <a:solidFill>
            <a:srgbClr val="FFC0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8" name="Isosceles Triangle 17"/>
          <p:cNvSpPr/>
          <p:nvPr/>
        </p:nvSpPr>
        <p:spPr bwMode="auto">
          <a:xfrm>
            <a:off x="1323975" y="3190875"/>
            <a:ext cx="2019300" cy="2066925"/>
          </a:xfrm>
          <a:prstGeom prst="triangle">
            <a:avLst>
              <a:gd name="adj" fmla="val 46073"/>
            </a:avLst>
          </a:prstGeom>
          <a:solidFill>
            <a:srgbClr val="F8F8F8">
              <a:alpha val="33000"/>
            </a:srgbClr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3" name="Oval 1037"/>
          <p:cNvSpPr>
            <a:spLocks noChangeArrowheads="1"/>
          </p:cNvSpPr>
          <p:nvPr/>
        </p:nvSpPr>
        <p:spPr bwMode="auto">
          <a:xfrm>
            <a:off x="1860550" y="5143500"/>
            <a:ext cx="203200" cy="203200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123950" y="3467100"/>
                <a:ext cx="88582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dirty="0" smtClean="0">
                              <a:solidFill>
                                <a:srgbClr val="04000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solidFill>
                                <a:srgbClr val="040002"/>
                              </a:solidFill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sz="3200" b="0" i="1" dirty="0" smtClean="0">
                              <a:solidFill>
                                <a:srgbClr val="040002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b="0" dirty="0">
                  <a:solidFill>
                    <a:srgbClr val="040002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950" y="3467100"/>
                <a:ext cx="885825" cy="58477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2638425" y="3657600"/>
                <a:ext cx="88582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dirty="0" smtClean="0">
                              <a:solidFill>
                                <a:srgbClr val="04000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solidFill>
                                <a:srgbClr val="040002"/>
                              </a:solidFill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sz="3200" b="0" i="1" dirty="0" smtClean="0">
                              <a:solidFill>
                                <a:srgbClr val="040002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b="0" dirty="0">
                  <a:solidFill>
                    <a:srgbClr val="040002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8425" y="3657600"/>
                <a:ext cx="885825" cy="58477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Line 1116"/>
          <p:cNvSpPr>
            <a:spLocks noChangeShapeType="1"/>
          </p:cNvSpPr>
          <p:nvPr/>
        </p:nvSpPr>
        <p:spPr bwMode="auto">
          <a:xfrm flipH="1">
            <a:off x="2265362" y="2124075"/>
            <a:ext cx="1163638" cy="495300"/>
          </a:xfrm>
          <a:prstGeom prst="line">
            <a:avLst/>
          </a:prstGeom>
          <a:noFill/>
          <a:ln w="15875" cap="sq">
            <a:solidFill>
              <a:srgbClr val="F8F8F8"/>
            </a:solidFill>
            <a:round/>
            <a:headEnd/>
            <a:tailEnd type="arrow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7" name="Text Box 34"/>
          <p:cNvSpPr txBox="1">
            <a:spLocks noChangeArrowheads="1"/>
          </p:cNvSpPr>
          <p:nvPr/>
        </p:nvSpPr>
        <p:spPr bwMode="auto">
          <a:xfrm>
            <a:off x="3455988" y="1676400"/>
            <a:ext cx="1784350" cy="10128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0" i="1" dirty="0">
                <a:latin typeface="Cambria Math" panose="02040503050406030204" pitchFamily="18" charset="0"/>
                <a:ea typeface="Cambria Math" panose="02040503050406030204" pitchFamily="18" charset="0"/>
              </a:rPr>
              <a:t>C</a:t>
            </a:r>
            <a:r>
              <a:rPr lang="en-US" sz="2800" b="0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1 </a:t>
            </a:r>
            <a:r>
              <a:rPr lang="en-US" sz="3200" b="0" dirty="0">
                <a:latin typeface="Cambria Math" panose="02040503050406030204" pitchFamily="18" charset="0"/>
                <a:ea typeface="Cambria Math" panose="02040503050406030204" pitchFamily="18" charset="0"/>
                <a:sym typeface="Symbol" pitchFamily="18" charset="2"/>
              </a:rPr>
              <a:t></a:t>
            </a:r>
            <a:r>
              <a:rPr lang="en-US" sz="3200" b="0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b="0" i="1" dirty="0">
                <a:latin typeface="Cambria Math" panose="02040503050406030204" pitchFamily="18" charset="0"/>
                <a:ea typeface="Cambria Math" panose="02040503050406030204" pitchFamily="18" charset="0"/>
              </a:rPr>
              <a:t>C</a:t>
            </a:r>
            <a:r>
              <a:rPr lang="en-US" sz="3200" b="0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</a:p>
          <a:p>
            <a:pPr>
              <a:spcBef>
                <a:spcPct val="50000"/>
              </a:spcBef>
            </a:pPr>
            <a:endParaRPr lang="en-US" sz="2800" baseline="-25000" dirty="0">
              <a:solidFill>
                <a:schemeClr val="bg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1688062" y="5284143"/>
                <a:ext cx="5645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b="0" i="1" dirty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800" b="0" i="1" dirty="0">
                              <a:latin typeface="Cambria Math"/>
                            </a:rPr>
                            <m:t>𝑦</m:t>
                          </m:r>
                          <m:r>
                            <m:rPr>
                              <m:nor/>
                            </m:rPr>
                            <a:rPr lang="en-US" sz="2800" b="0" dirty="0"/>
                            <m:t> 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8062" y="5284143"/>
                <a:ext cx="564578" cy="5232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5095875" y="1266825"/>
                <a:ext cx="3705225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0" dirty="0" smtClean="0">
                    <a:solidFill>
                      <a:schemeClr val="bg2">
                        <a:lumMod val="10000"/>
                        <a:lumOff val="90000"/>
                      </a:schemeClr>
                    </a:solidFill>
                  </a:rPr>
                  <a:t>Consider two or more intersecting hyperplanes.</a:t>
                </a:r>
              </a:p>
              <a:p>
                <a:pPr algn="ctr"/>
                <a:r>
                  <a:rPr lang="en-US" b="0" dirty="0" smtClean="0">
                    <a:solidFill>
                      <a:schemeClr val="bg2">
                        <a:lumMod val="10000"/>
                        <a:lumOff val="90000"/>
                      </a:schemeClr>
                    </a:solidFill>
                  </a:rPr>
                  <a:t>(e.g. identical middles, constant area, bandlimited) and an external signal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dirty="0" smtClean="0">
                            <a:solidFill>
                              <a:schemeClr val="bg2">
                                <a:lumMod val="10000"/>
                                <a:lumOff val="90000"/>
                              </a:schemeClr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chemeClr val="bg2">
                                <a:lumMod val="10000"/>
                                <a:lumOff val="90000"/>
                              </a:schemeClr>
                            </a:solidFill>
                            <a:latin typeface="Cambria Math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latin typeface="Cambria Math"/>
                      </a:rPr>
                      <m:t> </m:t>
                    </m:r>
                  </m:oMath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5875" y="1266825"/>
                <a:ext cx="3705225" cy="1938992"/>
              </a:xfrm>
              <a:prstGeom prst="rect">
                <a:avLst/>
              </a:prstGeom>
              <a:blipFill rotWithShape="1">
                <a:blip r:embed="rId5"/>
                <a:stretch>
                  <a:fillRect t="-2516" r="-1974" b="-6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207255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arallelogram 20"/>
          <p:cNvSpPr/>
          <p:nvPr/>
        </p:nvSpPr>
        <p:spPr bwMode="auto">
          <a:xfrm rot="5400000" flipV="1">
            <a:off x="-19050" y="2962275"/>
            <a:ext cx="4171950" cy="933450"/>
          </a:xfrm>
          <a:prstGeom prst="parallelogram">
            <a:avLst>
              <a:gd name="adj" fmla="val 200585"/>
            </a:avLst>
          </a:prstGeom>
          <a:solidFill>
            <a:srgbClr val="FFC0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0" y="333375"/>
            <a:ext cx="7772400" cy="838200"/>
          </a:xfrm>
        </p:spPr>
        <p:txBody>
          <a:bodyPr/>
          <a:lstStyle/>
          <a:p>
            <a:r>
              <a:rPr lang="en-US" sz="2800" dirty="0" smtClean="0"/>
              <a:t>Von Neumann’s Alternating Projection Algorithm</a:t>
            </a:r>
            <a:endParaRPr lang="en-US" sz="2800" dirty="0"/>
          </a:p>
        </p:txBody>
      </p:sp>
      <p:sp>
        <p:nvSpPr>
          <p:cNvPr id="4" name="Parallelogram 3"/>
          <p:cNvSpPr/>
          <p:nvPr/>
        </p:nvSpPr>
        <p:spPr bwMode="auto">
          <a:xfrm rot="5400000">
            <a:off x="100014" y="3157539"/>
            <a:ext cx="5105397" cy="1343025"/>
          </a:xfrm>
          <a:prstGeom prst="parallelogram">
            <a:avLst>
              <a:gd name="adj" fmla="val 202368"/>
            </a:avLst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7" name="Parallelogram 16"/>
          <p:cNvSpPr/>
          <p:nvPr/>
        </p:nvSpPr>
        <p:spPr bwMode="auto">
          <a:xfrm rot="5400000" flipV="1">
            <a:off x="-328618" y="3509957"/>
            <a:ext cx="4238636" cy="933450"/>
          </a:xfrm>
          <a:prstGeom prst="parallelogram">
            <a:avLst>
              <a:gd name="adj" fmla="val 200585"/>
            </a:avLst>
          </a:prstGeom>
          <a:solidFill>
            <a:srgbClr val="FFC0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8" name="Isosceles Triangle 17"/>
          <p:cNvSpPr/>
          <p:nvPr/>
        </p:nvSpPr>
        <p:spPr bwMode="auto">
          <a:xfrm>
            <a:off x="1323975" y="3190875"/>
            <a:ext cx="2019300" cy="2066925"/>
          </a:xfrm>
          <a:prstGeom prst="triangle">
            <a:avLst>
              <a:gd name="adj" fmla="val 46073"/>
            </a:avLst>
          </a:prstGeom>
          <a:solidFill>
            <a:srgbClr val="F8F8F8">
              <a:alpha val="33000"/>
            </a:srgbClr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3" name="Oval 1037"/>
          <p:cNvSpPr>
            <a:spLocks noChangeArrowheads="1"/>
          </p:cNvSpPr>
          <p:nvPr/>
        </p:nvSpPr>
        <p:spPr bwMode="auto">
          <a:xfrm>
            <a:off x="1860550" y="5143500"/>
            <a:ext cx="203200" cy="203200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5-Point Star 19"/>
          <p:cNvSpPr/>
          <p:nvPr/>
        </p:nvSpPr>
        <p:spPr bwMode="auto">
          <a:xfrm>
            <a:off x="2105025" y="3028950"/>
            <a:ext cx="333375" cy="333375"/>
          </a:xfrm>
          <a:prstGeom prst="star5">
            <a:avLst/>
          </a:prstGeom>
          <a:solidFill>
            <a:schemeClr val="bg2"/>
          </a:solidFill>
          <a:ln w="15875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123950" y="3467100"/>
                <a:ext cx="88582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dirty="0" smtClean="0">
                              <a:solidFill>
                                <a:srgbClr val="04000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solidFill>
                                <a:srgbClr val="040002"/>
                              </a:solidFill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sz="3200" b="0" i="1" dirty="0" smtClean="0">
                              <a:solidFill>
                                <a:srgbClr val="040002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b="0" dirty="0">
                  <a:solidFill>
                    <a:srgbClr val="040002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950" y="3467100"/>
                <a:ext cx="885825" cy="58477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2638425" y="3657600"/>
                <a:ext cx="88582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dirty="0" smtClean="0">
                              <a:solidFill>
                                <a:srgbClr val="04000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solidFill>
                                <a:srgbClr val="040002"/>
                              </a:solidFill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sz="3200" b="0" i="1" dirty="0" smtClean="0">
                              <a:solidFill>
                                <a:srgbClr val="040002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b="0" dirty="0">
                  <a:solidFill>
                    <a:srgbClr val="040002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8425" y="3657600"/>
                <a:ext cx="885825" cy="58477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Line 1116"/>
          <p:cNvSpPr>
            <a:spLocks noChangeShapeType="1"/>
          </p:cNvSpPr>
          <p:nvPr/>
        </p:nvSpPr>
        <p:spPr bwMode="auto">
          <a:xfrm flipH="1">
            <a:off x="2265362" y="2124075"/>
            <a:ext cx="1163638" cy="495300"/>
          </a:xfrm>
          <a:prstGeom prst="line">
            <a:avLst/>
          </a:prstGeom>
          <a:noFill/>
          <a:ln w="15875" cap="sq">
            <a:solidFill>
              <a:srgbClr val="F8F8F8"/>
            </a:solidFill>
            <a:round/>
            <a:headEnd/>
            <a:tailEnd type="arrow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7" name="Text Box 34"/>
          <p:cNvSpPr txBox="1">
            <a:spLocks noChangeArrowheads="1"/>
          </p:cNvSpPr>
          <p:nvPr/>
        </p:nvSpPr>
        <p:spPr bwMode="auto">
          <a:xfrm>
            <a:off x="3455988" y="1676400"/>
            <a:ext cx="1784350" cy="10128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0" i="1" dirty="0">
                <a:latin typeface="Cambria Math" panose="02040503050406030204" pitchFamily="18" charset="0"/>
                <a:ea typeface="Cambria Math" panose="02040503050406030204" pitchFamily="18" charset="0"/>
              </a:rPr>
              <a:t>C</a:t>
            </a:r>
            <a:r>
              <a:rPr lang="en-US" sz="2800" b="0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1 </a:t>
            </a:r>
            <a:r>
              <a:rPr lang="en-US" sz="3200" b="0" dirty="0">
                <a:latin typeface="Cambria Math" panose="02040503050406030204" pitchFamily="18" charset="0"/>
                <a:ea typeface="Cambria Math" panose="02040503050406030204" pitchFamily="18" charset="0"/>
                <a:sym typeface="Symbol" pitchFamily="18" charset="2"/>
              </a:rPr>
              <a:t></a:t>
            </a:r>
            <a:r>
              <a:rPr lang="en-US" sz="3200" b="0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b="0" i="1" dirty="0">
                <a:latin typeface="Cambria Math" panose="02040503050406030204" pitchFamily="18" charset="0"/>
                <a:ea typeface="Cambria Math" panose="02040503050406030204" pitchFamily="18" charset="0"/>
              </a:rPr>
              <a:t>C</a:t>
            </a:r>
            <a:r>
              <a:rPr lang="en-US" sz="3200" b="0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</a:p>
          <a:p>
            <a:pPr>
              <a:spcBef>
                <a:spcPct val="50000"/>
              </a:spcBef>
            </a:pPr>
            <a:endParaRPr lang="en-US" sz="2800" baseline="-25000" dirty="0">
              <a:solidFill>
                <a:schemeClr val="bg2"/>
              </a:solidFill>
            </a:endParaRPr>
          </a:p>
        </p:txBody>
      </p:sp>
      <p:sp>
        <p:nvSpPr>
          <p:cNvPr id="28" name="Line 1116"/>
          <p:cNvSpPr>
            <a:spLocks noChangeShapeType="1"/>
          </p:cNvSpPr>
          <p:nvPr/>
        </p:nvSpPr>
        <p:spPr bwMode="auto">
          <a:xfrm flipH="1" flipV="1">
            <a:off x="2455858" y="3181349"/>
            <a:ext cx="1458916" cy="657225"/>
          </a:xfrm>
          <a:prstGeom prst="line">
            <a:avLst/>
          </a:prstGeom>
          <a:noFill/>
          <a:ln w="15875" cap="sq">
            <a:solidFill>
              <a:srgbClr val="F8F8F8"/>
            </a:solidFill>
            <a:round/>
            <a:headEnd/>
            <a:tailEnd type="arrow" w="med" len="med"/>
          </a:ln>
        </p:spPr>
        <p:txBody>
          <a:bodyPr wrap="none"/>
          <a:lstStyle/>
          <a:p>
            <a:endParaRPr lang="en-US"/>
          </a:p>
        </p:txBody>
      </p:sp>
      <p:cxnSp>
        <p:nvCxnSpPr>
          <p:cNvPr id="12" name="Straight Connector 11"/>
          <p:cNvCxnSpPr>
            <a:stCxn id="18" idx="0"/>
          </p:cNvCxnSpPr>
          <p:nvPr/>
        </p:nvCxnSpPr>
        <p:spPr bwMode="auto">
          <a:xfrm flipH="1">
            <a:off x="2006602" y="3190875"/>
            <a:ext cx="247725" cy="1958975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chemeClr val="bg2"/>
            </a:solidFill>
            <a:prstDash val="dash"/>
            <a:round/>
            <a:headEnd type="none" w="sm" len="sm"/>
            <a:tailEnd type="none" w="sm" len="sm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1688062" y="5284143"/>
                <a:ext cx="5645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b="0" i="1" dirty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800" b="0" i="1" dirty="0">
                              <a:latin typeface="Cambria Math"/>
                            </a:rPr>
                            <m:t>𝑦</m:t>
                          </m:r>
                          <m:r>
                            <m:rPr>
                              <m:nor/>
                            </m:rPr>
                            <a:rPr lang="en-US" sz="2800" b="0" dirty="0"/>
                            <m:t> 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8062" y="5284143"/>
                <a:ext cx="564578" cy="5232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3533776" y="3619500"/>
                <a:ext cx="1733549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0" dirty="0" smtClean="0">
                    <a:solidFill>
                      <a:srgbClr val="FFC000"/>
                    </a:solidFill>
                  </a:rPr>
                  <a:t>Closest point in intersection to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𝑦</m:t>
                        </m:r>
                      </m:e>
                    </m:ac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3776" y="3619500"/>
                <a:ext cx="1733549" cy="1569660"/>
              </a:xfrm>
              <a:prstGeom prst="rect">
                <a:avLst/>
              </a:prstGeom>
              <a:blipFill rotWithShape="1">
                <a:blip r:embed="rId5"/>
                <a:stretch>
                  <a:fillRect l="-1408" t="-3113" r="-6338" b="-81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5095875" y="1266825"/>
                <a:ext cx="3705225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0" dirty="0" smtClean="0">
                    <a:solidFill>
                      <a:schemeClr val="bg2">
                        <a:lumMod val="10000"/>
                        <a:lumOff val="90000"/>
                      </a:schemeClr>
                    </a:solidFill>
                  </a:rPr>
                  <a:t>Consider two or more intersecting hyperplanes.</a:t>
                </a:r>
              </a:p>
              <a:p>
                <a:pPr algn="ctr"/>
                <a:r>
                  <a:rPr lang="en-US" b="0" dirty="0" smtClean="0">
                    <a:solidFill>
                      <a:schemeClr val="bg2">
                        <a:lumMod val="10000"/>
                        <a:lumOff val="90000"/>
                      </a:schemeClr>
                    </a:solidFill>
                  </a:rPr>
                  <a:t>(e.g. identical middles, constant area, bandlimited) and an external signal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dirty="0" smtClean="0">
                            <a:solidFill>
                              <a:schemeClr val="bg2">
                                <a:lumMod val="10000"/>
                                <a:lumOff val="90000"/>
                              </a:schemeClr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chemeClr val="bg2">
                                <a:lumMod val="10000"/>
                                <a:lumOff val="90000"/>
                              </a:schemeClr>
                            </a:solidFill>
                            <a:latin typeface="Cambria Math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latin typeface="Cambria Math"/>
                      </a:rPr>
                      <m:t> </m:t>
                    </m:r>
                  </m:oMath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5875" y="1266825"/>
                <a:ext cx="3705225" cy="1938992"/>
              </a:xfrm>
              <a:prstGeom prst="rect">
                <a:avLst/>
              </a:prstGeom>
              <a:blipFill rotWithShape="1">
                <a:blip r:embed="rId6"/>
                <a:stretch>
                  <a:fillRect t="-2516" r="-1974" b="-6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324475" y="3343275"/>
                <a:ext cx="32004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0" dirty="0" smtClean="0">
                    <a:solidFill>
                      <a:srgbClr val="FFC000"/>
                    </a:solidFill>
                  </a:rPr>
                  <a:t>There is a unique point in the intersection that is closest to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latin typeface="Cambria Math"/>
                      </a:rPr>
                      <m:t> </m:t>
                    </m:r>
                  </m:oMath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4475" y="3343275"/>
                <a:ext cx="3200400" cy="1200329"/>
              </a:xfrm>
              <a:prstGeom prst="rect">
                <a:avLst/>
              </a:prstGeom>
              <a:blipFill rotWithShape="1">
                <a:blip r:embed="rId7"/>
                <a:stretch>
                  <a:fillRect l="-2286" t="-4061" r="-5143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192046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arallelogram 20"/>
          <p:cNvSpPr/>
          <p:nvPr/>
        </p:nvSpPr>
        <p:spPr bwMode="auto">
          <a:xfrm rot="5400000" flipV="1">
            <a:off x="-19050" y="2962275"/>
            <a:ext cx="4171950" cy="933450"/>
          </a:xfrm>
          <a:prstGeom prst="parallelogram">
            <a:avLst>
              <a:gd name="adj" fmla="val 200585"/>
            </a:avLst>
          </a:prstGeom>
          <a:solidFill>
            <a:srgbClr val="FFC0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0" y="333375"/>
            <a:ext cx="7772400" cy="838200"/>
          </a:xfrm>
        </p:spPr>
        <p:txBody>
          <a:bodyPr/>
          <a:lstStyle/>
          <a:p>
            <a:r>
              <a:rPr lang="en-US" sz="2800" dirty="0" smtClean="0"/>
              <a:t>Von Neumann’s Alternating Projection Algorithm</a:t>
            </a:r>
            <a:endParaRPr lang="en-US" sz="2800" dirty="0"/>
          </a:p>
        </p:txBody>
      </p:sp>
      <p:sp>
        <p:nvSpPr>
          <p:cNvPr id="4" name="Parallelogram 3"/>
          <p:cNvSpPr/>
          <p:nvPr/>
        </p:nvSpPr>
        <p:spPr bwMode="auto">
          <a:xfrm rot="5400000">
            <a:off x="100014" y="3157539"/>
            <a:ext cx="5105397" cy="1343025"/>
          </a:xfrm>
          <a:prstGeom prst="parallelogram">
            <a:avLst>
              <a:gd name="adj" fmla="val 202368"/>
            </a:avLst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7" name="Parallelogram 16"/>
          <p:cNvSpPr/>
          <p:nvPr/>
        </p:nvSpPr>
        <p:spPr bwMode="auto">
          <a:xfrm rot="5400000" flipV="1">
            <a:off x="-328618" y="3509957"/>
            <a:ext cx="4238636" cy="933450"/>
          </a:xfrm>
          <a:prstGeom prst="parallelogram">
            <a:avLst>
              <a:gd name="adj" fmla="val 200585"/>
            </a:avLst>
          </a:prstGeom>
          <a:solidFill>
            <a:srgbClr val="FFC0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8" name="Isosceles Triangle 17"/>
          <p:cNvSpPr/>
          <p:nvPr/>
        </p:nvSpPr>
        <p:spPr bwMode="auto">
          <a:xfrm>
            <a:off x="1323975" y="3190875"/>
            <a:ext cx="2019300" cy="2066925"/>
          </a:xfrm>
          <a:prstGeom prst="triangle">
            <a:avLst>
              <a:gd name="adj" fmla="val 46073"/>
            </a:avLst>
          </a:prstGeom>
          <a:solidFill>
            <a:srgbClr val="F8F8F8">
              <a:alpha val="33000"/>
            </a:srgbClr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3" name="Oval 1037"/>
          <p:cNvSpPr>
            <a:spLocks noChangeArrowheads="1"/>
          </p:cNvSpPr>
          <p:nvPr/>
        </p:nvSpPr>
        <p:spPr bwMode="auto">
          <a:xfrm>
            <a:off x="1860550" y="5143500"/>
            <a:ext cx="203200" cy="203200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5-Point Star 19"/>
          <p:cNvSpPr/>
          <p:nvPr/>
        </p:nvSpPr>
        <p:spPr bwMode="auto">
          <a:xfrm>
            <a:off x="2105025" y="3028950"/>
            <a:ext cx="333375" cy="333375"/>
          </a:xfrm>
          <a:prstGeom prst="star5">
            <a:avLst/>
          </a:prstGeom>
          <a:solidFill>
            <a:schemeClr val="bg2"/>
          </a:solidFill>
          <a:ln w="15875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123950" y="3467100"/>
                <a:ext cx="88582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dirty="0" smtClean="0">
                              <a:solidFill>
                                <a:srgbClr val="04000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solidFill>
                                <a:srgbClr val="040002"/>
                              </a:solidFill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sz="3200" b="0" i="1" dirty="0" smtClean="0">
                              <a:solidFill>
                                <a:srgbClr val="040002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b="0" dirty="0">
                  <a:solidFill>
                    <a:srgbClr val="040002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950" y="3467100"/>
                <a:ext cx="885825" cy="58477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2638425" y="3657600"/>
                <a:ext cx="88582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dirty="0" smtClean="0">
                              <a:solidFill>
                                <a:srgbClr val="04000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solidFill>
                                <a:srgbClr val="040002"/>
                              </a:solidFill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sz="3200" b="0" i="1" dirty="0" smtClean="0">
                              <a:solidFill>
                                <a:srgbClr val="040002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b="0" dirty="0">
                  <a:solidFill>
                    <a:srgbClr val="040002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8425" y="3657600"/>
                <a:ext cx="885825" cy="58477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Line 1116"/>
          <p:cNvSpPr>
            <a:spLocks noChangeShapeType="1"/>
          </p:cNvSpPr>
          <p:nvPr/>
        </p:nvSpPr>
        <p:spPr bwMode="auto">
          <a:xfrm flipH="1">
            <a:off x="2265362" y="2124075"/>
            <a:ext cx="1163638" cy="495300"/>
          </a:xfrm>
          <a:prstGeom prst="line">
            <a:avLst/>
          </a:prstGeom>
          <a:noFill/>
          <a:ln w="15875" cap="sq">
            <a:solidFill>
              <a:srgbClr val="F8F8F8"/>
            </a:solidFill>
            <a:round/>
            <a:headEnd/>
            <a:tailEnd type="arrow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7" name="Text Box 34"/>
          <p:cNvSpPr txBox="1">
            <a:spLocks noChangeArrowheads="1"/>
          </p:cNvSpPr>
          <p:nvPr/>
        </p:nvSpPr>
        <p:spPr bwMode="auto">
          <a:xfrm>
            <a:off x="3455988" y="1676400"/>
            <a:ext cx="1784350" cy="10128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0" i="1" dirty="0">
                <a:latin typeface="Cambria Math" panose="02040503050406030204" pitchFamily="18" charset="0"/>
                <a:ea typeface="Cambria Math" panose="02040503050406030204" pitchFamily="18" charset="0"/>
              </a:rPr>
              <a:t>C</a:t>
            </a:r>
            <a:r>
              <a:rPr lang="en-US" sz="2800" b="0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1 </a:t>
            </a:r>
            <a:r>
              <a:rPr lang="en-US" sz="3200" b="0" dirty="0">
                <a:latin typeface="Cambria Math" panose="02040503050406030204" pitchFamily="18" charset="0"/>
                <a:ea typeface="Cambria Math" panose="02040503050406030204" pitchFamily="18" charset="0"/>
                <a:sym typeface="Symbol" pitchFamily="18" charset="2"/>
              </a:rPr>
              <a:t></a:t>
            </a:r>
            <a:r>
              <a:rPr lang="en-US" sz="3200" b="0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b="0" i="1" dirty="0">
                <a:latin typeface="Cambria Math" panose="02040503050406030204" pitchFamily="18" charset="0"/>
                <a:ea typeface="Cambria Math" panose="02040503050406030204" pitchFamily="18" charset="0"/>
              </a:rPr>
              <a:t>C</a:t>
            </a:r>
            <a:r>
              <a:rPr lang="en-US" sz="3200" b="0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</a:p>
          <a:p>
            <a:pPr>
              <a:spcBef>
                <a:spcPct val="50000"/>
              </a:spcBef>
            </a:pPr>
            <a:endParaRPr lang="en-US" sz="2800" baseline="-25000" dirty="0">
              <a:solidFill>
                <a:schemeClr val="bg2"/>
              </a:solidFill>
            </a:endParaRPr>
          </a:p>
        </p:txBody>
      </p:sp>
      <p:sp>
        <p:nvSpPr>
          <p:cNvPr id="28" name="Line 1116"/>
          <p:cNvSpPr>
            <a:spLocks noChangeShapeType="1"/>
          </p:cNvSpPr>
          <p:nvPr/>
        </p:nvSpPr>
        <p:spPr bwMode="auto">
          <a:xfrm flipH="1" flipV="1">
            <a:off x="2455858" y="3181349"/>
            <a:ext cx="1458916" cy="657225"/>
          </a:xfrm>
          <a:prstGeom prst="line">
            <a:avLst/>
          </a:prstGeom>
          <a:noFill/>
          <a:ln w="15875" cap="sq">
            <a:solidFill>
              <a:srgbClr val="F8F8F8"/>
            </a:solidFill>
            <a:round/>
            <a:headEnd/>
            <a:tailEnd type="arrow" w="med" len="med"/>
          </a:ln>
        </p:spPr>
        <p:txBody>
          <a:bodyPr wrap="none"/>
          <a:lstStyle/>
          <a:p>
            <a:endParaRPr lang="en-US"/>
          </a:p>
        </p:txBody>
      </p:sp>
      <p:cxnSp>
        <p:nvCxnSpPr>
          <p:cNvPr id="12" name="Straight Connector 11"/>
          <p:cNvCxnSpPr>
            <a:stCxn id="18" idx="0"/>
          </p:cNvCxnSpPr>
          <p:nvPr/>
        </p:nvCxnSpPr>
        <p:spPr bwMode="auto">
          <a:xfrm flipH="1">
            <a:off x="2006602" y="3190875"/>
            <a:ext cx="247725" cy="1958975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chemeClr val="bg2"/>
            </a:solidFill>
            <a:prstDash val="dash"/>
            <a:round/>
            <a:headEnd type="none" w="sm" len="sm"/>
            <a:tailEnd type="none" w="sm" len="sm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1688062" y="5284143"/>
                <a:ext cx="5645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b="0" i="1" dirty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800" b="0" i="1" dirty="0">
                              <a:latin typeface="Cambria Math"/>
                            </a:rPr>
                            <m:t>𝑦</m:t>
                          </m:r>
                          <m:r>
                            <m:rPr>
                              <m:nor/>
                            </m:rPr>
                            <a:rPr lang="en-US" sz="2800" b="0" dirty="0"/>
                            <m:t> 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8062" y="5284143"/>
                <a:ext cx="564578" cy="5232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3533776" y="3619500"/>
                <a:ext cx="1733549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0" dirty="0" smtClean="0">
                    <a:solidFill>
                      <a:srgbClr val="FFC000"/>
                    </a:solidFill>
                  </a:rPr>
                  <a:t>Closest point in intersection to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𝑦</m:t>
                        </m:r>
                      </m:e>
                    </m:ac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3776" y="3619500"/>
                <a:ext cx="1733549" cy="1569660"/>
              </a:xfrm>
              <a:prstGeom prst="rect">
                <a:avLst/>
              </a:prstGeom>
              <a:blipFill rotWithShape="1">
                <a:blip r:embed="rId5"/>
                <a:stretch>
                  <a:fillRect l="-1408" t="-3113" r="-6338" b="-81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5095875" y="1266825"/>
                <a:ext cx="3705225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0" dirty="0" smtClean="0">
                    <a:solidFill>
                      <a:schemeClr val="bg2">
                        <a:lumMod val="10000"/>
                        <a:lumOff val="90000"/>
                      </a:schemeClr>
                    </a:solidFill>
                  </a:rPr>
                  <a:t>Consider two or more intersecting hyperplanes.</a:t>
                </a:r>
              </a:p>
              <a:p>
                <a:pPr algn="ctr"/>
                <a:r>
                  <a:rPr lang="en-US" b="0" dirty="0" smtClean="0">
                    <a:solidFill>
                      <a:schemeClr val="bg2">
                        <a:lumMod val="10000"/>
                        <a:lumOff val="90000"/>
                      </a:schemeClr>
                    </a:solidFill>
                  </a:rPr>
                  <a:t>(e.g. identical middles, constant area, bandlimited) and an external signal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dirty="0" smtClean="0">
                            <a:solidFill>
                              <a:schemeClr val="bg2">
                                <a:lumMod val="10000"/>
                                <a:lumOff val="90000"/>
                              </a:schemeClr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chemeClr val="bg2">
                                <a:lumMod val="10000"/>
                                <a:lumOff val="90000"/>
                              </a:schemeClr>
                            </a:solidFill>
                            <a:latin typeface="Cambria Math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latin typeface="Cambria Math"/>
                      </a:rPr>
                      <m:t> </m:t>
                    </m:r>
                  </m:oMath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5875" y="1266825"/>
                <a:ext cx="3705225" cy="1938992"/>
              </a:xfrm>
              <a:prstGeom prst="rect">
                <a:avLst/>
              </a:prstGeom>
              <a:blipFill rotWithShape="1">
                <a:blip r:embed="rId6"/>
                <a:stretch>
                  <a:fillRect t="-2516" r="-1974" b="-6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324475" y="3343275"/>
                <a:ext cx="32004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0" dirty="0" smtClean="0">
                    <a:solidFill>
                      <a:srgbClr val="FFC000"/>
                    </a:solidFill>
                  </a:rPr>
                  <a:t>There is a unique point in the intersection that is closest to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latin typeface="Cambria Math"/>
                      </a:rPr>
                      <m:t> </m:t>
                    </m:r>
                  </m:oMath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4475" y="3343275"/>
                <a:ext cx="3200400" cy="1200329"/>
              </a:xfrm>
              <a:prstGeom prst="rect">
                <a:avLst/>
              </a:prstGeom>
              <a:blipFill rotWithShape="1">
                <a:blip r:embed="rId7"/>
                <a:stretch>
                  <a:fillRect l="-2286" t="-4061" r="-5143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5400675" y="4752975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>
                <a:solidFill>
                  <a:srgbClr val="FFC000"/>
                </a:solidFill>
              </a:rPr>
              <a:t> </a:t>
            </a:r>
            <a:r>
              <a:rPr lang="en-US" b="0" dirty="0" smtClean="0"/>
              <a:t>Alternating projections will converge to that point.</a:t>
            </a:r>
          </a:p>
        </p:txBody>
      </p:sp>
    </p:spTree>
    <p:extLst>
      <p:ext uri="{BB962C8B-B14F-4D97-AF65-F5344CB8AC3E}">
        <p14:creationId xmlns:p14="http://schemas.microsoft.com/office/powerpoint/2010/main" val="250845437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arallelogram 20"/>
          <p:cNvSpPr/>
          <p:nvPr/>
        </p:nvSpPr>
        <p:spPr bwMode="auto">
          <a:xfrm rot="5400000" flipV="1">
            <a:off x="-19050" y="2962275"/>
            <a:ext cx="4171950" cy="933450"/>
          </a:xfrm>
          <a:prstGeom prst="parallelogram">
            <a:avLst>
              <a:gd name="adj" fmla="val 200585"/>
            </a:avLst>
          </a:prstGeom>
          <a:solidFill>
            <a:srgbClr val="FFC0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0" y="333375"/>
            <a:ext cx="7772400" cy="838200"/>
          </a:xfrm>
        </p:spPr>
        <p:txBody>
          <a:bodyPr/>
          <a:lstStyle/>
          <a:p>
            <a:r>
              <a:rPr lang="en-US" sz="2800" dirty="0" smtClean="0"/>
              <a:t>Von Neumann’s Alternating Projection Algorithm</a:t>
            </a:r>
            <a:endParaRPr lang="en-US" sz="2800" dirty="0"/>
          </a:p>
        </p:txBody>
      </p:sp>
      <p:sp>
        <p:nvSpPr>
          <p:cNvPr id="4" name="Parallelogram 3"/>
          <p:cNvSpPr/>
          <p:nvPr/>
        </p:nvSpPr>
        <p:spPr bwMode="auto">
          <a:xfrm rot="5400000">
            <a:off x="100014" y="3157539"/>
            <a:ext cx="5105397" cy="1343025"/>
          </a:xfrm>
          <a:prstGeom prst="parallelogram">
            <a:avLst>
              <a:gd name="adj" fmla="val 202368"/>
            </a:avLst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7" name="Parallelogram 16"/>
          <p:cNvSpPr/>
          <p:nvPr/>
        </p:nvSpPr>
        <p:spPr bwMode="auto">
          <a:xfrm rot="5400000" flipV="1">
            <a:off x="-328618" y="3509957"/>
            <a:ext cx="4238636" cy="933450"/>
          </a:xfrm>
          <a:prstGeom prst="parallelogram">
            <a:avLst>
              <a:gd name="adj" fmla="val 200585"/>
            </a:avLst>
          </a:prstGeom>
          <a:solidFill>
            <a:srgbClr val="FFC0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8" name="Isosceles Triangle 17"/>
          <p:cNvSpPr/>
          <p:nvPr/>
        </p:nvSpPr>
        <p:spPr bwMode="auto">
          <a:xfrm>
            <a:off x="1323975" y="3190875"/>
            <a:ext cx="2019300" cy="2066925"/>
          </a:xfrm>
          <a:prstGeom prst="triangle">
            <a:avLst>
              <a:gd name="adj" fmla="val 46073"/>
            </a:avLst>
          </a:prstGeom>
          <a:solidFill>
            <a:srgbClr val="F8F8F8">
              <a:alpha val="33000"/>
            </a:srgbClr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3" name="Oval 1037"/>
          <p:cNvSpPr>
            <a:spLocks noChangeArrowheads="1"/>
          </p:cNvSpPr>
          <p:nvPr/>
        </p:nvSpPr>
        <p:spPr bwMode="auto">
          <a:xfrm>
            <a:off x="1860550" y="5143500"/>
            <a:ext cx="203200" cy="203200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5-Point Star 19"/>
          <p:cNvSpPr/>
          <p:nvPr/>
        </p:nvSpPr>
        <p:spPr bwMode="auto">
          <a:xfrm>
            <a:off x="2105025" y="3028950"/>
            <a:ext cx="333375" cy="333375"/>
          </a:xfrm>
          <a:prstGeom prst="star5">
            <a:avLst/>
          </a:prstGeom>
          <a:solidFill>
            <a:schemeClr val="bg2"/>
          </a:solidFill>
          <a:ln w="15875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123950" y="3467100"/>
                <a:ext cx="88582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dirty="0" smtClean="0">
                              <a:solidFill>
                                <a:srgbClr val="04000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solidFill>
                                <a:srgbClr val="040002"/>
                              </a:solidFill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sz="3200" b="0" i="1" dirty="0" smtClean="0">
                              <a:solidFill>
                                <a:srgbClr val="040002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b="0" dirty="0">
                  <a:solidFill>
                    <a:srgbClr val="040002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950" y="3467100"/>
                <a:ext cx="885825" cy="58477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2638425" y="3657600"/>
                <a:ext cx="88582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dirty="0" smtClean="0">
                              <a:solidFill>
                                <a:srgbClr val="040002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solidFill>
                                <a:srgbClr val="040002"/>
                              </a:solidFill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sz="3200" b="0" i="1" dirty="0" smtClean="0">
                              <a:solidFill>
                                <a:srgbClr val="040002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b="0" dirty="0">
                  <a:solidFill>
                    <a:srgbClr val="040002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8425" y="3657600"/>
                <a:ext cx="885825" cy="58477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Line 1116"/>
          <p:cNvSpPr>
            <a:spLocks noChangeShapeType="1"/>
          </p:cNvSpPr>
          <p:nvPr/>
        </p:nvSpPr>
        <p:spPr bwMode="auto">
          <a:xfrm flipH="1">
            <a:off x="2265362" y="2124075"/>
            <a:ext cx="1163638" cy="495300"/>
          </a:xfrm>
          <a:prstGeom prst="line">
            <a:avLst/>
          </a:prstGeom>
          <a:noFill/>
          <a:ln w="15875" cap="sq">
            <a:solidFill>
              <a:srgbClr val="F8F8F8"/>
            </a:solidFill>
            <a:round/>
            <a:headEnd/>
            <a:tailEnd type="arrow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7" name="Text Box 34"/>
          <p:cNvSpPr txBox="1">
            <a:spLocks noChangeArrowheads="1"/>
          </p:cNvSpPr>
          <p:nvPr/>
        </p:nvSpPr>
        <p:spPr bwMode="auto">
          <a:xfrm>
            <a:off x="3455988" y="1676400"/>
            <a:ext cx="1784350" cy="10128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0" i="1" dirty="0">
                <a:latin typeface="Cambria Math" panose="02040503050406030204" pitchFamily="18" charset="0"/>
                <a:ea typeface="Cambria Math" panose="02040503050406030204" pitchFamily="18" charset="0"/>
              </a:rPr>
              <a:t>C</a:t>
            </a:r>
            <a:r>
              <a:rPr lang="en-US" sz="2800" b="0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1 </a:t>
            </a:r>
            <a:r>
              <a:rPr lang="en-US" sz="3200" b="0" dirty="0">
                <a:latin typeface="Cambria Math" panose="02040503050406030204" pitchFamily="18" charset="0"/>
                <a:ea typeface="Cambria Math" panose="02040503050406030204" pitchFamily="18" charset="0"/>
                <a:sym typeface="Symbol" pitchFamily="18" charset="2"/>
              </a:rPr>
              <a:t></a:t>
            </a:r>
            <a:r>
              <a:rPr lang="en-US" sz="3200" b="0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b="0" i="1" dirty="0">
                <a:latin typeface="Cambria Math" panose="02040503050406030204" pitchFamily="18" charset="0"/>
                <a:ea typeface="Cambria Math" panose="02040503050406030204" pitchFamily="18" charset="0"/>
              </a:rPr>
              <a:t>C</a:t>
            </a:r>
            <a:r>
              <a:rPr lang="en-US" sz="3200" b="0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</a:p>
          <a:p>
            <a:pPr>
              <a:spcBef>
                <a:spcPct val="50000"/>
              </a:spcBef>
            </a:pPr>
            <a:endParaRPr lang="en-US" sz="2800" baseline="-25000" dirty="0">
              <a:solidFill>
                <a:schemeClr val="bg2"/>
              </a:solidFill>
            </a:endParaRPr>
          </a:p>
        </p:txBody>
      </p:sp>
      <p:sp>
        <p:nvSpPr>
          <p:cNvPr id="28" name="Line 1116"/>
          <p:cNvSpPr>
            <a:spLocks noChangeShapeType="1"/>
          </p:cNvSpPr>
          <p:nvPr/>
        </p:nvSpPr>
        <p:spPr bwMode="auto">
          <a:xfrm flipH="1" flipV="1">
            <a:off x="2455858" y="3181349"/>
            <a:ext cx="1458916" cy="657225"/>
          </a:xfrm>
          <a:prstGeom prst="line">
            <a:avLst/>
          </a:prstGeom>
          <a:noFill/>
          <a:ln w="15875" cap="sq">
            <a:solidFill>
              <a:srgbClr val="F8F8F8"/>
            </a:solidFill>
            <a:round/>
            <a:headEnd/>
            <a:tailEnd type="arrow" w="med" len="med"/>
          </a:ln>
        </p:spPr>
        <p:txBody>
          <a:bodyPr wrap="none"/>
          <a:lstStyle/>
          <a:p>
            <a:endParaRPr lang="en-US"/>
          </a:p>
        </p:txBody>
      </p:sp>
      <p:cxnSp>
        <p:nvCxnSpPr>
          <p:cNvPr id="12" name="Straight Connector 11"/>
          <p:cNvCxnSpPr>
            <a:stCxn id="18" idx="0"/>
          </p:cNvCxnSpPr>
          <p:nvPr/>
        </p:nvCxnSpPr>
        <p:spPr bwMode="auto">
          <a:xfrm flipH="1">
            <a:off x="2006602" y="3190875"/>
            <a:ext cx="247725" cy="1958975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chemeClr val="bg2"/>
            </a:solidFill>
            <a:prstDash val="dash"/>
            <a:round/>
            <a:headEnd type="none" w="sm" len="sm"/>
            <a:tailEnd type="none" w="sm" len="sm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1688062" y="5284143"/>
                <a:ext cx="5645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b="0" i="1" dirty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800" b="0" i="1" dirty="0">
                              <a:latin typeface="Cambria Math"/>
                            </a:rPr>
                            <m:t>𝑦</m:t>
                          </m:r>
                          <m:r>
                            <m:rPr>
                              <m:nor/>
                            </m:rPr>
                            <a:rPr lang="en-US" sz="2800" b="0" dirty="0"/>
                            <m:t> 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8062" y="5284143"/>
                <a:ext cx="564578" cy="5232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3533776" y="3619500"/>
                <a:ext cx="1733549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0" dirty="0" smtClean="0">
                    <a:solidFill>
                      <a:srgbClr val="FFC000"/>
                    </a:solidFill>
                  </a:rPr>
                  <a:t>Closest point in intersection to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𝑦</m:t>
                        </m:r>
                      </m:e>
                    </m:ac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3776" y="3619500"/>
                <a:ext cx="1733549" cy="1569660"/>
              </a:xfrm>
              <a:prstGeom prst="rect">
                <a:avLst/>
              </a:prstGeom>
              <a:blipFill rotWithShape="1">
                <a:blip r:embed="rId5"/>
                <a:stretch>
                  <a:fillRect l="-1408" t="-3113" r="-6338" b="-81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5095875" y="1266825"/>
                <a:ext cx="3705225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0" dirty="0" smtClean="0">
                    <a:solidFill>
                      <a:schemeClr val="bg2">
                        <a:lumMod val="10000"/>
                        <a:lumOff val="90000"/>
                      </a:schemeClr>
                    </a:solidFill>
                  </a:rPr>
                  <a:t>Consider two or more intersecting hyperplanes.</a:t>
                </a:r>
              </a:p>
              <a:p>
                <a:pPr algn="ctr"/>
                <a:r>
                  <a:rPr lang="en-US" b="0" dirty="0" smtClean="0">
                    <a:solidFill>
                      <a:schemeClr val="bg2">
                        <a:lumMod val="10000"/>
                        <a:lumOff val="90000"/>
                      </a:schemeClr>
                    </a:solidFill>
                  </a:rPr>
                  <a:t>(e.g. identical middles, constant area, bandlimited) and an external signal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dirty="0" smtClean="0">
                            <a:solidFill>
                              <a:schemeClr val="bg2">
                                <a:lumMod val="10000"/>
                                <a:lumOff val="90000"/>
                              </a:schemeClr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chemeClr val="bg2">
                                <a:lumMod val="10000"/>
                                <a:lumOff val="90000"/>
                              </a:schemeClr>
                            </a:solidFill>
                            <a:latin typeface="Cambria Math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latin typeface="Cambria Math"/>
                      </a:rPr>
                      <m:t> </m:t>
                    </m:r>
                  </m:oMath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5875" y="1266825"/>
                <a:ext cx="3705225" cy="1938992"/>
              </a:xfrm>
              <a:prstGeom prst="rect">
                <a:avLst/>
              </a:prstGeom>
              <a:blipFill rotWithShape="1">
                <a:blip r:embed="rId6"/>
                <a:stretch>
                  <a:fillRect t="-2516" r="-1974" b="-6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324475" y="3343275"/>
                <a:ext cx="32004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0" dirty="0" smtClean="0">
                    <a:solidFill>
                      <a:srgbClr val="FFC000"/>
                    </a:solidFill>
                  </a:rPr>
                  <a:t>There is a unique point in the intersection that is closest to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latin typeface="Cambria Math"/>
                      </a:rPr>
                      <m:t> </m:t>
                    </m:r>
                  </m:oMath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4475" y="3343275"/>
                <a:ext cx="3200400" cy="1200329"/>
              </a:xfrm>
              <a:prstGeom prst="rect">
                <a:avLst/>
              </a:prstGeom>
              <a:blipFill rotWithShape="1">
                <a:blip r:embed="rId7"/>
                <a:stretch>
                  <a:fillRect l="-2286" t="-4061" r="-5143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5400675" y="4752975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>
                <a:solidFill>
                  <a:srgbClr val="FFC000"/>
                </a:solidFill>
              </a:rPr>
              <a:t> </a:t>
            </a:r>
            <a:r>
              <a:rPr lang="en-US" b="0" dirty="0" smtClean="0"/>
              <a:t>Alternating projections will converge to that point.</a:t>
            </a:r>
          </a:p>
        </p:txBody>
      </p:sp>
      <p:cxnSp>
        <p:nvCxnSpPr>
          <p:cNvPr id="34" name="Straight Connector 33"/>
          <p:cNvCxnSpPr>
            <a:endCxn id="13" idx="6"/>
          </p:cNvCxnSpPr>
          <p:nvPr/>
        </p:nvCxnSpPr>
        <p:spPr bwMode="auto">
          <a:xfrm flipH="1">
            <a:off x="2063750" y="4695825"/>
            <a:ext cx="936625" cy="549275"/>
          </a:xfrm>
          <a:prstGeom prst="line">
            <a:avLst/>
          </a:prstGeom>
          <a:solidFill>
            <a:schemeClr val="accent1"/>
          </a:solidFill>
          <a:ln w="34925" cap="sq" cmpd="sng" algn="ctr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 flipH="1" flipV="1">
            <a:off x="1885950" y="4067175"/>
            <a:ext cx="1123951" cy="619125"/>
          </a:xfrm>
          <a:prstGeom prst="line">
            <a:avLst/>
          </a:prstGeom>
          <a:solidFill>
            <a:schemeClr val="accent1"/>
          </a:solidFill>
          <a:ln w="34925" cap="sq" cmpd="sng" algn="ctr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 flipH="1">
            <a:off x="1882776" y="3790950"/>
            <a:ext cx="688974" cy="282575"/>
          </a:xfrm>
          <a:prstGeom prst="line">
            <a:avLst/>
          </a:prstGeom>
          <a:solidFill>
            <a:schemeClr val="accent1"/>
          </a:solidFill>
          <a:ln w="34925" cap="sq" cmpd="sng" algn="ctr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 flipH="1" flipV="1">
            <a:off x="2114550" y="3590925"/>
            <a:ext cx="466726" cy="200025"/>
          </a:xfrm>
          <a:prstGeom prst="line">
            <a:avLst/>
          </a:prstGeom>
          <a:solidFill>
            <a:schemeClr val="accent1"/>
          </a:solidFill>
          <a:ln w="34925" cap="sq" cmpd="sng" algn="ctr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 flipH="1">
            <a:off x="2095501" y="3457575"/>
            <a:ext cx="295274" cy="123826"/>
          </a:xfrm>
          <a:prstGeom prst="line">
            <a:avLst/>
          </a:prstGeom>
          <a:solidFill>
            <a:schemeClr val="accent1"/>
          </a:solidFill>
          <a:ln w="34925" cap="sq" cmpd="sng" algn="ctr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</p:spTree>
    <p:extLst>
      <p:ext uri="{BB962C8B-B14F-4D97-AF65-F5344CB8AC3E}">
        <p14:creationId xmlns:p14="http://schemas.microsoft.com/office/powerpoint/2010/main" val="220072999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50800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chemeClr val="tx1"/>
                </a:solidFill>
                <a:latin typeface="Arial" charset="0"/>
              </a:rPr>
              <a:t>Lemma 2</a:t>
            </a:r>
            <a:r>
              <a:rPr lang="en-US" sz="3200" smtClean="0">
                <a:latin typeface="Arial" charset="0"/>
              </a:rPr>
              <a:t>: Alternating POCS among 2 nonintersecting convex sets will converge to the point in each set closest to the other.</a:t>
            </a:r>
          </a:p>
        </p:txBody>
      </p:sp>
      <p:sp>
        <p:nvSpPr>
          <p:cNvPr id="40963" name="Oval 3"/>
          <p:cNvSpPr>
            <a:spLocks noChangeArrowheads="1"/>
          </p:cNvSpPr>
          <p:nvPr/>
        </p:nvSpPr>
        <p:spPr bwMode="auto">
          <a:xfrm>
            <a:off x="973138" y="1914525"/>
            <a:ext cx="203200" cy="203200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57"/>
          <p:cNvGrpSpPr>
            <a:grpSpLocks/>
          </p:cNvGrpSpPr>
          <p:nvPr/>
        </p:nvGrpSpPr>
        <p:grpSpPr bwMode="auto">
          <a:xfrm>
            <a:off x="5314950" y="2541588"/>
            <a:ext cx="3829050" cy="3236912"/>
            <a:chOff x="3348" y="1601"/>
            <a:chExt cx="2412" cy="2039"/>
          </a:xfrm>
        </p:grpSpPr>
        <p:sp>
          <p:nvSpPr>
            <p:cNvPr id="36894" name="AutoShape 8"/>
            <p:cNvSpPr>
              <a:spLocks noChangeArrowheads="1"/>
            </p:cNvSpPr>
            <p:nvPr/>
          </p:nvSpPr>
          <p:spPr bwMode="auto">
            <a:xfrm rot="-1155986">
              <a:off x="3348" y="1601"/>
              <a:ext cx="2256" cy="2039"/>
            </a:xfrm>
            <a:prstGeom prst="hexagon">
              <a:avLst>
                <a:gd name="adj" fmla="val 27661"/>
                <a:gd name="vf" fmla="val 115470"/>
              </a:avLst>
            </a:prstGeom>
            <a:solidFill>
              <a:schemeClr val="bg2"/>
            </a:solidFill>
            <a:ln w="254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95" name="Text Box 9"/>
            <p:cNvSpPr txBox="1">
              <a:spLocks noChangeArrowheads="1"/>
            </p:cNvSpPr>
            <p:nvPr/>
          </p:nvSpPr>
          <p:spPr bwMode="auto">
            <a:xfrm>
              <a:off x="5065" y="2049"/>
              <a:ext cx="695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i="1"/>
                <a:t>C</a:t>
              </a:r>
              <a:r>
                <a:rPr lang="en-US" sz="3200" baseline="-25000"/>
                <a:t>2</a:t>
              </a:r>
            </a:p>
          </p:txBody>
        </p:sp>
      </p:grpSp>
      <p:grpSp>
        <p:nvGrpSpPr>
          <p:cNvPr id="3" name="Group 63"/>
          <p:cNvGrpSpPr>
            <a:grpSpLocks/>
          </p:cNvGrpSpPr>
          <p:nvPr/>
        </p:nvGrpSpPr>
        <p:grpSpPr bwMode="auto">
          <a:xfrm>
            <a:off x="795338" y="2735263"/>
            <a:ext cx="2971800" cy="4122737"/>
            <a:chOff x="501" y="1723"/>
            <a:chExt cx="1872" cy="2597"/>
          </a:xfrm>
        </p:grpSpPr>
        <p:sp>
          <p:nvSpPr>
            <p:cNvPr id="36892" name="Oval 11"/>
            <p:cNvSpPr>
              <a:spLocks noChangeArrowheads="1"/>
            </p:cNvSpPr>
            <p:nvPr/>
          </p:nvSpPr>
          <p:spPr bwMode="auto">
            <a:xfrm rot="-1752100">
              <a:off x="593" y="1723"/>
              <a:ext cx="1780" cy="2597"/>
            </a:xfrm>
            <a:prstGeom prst="ellipse">
              <a:avLst/>
            </a:prstGeom>
            <a:solidFill>
              <a:schemeClr val="bg2"/>
            </a:solidFill>
            <a:ln w="254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93" name="Text Box 12"/>
            <p:cNvSpPr txBox="1">
              <a:spLocks noChangeArrowheads="1"/>
            </p:cNvSpPr>
            <p:nvPr/>
          </p:nvSpPr>
          <p:spPr bwMode="auto">
            <a:xfrm>
              <a:off x="501" y="2299"/>
              <a:ext cx="615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i="1"/>
                <a:t>C</a:t>
              </a:r>
              <a:r>
                <a:rPr lang="en-US" sz="3200" baseline="-25000"/>
                <a:t>1</a:t>
              </a:r>
            </a:p>
          </p:txBody>
        </p:sp>
      </p:grpSp>
      <p:grpSp>
        <p:nvGrpSpPr>
          <p:cNvPr id="4" name="Group 47"/>
          <p:cNvGrpSpPr>
            <a:grpSpLocks/>
          </p:cNvGrpSpPr>
          <p:nvPr/>
        </p:nvGrpSpPr>
        <p:grpSpPr bwMode="auto">
          <a:xfrm>
            <a:off x="1162050" y="2060575"/>
            <a:ext cx="4664075" cy="1225550"/>
            <a:chOff x="732" y="1298"/>
            <a:chExt cx="2938" cy="772"/>
          </a:xfrm>
        </p:grpSpPr>
        <p:sp>
          <p:nvSpPr>
            <p:cNvPr id="36890" name="Oval 14"/>
            <p:cNvSpPr>
              <a:spLocks noChangeArrowheads="1"/>
            </p:cNvSpPr>
            <p:nvPr/>
          </p:nvSpPr>
          <p:spPr bwMode="auto">
            <a:xfrm>
              <a:off x="3542" y="1942"/>
              <a:ext cx="128" cy="12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91" name="Line 15"/>
            <p:cNvSpPr>
              <a:spLocks noChangeShapeType="1"/>
            </p:cNvSpPr>
            <p:nvPr/>
          </p:nvSpPr>
          <p:spPr bwMode="auto">
            <a:xfrm>
              <a:off x="732" y="1298"/>
              <a:ext cx="2805" cy="667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5" name="Group 48"/>
          <p:cNvGrpSpPr>
            <a:grpSpLocks/>
          </p:cNvGrpSpPr>
          <p:nvPr/>
        </p:nvGrpSpPr>
        <p:grpSpPr bwMode="auto">
          <a:xfrm>
            <a:off x="3560763" y="3262313"/>
            <a:ext cx="2047875" cy="1055687"/>
            <a:chOff x="2252" y="2035"/>
            <a:chExt cx="1290" cy="665"/>
          </a:xfrm>
        </p:grpSpPr>
        <p:sp>
          <p:nvSpPr>
            <p:cNvPr id="36888" name="Oval 17"/>
            <p:cNvSpPr>
              <a:spLocks noChangeArrowheads="1"/>
            </p:cNvSpPr>
            <p:nvPr/>
          </p:nvSpPr>
          <p:spPr bwMode="auto">
            <a:xfrm>
              <a:off x="2252" y="2572"/>
              <a:ext cx="128" cy="12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9" name="Line 18"/>
            <p:cNvSpPr>
              <a:spLocks noChangeShapeType="1"/>
            </p:cNvSpPr>
            <p:nvPr/>
          </p:nvSpPr>
          <p:spPr bwMode="auto">
            <a:xfrm flipH="1">
              <a:off x="2373" y="2035"/>
              <a:ext cx="1169" cy="55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6" name="Group 49"/>
          <p:cNvGrpSpPr>
            <a:grpSpLocks/>
          </p:cNvGrpSpPr>
          <p:nvPr/>
        </p:nvGrpSpPr>
        <p:grpSpPr bwMode="auto">
          <a:xfrm>
            <a:off x="3746500" y="4252913"/>
            <a:ext cx="1724025" cy="509587"/>
            <a:chOff x="2369" y="2661"/>
            <a:chExt cx="1086" cy="321"/>
          </a:xfrm>
        </p:grpSpPr>
        <p:sp>
          <p:nvSpPr>
            <p:cNvPr id="36886" name="Line 23"/>
            <p:cNvSpPr>
              <a:spLocks noChangeShapeType="1"/>
            </p:cNvSpPr>
            <p:nvPr/>
          </p:nvSpPr>
          <p:spPr bwMode="auto">
            <a:xfrm>
              <a:off x="2369" y="2661"/>
              <a:ext cx="942" cy="237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6887" name="Oval 24"/>
            <p:cNvSpPr>
              <a:spLocks noChangeArrowheads="1"/>
            </p:cNvSpPr>
            <p:nvPr/>
          </p:nvSpPr>
          <p:spPr bwMode="auto">
            <a:xfrm>
              <a:off x="3327" y="2854"/>
              <a:ext cx="128" cy="12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52"/>
          <p:cNvGrpSpPr>
            <a:grpSpLocks/>
          </p:cNvGrpSpPr>
          <p:nvPr/>
        </p:nvGrpSpPr>
        <p:grpSpPr bwMode="auto">
          <a:xfrm>
            <a:off x="3803650" y="4652963"/>
            <a:ext cx="1444625" cy="454025"/>
            <a:chOff x="2396" y="2931"/>
            <a:chExt cx="910" cy="286"/>
          </a:xfrm>
        </p:grpSpPr>
        <p:sp>
          <p:nvSpPr>
            <p:cNvPr id="36884" name="Line 32"/>
            <p:cNvSpPr>
              <a:spLocks noChangeShapeType="1"/>
            </p:cNvSpPr>
            <p:nvPr/>
          </p:nvSpPr>
          <p:spPr bwMode="auto">
            <a:xfrm flipH="1">
              <a:off x="2518" y="2931"/>
              <a:ext cx="788" cy="20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6885" name="Oval 33"/>
            <p:cNvSpPr>
              <a:spLocks noChangeArrowheads="1"/>
            </p:cNvSpPr>
            <p:nvPr/>
          </p:nvSpPr>
          <p:spPr bwMode="auto">
            <a:xfrm>
              <a:off x="2396" y="3089"/>
              <a:ext cx="128" cy="12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1018" name="Text Box 58"/>
          <p:cNvSpPr txBox="1">
            <a:spLocks noChangeArrowheads="1"/>
          </p:cNvSpPr>
          <p:nvPr/>
        </p:nvSpPr>
        <p:spPr bwMode="auto">
          <a:xfrm>
            <a:off x="4092575" y="5557838"/>
            <a:ext cx="19748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b="0"/>
          </a:p>
        </p:txBody>
      </p:sp>
      <p:grpSp>
        <p:nvGrpSpPr>
          <p:cNvPr id="8" name="Group 61"/>
          <p:cNvGrpSpPr>
            <a:grpSpLocks/>
          </p:cNvGrpSpPr>
          <p:nvPr/>
        </p:nvGrpSpPr>
        <p:grpSpPr bwMode="auto">
          <a:xfrm>
            <a:off x="4295775" y="4991100"/>
            <a:ext cx="2454275" cy="1554163"/>
            <a:chOff x="2724" y="3062"/>
            <a:chExt cx="1546" cy="979"/>
          </a:xfrm>
        </p:grpSpPr>
        <p:sp>
          <p:nvSpPr>
            <p:cNvPr id="36882" name="Text Box 59"/>
            <p:cNvSpPr txBox="1">
              <a:spLocks noChangeArrowheads="1"/>
            </p:cNvSpPr>
            <p:nvPr/>
          </p:nvSpPr>
          <p:spPr bwMode="auto">
            <a:xfrm>
              <a:off x="2724" y="3676"/>
              <a:ext cx="1546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0">
                  <a:latin typeface="Arial" charset="0"/>
                </a:rPr>
                <a:t>Limit Cycle</a:t>
              </a:r>
            </a:p>
          </p:txBody>
        </p:sp>
        <p:sp>
          <p:nvSpPr>
            <p:cNvPr id="36883" name="Line 60"/>
            <p:cNvSpPr>
              <a:spLocks noChangeShapeType="1"/>
            </p:cNvSpPr>
            <p:nvPr/>
          </p:nvSpPr>
          <p:spPr bwMode="auto">
            <a:xfrm flipH="1" flipV="1">
              <a:off x="3062" y="3062"/>
              <a:ext cx="220" cy="613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41025" name="Line 65"/>
          <p:cNvSpPr>
            <a:spLocks noChangeShapeType="1"/>
          </p:cNvSpPr>
          <p:nvPr/>
        </p:nvSpPr>
        <p:spPr bwMode="auto">
          <a:xfrm flipH="1">
            <a:off x="4033838" y="4672013"/>
            <a:ext cx="1208087" cy="287337"/>
          </a:xfrm>
          <a:prstGeom prst="line">
            <a:avLst/>
          </a:prstGeom>
          <a:noFill/>
          <a:ln w="76200" cap="sq">
            <a:solidFill>
              <a:srgbClr val="FFFF00"/>
            </a:solidFill>
            <a:round/>
            <a:headEnd type="triangle" w="med" len="med"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9" name="Group 64"/>
          <p:cNvGrpSpPr>
            <a:grpSpLocks/>
          </p:cNvGrpSpPr>
          <p:nvPr/>
        </p:nvGrpSpPr>
        <p:grpSpPr bwMode="auto">
          <a:xfrm>
            <a:off x="3725863" y="4498975"/>
            <a:ext cx="1830387" cy="684213"/>
            <a:chOff x="2905" y="1207"/>
            <a:chExt cx="1153" cy="431"/>
          </a:xfrm>
        </p:grpSpPr>
        <p:sp>
          <p:nvSpPr>
            <p:cNvPr id="41005" name="AutoShape 45"/>
            <p:cNvSpPr>
              <a:spLocks noChangeArrowheads="1"/>
            </p:cNvSpPr>
            <p:nvPr/>
          </p:nvSpPr>
          <p:spPr bwMode="auto">
            <a:xfrm>
              <a:off x="2905" y="1413"/>
              <a:ext cx="225" cy="225"/>
            </a:xfrm>
            <a:prstGeom prst="star5">
              <a:avLst/>
            </a:prstGeom>
            <a:solidFill>
              <a:srgbClr val="FFFF00"/>
            </a:solidFill>
            <a:ln w="2540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013" name="AutoShape 53"/>
            <p:cNvSpPr>
              <a:spLocks noChangeArrowheads="1"/>
            </p:cNvSpPr>
            <p:nvPr/>
          </p:nvSpPr>
          <p:spPr bwMode="auto">
            <a:xfrm>
              <a:off x="3833" y="1207"/>
              <a:ext cx="225" cy="225"/>
            </a:xfrm>
            <a:prstGeom prst="star5">
              <a:avLst/>
            </a:prstGeom>
            <a:solidFill>
              <a:srgbClr val="FFFF00"/>
            </a:solidFill>
            <a:ln w="2540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6878" name="Rectangle 66"/>
          <p:cNvSpPr>
            <a:spLocks noChangeArrowheads="1"/>
          </p:cNvSpPr>
          <p:nvPr/>
        </p:nvSpPr>
        <p:spPr bwMode="auto">
          <a:xfrm>
            <a:off x="8743950" y="6610350"/>
            <a:ext cx="400050" cy="247650"/>
          </a:xfrm>
          <a:prstGeom prst="rect">
            <a:avLst/>
          </a:prstGeom>
          <a:solidFill>
            <a:schemeClr val="bg2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00050" y="819150"/>
            <a:ext cx="8515350" cy="1143000"/>
          </a:xfrm>
        </p:spPr>
        <p:txBody>
          <a:bodyPr/>
          <a:lstStyle/>
          <a:p>
            <a:pPr algn="l" eaLnBrk="1" hangingPunct="1"/>
            <a:r>
              <a:rPr lang="en-US" sz="3200" smtClean="0">
                <a:solidFill>
                  <a:schemeClr val="tx1"/>
                </a:solidFill>
                <a:latin typeface="Arial" charset="0"/>
              </a:rPr>
              <a:t>Lemma 3</a:t>
            </a:r>
            <a:r>
              <a:rPr lang="en-US" sz="3200" smtClean="0">
                <a:latin typeface="Arial" charset="0"/>
              </a:rPr>
              <a:t>: Alternating POCS among 3 or more convex sets with an empty intersection will converge to a limit cycle.  </a:t>
            </a:r>
            <a:br>
              <a:rPr lang="en-US" sz="3200" smtClean="0">
                <a:latin typeface="Arial" charset="0"/>
              </a:rPr>
            </a:br>
            <a:endParaRPr lang="en-US" sz="3200" smtClean="0">
              <a:latin typeface="Arial" charset="0"/>
            </a:endParaRPr>
          </a:p>
        </p:txBody>
      </p:sp>
      <p:grpSp>
        <p:nvGrpSpPr>
          <p:cNvPr id="2" name="Group 55"/>
          <p:cNvGrpSpPr>
            <a:grpSpLocks/>
          </p:cNvGrpSpPr>
          <p:nvPr/>
        </p:nvGrpSpPr>
        <p:grpSpPr bwMode="auto">
          <a:xfrm>
            <a:off x="3257550" y="4572000"/>
            <a:ext cx="2362200" cy="2057400"/>
            <a:chOff x="1344" y="2856"/>
            <a:chExt cx="1488" cy="1296"/>
          </a:xfrm>
        </p:grpSpPr>
        <p:sp>
          <p:nvSpPr>
            <p:cNvPr id="37910" name="AutoShape 50"/>
            <p:cNvSpPr>
              <a:spLocks noChangeArrowheads="1"/>
            </p:cNvSpPr>
            <p:nvPr/>
          </p:nvSpPr>
          <p:spPr bwMode="auto">
            <a:xfrm rot="-177839">
              <a:off x="1344" y="2856"/>
              <a:ext cx="1488" cy="1296"/>
            </a:xfrm>
            <a:prstGeom prst="hexagon">
              <a:avLst>
                <a:gd name="adj" fmla="val 28704"/>
                <a:gd name="vf" fmla="val 115470"/>
              </a:avLst>
            </a:prstGeom>
            <a:solidFill>
              <a:srgbClr val="0000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1" name="Text Box 9"/>
            <p:cNvSpPr txBox="1">
              <a:spLocks noChangeArrowheads="1"/>
            </p:cNvSpPr>
            <p:nvPr/>
          </p:nvSpPr>
          <p:spPr bwMode="auto">
            <a:xfrm>
              <a:off x="1639" y="3193"/>
              <a:ext cx="525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i="1"/>
                <a:t>C</a:t>
              </a:r>
              <a:r>
                <a:rPr lang="en-US" sz="3200" baseline="-25000"/>
                <a:t>1</a:t>
              </a:r>
            </a:p>
          </p:txBody>
        </p:sp>
      </p:grpSp>
      <p:grpSp>
        <p:nvGrpSpPr>
          <p:cNvPr id="3" name="Group 58"/>
          <p:cNvGrpSpPr>
            <a:grpSpLocks/>
          </p:cNvGrpSpPr>
          <p:nvPr/>
        </p:nvGrpSpPr>
        <p:grpSpPr bwMode="auto">
          <a:xfrm>
            <a:off x="6972300" y="1504950"/>
            <a:ext cx="1638300" cy="1371600"/>
            <a:chOff x="3684" y="924"/>
            <a:chExt cx="1032" cy="864"/>
          </a:xfrm>
        </p:grpSpPr>
        <p:sp>
          <p:nvSpPr>
            <p:cNvPr id="37908" name="AutoShape 51"/>
            <p:cNvSpPr>
              <a:spLocks noChangeArrowheads="1"/>
            </p:cNvSpPr>
            <p:nvPr/>
          </p:nvSpPr>
          <p:spPr bwMode="auto">
            <a:xfrm>
              <a:off x="3684" y="924"/>
              <a:ext cx="1032" cy="864"/>
            </a:xfrm>
            <a:prstGeom prst="hexagon">
              <a:avLst>
                <a:gd name="adj" fmla="val 29861"/>
                <a:gd name="vf" fmla="val 115470"/>
              </a:avLst>
            </a:prstGeom>
            <a:solidFill>
              <a:srgbClr val="CC00CC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9" name="Text Box 33"/>
            <p:cNvSpPr txBox="1">
              <a:spLocks noChangeArrowheads="1"/>
            </p:cNvSpPr>
            <p:nvPr/>
          </p:nvSpPr>
          <p:spPr bwMode="auto">
            <a:xfrm>
              <a:off x="4094" y="1113"/>
              <a:ext cx="520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i="1"/>
                <a:t>C</a:t>
              </a:r>
              <a:r>
                <a:rPr lang="en-US" sz="3200" baseline="-25000"/>
                <a:t>3</a:t>
              </a:r>
            </a:p>
          </p:txBody>
        </p:sp>
      </p:grpSp>
      <p:grpSp>
        <p:nvGrpSpPr>
          <p:cNvPr id="4" name="Group 57"/>
          <p:cNvGrpSpPr>
            <a:grpSpLocks/>
          </p:cNvGrpSpPr>
          <p:nvPr/>
        </p:nvGrpSpPr>
        <p:grpSpPr bwMode="auto">
          <a:xfrm>
            <a:off x="6731000" y="5130800"/>
            <a:ext cx="2686050" cy="1338263"/>
            <a:chOff x="3532" y="3208"/>
            <a:chExt cx="1692" cy="843"/>
          </a:xfrm>
        </p:grpSpPr>
        <p:sp>
          <p:nvSpPr>
            <p:cNvPr id="37906" name="AutoShape 31"/>
            <p:cNvSpPr>
              <a:spLocks noChangeArrowheads="1"/>
            </p:cNvSpPr>
            <p:nvPr/>
          </p:nvSpPr>
          <p:spPr bwMode="auto">
            <a:xfrm rot="20007245" flipV="1">
              <a:off x="3532" y="3208"/>
              <a:ext cx="1692" cy="843"/>
            </a:xfrm>
            <a:prstGeom prst="triangle">
              <a:avLst>
                <a:gd name="adj" fmla="val 50000"/>
              </a:avLst>
            </a:prstGeom>
            <a:solidFill>
              <a:srgbClr val="CC0066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7" name="Text Box 6"/>
            <p:cNvSpPr txBox="1">
              <a:spLocks noChangeArrowheads="1"/>
            </p:cNvSpPr>
            <p:nvPr/>
          </p:nvSpPr>
          <p:spPr bwMode="auto">
            <a:xfrm>
              <a:off x="4080" y="3417"/>
              <a:ext cx="456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i="1"/>
                <a:t>C</a:t>
              </a:r>
              <a:r>
                <a:rPr lang="en-US" sz="3200" baseline="-25000"/>
                <a:t>2</a:t>
              </a:r>
            </a:p>
          </p:txBody>
        </p:sp>
      </p:grpSp>
      <p:sp>
        <p:nvSpPr>
          <p:cNvPr id="42043" name="Text Box 59"/>
          <p:cNvSpPr txBox="1">
            <a:spLocks noChangeArrowheads="1"/>
          </p:cNvSpPr>
          <p:nvPr/>
        </p:nvSpPr>
        <p:spPr bwMode="auto">
          <a:xfrm>
            <a:off x="438150" y="3524250"/>
            <a:ext cx="4171950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0">
                <a:latin typeface="Arial" charset="0"/>
              </a:rPr>
              <a:t>1</a:t>
            </a:r>
            <a:r>
              <a:rPr lang="en-US" sz="2800" b="0">
                <a:latin typeface="Arial" charset="0"/>
                <a:sym typeface="Symbol" pitchFamily="18" charset="2"/>
              </a:rPr>
              <a:t> </a:t>
            </a:r>
            <a:r>
              <a:rPr lang="en-US" sz="2800" b="0">
                <a:latin typeface="Arial" charset="0"/>
              </a:rPr>
              <a:t>2 </a:t>
            </a:r>
            <a:r>
              <a:rPr lang="en-US" sz="2800" b="0">
                <a:latin typeface="Arial" charset="0"/>
                <a:sym typeface="Symbol" pitchFamily="18" charset="2"/>
              </a:rPr>
              <a:t> </a:t>
            </a:r>
            <a:r>
              <a:rPr lang="en-US" sz="2800" b="0">
                <a:latin typeface="Arial" charset="0"/>
              </a:rPr>
              <a:t>3 Limit Cycle</a:t>
            </a:r>
          </a:p>
        </p:txBody>
      </p:sp>
      <p:sp>
        <p:nvSpPr>
          <p:cNvPr id="42016" name="Line 32"/>
          <p:cNvSpPr>
            <a:spLocks noChangeShapeType="1"/>
          </p:cNvSpPr>
          <p:nvPr/>
        </p:nvSpPr>
        <p:spPr bwMode="auto">
          <a:xfrm flipV="1">
            <a:off x="6553200" y="2895600"/>
            <a:ext cx="800100" cy="287655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arrow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1999" name="Line 15"/>
          <p:cNvSpPr>
            <a:spLocks noChangeShapeType="1"/>
          </p:cNvSpPr>
          <p:nvPr/>
        </p:nvSpPr>
        <p:spPr bwMode="auto">
          <a:xfrm flipH="1">
            <a:off x="4972050" y="2881313"/>
            <a:ext cx="2370138" cy="168275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2001" name="Line 17"/>
          <p:cNvSpPr>
            <a:spLocks noChangeShapeType="1"/>
          </p:cNvSpPr>
          <p:nvPr/>
        </p:nvSpPr>
        <p:spPr bwMode="auto">
          <a:xfrm>
            <a:off x="4984750" y="4557713"/>
            <a:ext cx="1555750" cy="120650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00050" y="819150"/>
            <a:ext cx="8515350" cy="1143000"/>
          </a:xfrm>
        </p:spPr>
        <p:txBody>
          <a:bodyPr/>
          <a:lstStyle/>
          <a:p>
            <a:pPr algn="l" eaLnBrk="1" hangingPunct="1"/>
            <a:r>
              <a:rPr lang="en-US" sz="3200" smtClean="0">
                <a:solidFill>
                  <a:schemeClr val="tx1"/>
                </a:solidFill>
                <a:latin typeface="Arial" charset="0"/>
              </a:rPr>
              <a:t>Lemma 3</a:t>
            </a:r>
            <a:r>
              <a:rPr lang="en-US" sz="3200" smtClean="0">
                <a:latin typeface="Arial" charset="0"/>
              </a:rPr>
              <a:t>: Alternating POCS among 3 or more convex sets with an empty intersection will converge to a limit cycle.  </a:t>
            </a:r>
            <a:br>
              <a:rPr lang="en-US" sz="3200" smtClean="0">
                <a:latin typeface="Arial" charset="0"/>
              </a:rPr>
            </a:br>
            <a:endParaRPr lang="en-US" sz="3200" smtClean="0">
              <a:latin typeface="Arial" charset="0"/>
            </a:endParaRPr>
          </a:p>
        </p:txBody>
      </p:sp>
      <p:grpSp>
        <p:nvGrpSpPr>
          <p:cNvPr id="2" name="Group 55"/>
          <p:cNvGrpSpPr>
            <a:grpSpLocks/>
          </p:cNvGrpSpPr>
          <p:nvPr/>
        </p:nvGrpSpPr>
        <p:grpSpPr bwMode="auto">
          <a:xfrm>
            <a:off x="3257550" y="4572000"/>
            <a:ext cx="2362200" cy="2057400"/>
            <a:chOff x="1344" y="2856"/>
            <a:chExt cx="1488" cy="1296"/>
          </a:xfrm>
        </p:grpSpPr>
        <p:sp>
          <p:nvSpPr>
            <p:cNvPr id="37910" name="AutoShape 50"/>
            <p:cNvSpPr>
              <a:spLocks noChangeArrowheads="1"/>
            </p:cNvSpPr>
            <p:nvPr/>
          </p:nvSpPr>
          <p:spPr bwMode="auto">
            <a:xfrm rot="-177839">
              <a:off x="1344" y="2856"/>
              <a:ext cx="1488" cy="1296"/>
            </a:xfrm>
            <a:prstGeom prst="hexagon">
              <a:avLst>
                <a:gd name="adj" fmla="val 28704"/>
                <a:gd name="vf" fmla="val 115470"/>
              </a:avLst>
            </a:prstGeom>
            <a:solidFill>
              <a:srgbClr val="0000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1" name="Text Box 9"/>
            <p:cNvSpPr txBox="1">
              <a:spLocks noChangeArrowheads="1"/>
            </p:cNvSpPr>
            <p:nvPr/>
          </p:nvSpPr>
          <p:spPr bwMode="auto">
            <a:xfrm>
              <a:off x="1639" y="3193"/>
              <a:ext cx="525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i="1"/>
                <a:t>C</a:t>
              </a:r>
              <a:r>
                <a:rPr lang="en-US" sz="3200" baseline="-25000"/>
                <a:t>1</a:t>
              </a:r>
            </a:p>
          </p:txBody>
        </p:sp>
      </p:grpSp>
      <p:grpSp>
        <p:nvGrpSpPr>
          <p:cNvPr id="3" name="Group 58"/>
          <p:cNvGrpSpPr>
            <a:grpSpLocks/>
          </p:cNvGrpSpPr>
          <p:nvPr/>
        </p:nvGrpSpPr>
        <p:grpSpPr bwMode="auto">
          <a:xfrm>
            <a:off x="6972300" y="1504950"/>
            <a:ext cx="1638300" cy="1371600"/>
            <a:chOff x="3684" y="924"/>
            <a:chExt cx="1032" cy="864"/>
          </a:xfrm>
        </p:grpSpPr>
        <p:sp>
          <p:nvSpPr>
            <p:cNvPr id="37908" name="AutoShape 51"/>
            <p:cNvSpPr>
              <a:spLocks noChangeArrowheads="1"/>
            </p:cNvSpPr>
            <p:nvPr/>
          </p:nvSpPr>
          <p:spPr bwMode="auto">
            <a:xfrm>
              <a:off x="3684" y="924"/>
              <a:ext cx="1032" cy="864"/>
            </a:xfrm>
            <a:prstGeom prst="hexagon">
              <a:avLst>
                <a:gd name="adj" fmla="val 29861"/>
                <a:gd name="vf" fmla="val 115470"/>
              </a:avLst>
            </a:prstGeom>
            <a:solidFill>
              <a:srgbClr val="CC00CC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9" name="Text Box 33"/>
            <p:cNvSpPr txBox="1">
              <a:spLocks noChangeArrowheads="1"/>
            </p:cNvSpPr>
            <p:nvPr/>
          </p:nvSpPr>
          <p:spPr bwMode="auto">
            <a:xfrm>
              <a:off x="4094" y="1113"/>
              <a:ext cx="520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i="1"/>
                <a:t>C</a:t>
              </a:r>
              <a:r>
                <a:rPr lang="en-US" sz="3200" baseline="-25000"/>
                <a:t>3</a:t>
              </a:r>
            </a:p>
          </p:txBody>
        </p:sp>
      </p:grpSp>
      <p:grpSp>
        <p:nvGrpSpPr>
          <p:cNvPr id="4" name="Group 57"/>
          <p:cNvGrpSpPr>
            <a:grpSpLocks/>
          </p:cNvGrpSpPr>
          <p:nvPr/>
        </p:nvGrpSpPr>
        <p:grpSpPr bwMode="auto">
          <a:xfrm>
            <a:off x="6731000" y="5130800"/>
            <a:ext cx="2686050" cy="1338263"/>
            <a:chOff x="3532" y="3208"/>
            <a:chExt cx="1692" cy="843"/>
          </a:xfrm>
        </p:grpSpPr>
        <p:sp>
          <p:nvSpPr>
            <p:cNvPr id="37906" name="AutoShape 31"/>
            <p:cNvSpPr>
              <a:spLocks noChangeArrowheads="1"/>
            </p:cNvSpPr>
            <p:nvPr/>
          </p:nvSpPr>
          <p:spPr bwMode="auto">
            <a:xfrm rot="20007245" flipV="1">
              <a:off x="3532" y="3208"/>
              <a:ext cx="1692" cy="843"/>
            </a:xfrm>
            <a:prstGeom prst="triangle">
              <a:avLst>
                <a:gd name="adj" fmla="val 50000"/>
              </a:avLst>
            </a:prstGeom>
            <a:solidFill>
              <a:srgbClr val="CC0066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7" name="Text Box 6"/>
            <p:cNvSpPr txBox="1">
              <a:spLocks noChangeArrowheads="1"/>
            </p:cNvSpPr>
            <p:nvPr/>
          </p:nvSpPr>
          <p:spPr bwMode="auto">
            <a:xfrm>
              <a:off x="4080" y="3417"/>
              <a:ext cx="456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i="1"/>
                <a:t>C</a:t>
              </a:r>
              <a:r>
                <a:rPr lang="en-US" sz="3200" baseline="-25000"/>
                <a:t>2</a:t>
              </a:r>
            </a:p>
          </p:txBody>
        </p:sp>
      </p:grpSp>
      <p:sp>
        <p:nvSpPr>
          <p:cNvPr id="42038" name="Text Box 54"/>
          <p:cNvSpPr txBox="1">
            <a:spLocks noChangeArrowheads="1"/>
          </p:cNvSpPr>
          <p:nvPr/>
        </p:nvSpPr>
        <p:spPr bwMode="auto">
          <a:xfrm>
            <a:off x="400050" y="1924050"/>
            <a:ext cx="6324600" cy="1066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0" dirty="0">
                <a:solidFill>
                  <a:schemeClr val="accent2">
                    <a:lumMod val="10000"/>
                    <a:lumOff val="90000"/>
                  </a:schemeClr>
                </a:solidFill>
                <a:latin typeface="Arial" charset="0"/>
              </a:rPr>
              <a:t>Different projection operations can produce different limit cycles.</a:t>
            </a:r>
          </a:p>
        </p:txBody>
      </p:sp>
      <p:sp>
        <p:nvSpPr>
          <p:cNvPr id="42043" name="Text Box 59"/>
          <p:cNvSpPr txBox="1">
            <a:spLocks noChangeArrowheads="1"/>
          </p:cNvSpPr>
          <p:nvPr/>
        </p:nvSpPr>
        <p:spPr bwMode="auto">
          <a:xfrm>
            <a:off x="438150" y="3524250"/>
            <a:ext cx="4171950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0">
                <a:latin typeface="Arial" charset="0"/>
              </a:rPr>
              <a:t>1</a:t>
            </a:r>
            <a:r>
              <a:rPr lang="en-US" sz="2800" b="0">
                <a:latin typeface="Arial" charset="0"/>
                <a:sym typeface="Symbol" pitchFamily="18" charset="2"/>
              </a:rPr>
              <a:t> </a:t>
            </a:r>
            <a:r>
              <a:rPr lang="en-US" sz="2800" b="0">
                <a:latin typeface="Arial" charset="0"/>
              </a:rPr>
              <a:t>2 </a:t>
            </a:r>
            <a:r>
              <a:rPr lang="en-US" sz="2800" b="0">
                <a:latin typeface="Arial" charset="0"/>
                <a:sym typeface="Symbol" pitchFamily="18" charset="2"/>
              </a:rPr>
              <a:t> </a:t>
            </a:r>
            <a:r>
              <a:rPr lang="en-US" sz="2800" b="0">
                <a:latin typeface="Arial" charset="0"/>
              </a:rPr>
              <a:t>3 Limit Cycle</a:t>
            </a:r>
          </a:p>
        </p:txBody>
      </p:sp>
      <p:sp>
        <p:nvSpPr>
          <p:cNvPr id="42016" name="Line 32"/>
          <p:cNvSpPr>
            <a:spLocks noChangeShapeType="1"/>
          </p:cNvSpPr>
          <p:nvPr/>
        </p:nvSpPr>
        <p:spPr bwMode="auto">
          <a:xfrm flipV="1">
            <a:off x="6553200" y="2895600"/>
            <a:ext cx="800100" cy="287655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arrow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1999" name="Line 15"/>
          <p:cNvSpPr>
            <a:spLocks noChangeShapeType="1"/>
          </p:cNvSpPr>
          <p:nvPr/>
        </p:nvSpPr>
        <p:spPr bwMode="auto">
          <a:xfrm flipH="1">
            <a:off x="4972050" y="2881313"/>
            <a:ext cx="2370138" cy="168275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2001" name="Line 17"/>
          <p:cNvSpPr>
            <a:spLocks noChangeShapeType="1"/>
          </p:cNvSpPr>
          <p:nvPr/>
        </p:nvSpPr>
        <p:spPr bwMode="auto">
          <a:xfrm>
            <a:off x="4984750" y="4557713"/>
            <a:ext cx="1555750" cy="120650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5" name="Group 68"/>
          <p:cNvGrpSpPr>
            <a:grpSpLocks/>
          </p:cNvGrpSpPr>
          <p:nvPr/>
        </p:nvGrpSpPr>
        <p:grpSpPr bwMode="auto">
          <a:xfrm>
            <a:off x="457200" y="2876550"/>
            <a:ext cx="7924800" cy="2667000"/>
            <a:chOff x="288" y="1812"/>
            <a:chExt cx="4992" cy="1680"/>
          </a:xfrm>
        </p:grpSpPr>
        <p:grpSp>
          <p:nvGrpSpPr>
            <p:cNvPr id="37901" name="Group 52"/>
            <p:cNvGrpSpPr>
              <a:grpSpLocks/>
            </p:cNvGrpSpPr>
            <p:nvPr/>
          </p:nvGrpSpPr>
          <p:grpSpPr bwMode="auto">
            <a:xfrm>
              <a:off x="3564" y="1812"/>
              <a:ext cx="1716" cy="1680"/>
              <a:chOff x="2856" y="1788"/>
              <a:chExt cx="1716" cy="1680"/>
            </a:xfrm>
          </p:grpSpPr>
          <p:sp>
            <p:nvSpPr>
              <p:cNvPr id="37903" name="Line 34"/>
              <p:cNvSpPr>
                <a:spLocks noChangeShapeType="1"/>
              </p:cNvSpPr>
              <p:nvPr/>
            </p:nvSpPr>
            <p:spPr bwMode="auto">
              <a:xfrm flipH="1">
                <a:off x="2856" y="3036"/>
                <a:ext cx="1692" cy="432"/>
              </a:xfrm>
              <a:prstGeom prst="line">
                <a:avLst/>
              </a:prstGeom>
              <a:noFill/>
              <a:ln w="38100">
                <a:solidFill>
                  <a:srgbClr val="FF66FF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7904" name="Line 35"/>
              <p:cNvSpPr>
                <a:spLocks noChangeShapeType="1"/>
              </p:cNvSpPr>
              <p:nvPr/>
            </p:nvSpPr>
            <p:spPr bwMode="auto">
              <a:xfrm>
                <a:off x="3960" y="1800"/>
                <a:ext cx="612" cy="1236"/>
              </a:xfrm>
              <a:prstGeom prst="line">
                <a:avLst/>
              </a:prstGeom>
              <a:noFill/>
              <a:ln w="38100">
                <a:solidFill>
                  <a:srgbClr val="FF66FF"/>
                </a:solidFill>
                <a:prstDash val="dash"/>
                <a:round/>
                <a:headEnd type="none" w="sm" len="sm"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7905" name="Line 36"/>
              <p:cNvSpPr>
                <a:spLocks noChangeShapeType="1"/>
              </p:cNvSpPr>
              <p:nvPr/>
            </p:nvSpPr>
            <p:spPr bwMode="auto">
              <a:xfrm flipV="1">
                <a:off x="2856" y="1788"/>
                <a:ext cx="1092" cy="1656"/>
              </a:xfrm>
              <a:prstGeom prst="line">
                <a:avLst/>
              </a:prstGeom>
              <a:noFill/>
              <a:ln w="38100">
                <a:solidFill>
                  <a:srgbClr val="FF66FF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37902" name="Text Box 61"/>
            <p:cNvSpPr txBox="1">
              <a:spLocks noChangeArrowheads="1"/>
            </p:cNvSpPr>
            <p:nvPr/>
          </p:nvSpPr>
          <p:spPr bwMode="auto">
            <a:xfrm>
              <a:off x="288" y="2496"/>
              <a:ext cx="2628" cy="32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0">
                  <a:solidFill>
                    <a:srgbClr val="FF66CC"/>
                  </a:solidFill>
                  <a:latin typeface="Arial" charset="0"/>
                </a:rPr>
                <a:t>3</a:t>
              </a:r>
              <a:r>
                <a:rPr lang="en-US" sz="2800" b="0">
                  <a:solidFill>
                    <a:srgbClr val="FF66CC"/>
                  </a:solidFill>
                  <a:latin typeface="Arial" charset="0"/>
                  <a:sym typeface="Symbol" pitchFamily="18" charset="2"/>
                </a:rPr>
                <a:t> </a:t>
              </a:r>
              <a:r>
                <a:rPr lang="en-US" sz="2800" b="0">
                  <a:solidFill>
                    <a:srgbClr val="FF66CC"/>
                  </a:solidFill>
                  <a:latin typeface="Arial" charset="0"/>
                </a:rPr>
                <a:t>2 </a:t>
              </a:r>
              <a:r>
                <a:rPr lang="en-US" sz="2800" b="0">
                  <a:solidFill>
                    <a:srgbClr val="FF66CC"/>
                  </a:solidFill>
                  <a:latin typeface="Arial" charset="0"/>
                  <a:sym typeface="Symbol" pitchFamily="18" charset="2"/>
                </a:rPr>
                <a:t> </a:t>
              </a:r>
              <a:r>
                <a:rPr lang="en-US" sz="2800" b="0">
                  <a:solidFill>
                    <a:srgbClr val="FF66CC"/>
                  </a:solidFill>
                  <a:latin typeface="Arial" charset="0"/>
                </a:rPr>
                <a:t>1 Limit Cycle</a:t>
              </a:r>
            </a:p>
          </p:txBody>
        </p:sp>
      </p:grpSp>
      <p:pic>
        <p:nvPicPr>
          <p:cNvPr id="42053" name="Picture 69" descr="Bob">
            <a:hlinkClick r:id="rId2" action="ppaction://hlinkfile"/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0" y="0"/>
            <a:ext cx="439738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9679701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59055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chemeClr val="tx1"/>
                </a:solidFill>
                <a:latin typeface="Arial" charset="0"/>
              </a:rPr>
              <a:t>Lemma 3</a:t>
            </a:r>
            <a:r>
              <a:rPr lang="en-US" sz="3200" smtClean="0">
                <a:latin typeface="Arial" charset="0"/>
              </a:rPr>
              <a:t>: (cont) POCS with non-empty intersection.</a:t>
            </a:r>
          </a:p>
        </p:txBody>
      </p:sp>
      <p:grpSp>
        <p:nvGrpSpPr>
          <p:cNvPr id="38915" name="Group 21"/>
          <p:cNvGrpSpPr>
            <a:grpSpLocks/>
          </p:cNvGrpSpPr>
          <p:nvPr/>
        </p:nvGrpSpPr>
        <p:grpSpPr bwMode="auto">
          <a:xfrm>
            <a:off x="457200" y="4313238"/>
            <a:ext cx="1622425" cy="1414462"/>
            <a:chOff x="348" y="2933"/>
            <a:chExt cx="1022" cy="891"/>
          </a:xfrm>
        </p:grpSpPr>
        <p:sp>
          <p:nvSpPr>
            <p:cNvPr id="38935" name="AutoShape 4"/>
            <p:cNvSpPr>
              <a:spLocks noChangeArrowheads="1"/>
            </p:cNvSpPr>
            <p:nvPr/>
          </p:nvSpPr>
          <p:spPr bwMode="auto">
            <a:xfrm rot="-177839">
              <a:off x="348" y="2933"/>
              <a:ext cx="1022" cy="891"/>
            </a:xfrm>
            <a:prstGeom prst="hexagon">
              <a:avLst>
                <a:gd name="adj" fmla="val 28676"/>
                <a:gd name="vf" fmla="val 115470"/>
              </a:avLst>
            </a:prstGeom>
            <a:solidFill>
              <a:srgbClr val="0000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6" name="Text Box 5"/>
            <p:cNvSpPr txBox="1">
              <a:spLocks noChangeArrowheads="1"/>
            </p:cNvSpPr>
            <p:nvPr/>
          </p:nvSpPr>
          <p:spPr bwMode="auto">
            <a:xfrm>
              <a:off x="551" y="3165"/>
              <a:ext cx="516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i="1"/>
                <a:t>C</a:t>
              </a:r>
              <a:r>
                <a:rPr lang="en-US" sz="3200" baseline="-25000"/>
                <a:t>1</a:t>
              </a:r>
            </a:p>
          </p:txBody>
        </p:sp>
      </p:grpSp>
      <p:grpSp>
        <p:nvGrpSpPr>
          <p:cNvPr id="38916" name="Group 9"/>
          <p:cNvGrpSpPr>
            <a:grpSpLocks/>
          </p:cNvGrpSpPr>
          <p:nvPr/>
        </p:nvGrpSpPr>
        <p:grpSpPr bwMode="auto">
          <a:xfrm>
            <a:off x="1425575" y="2165350"/>
            <a:ext cx="7262813" cy="942975"/>
            <a:chOff x="3684" y="924"/>
            <a:chExt cx="1032" cy="864"/>
          </a:xfrm>
        </p:grpSpPr>
        <p:sp>
          <p:nvSpPr>
            <p:cNvPr id="38933" name="AutoShape 10"/>
            <p:cNvSpPr>
              <a:spLocks noChangeArrowheads="1"/>
            </p:cNvSpPr>
            <p:nvPr/>
          </p:nvSpPr>
          <p:spPr bwMode="auto">
            <a:xfrm>
              <a:off x="3684" y="924"/>
              <a:ext cx="1032" cy="864"/>
            </a:xfrm>
            <a:prstGeom prst="hexagon">
              <a:avLst>
                <a:gd name="adj" fmla="val 29861"/>
                <a:gd name="vf" fmla="val 115470"/>
              </a:avLst>
            </a:prstGeom>
            <a:solidFill>
              <a:srgbClr val="CC00CC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4" name="Text Box 11"/>
            <p:cNvSpPr txBox="1">
              <a:spLocks noChangeArrowheads="1"/>
            </p:cNvSpPr>
            <p:nvPr/>
          </p:nvSpPr>
          <p:spPr bwMode="auto">
            <a:xfrm>
              <a:off x="4094" y="1113"/>
              <a:ext cx="520" cy="53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i="1"/>
                <a:t>C</a:t>
              </a:r>
              <a:r>
                <a:rPr lang="en-US" sz="3200" baseline="-25000"/>
                <a:t>3</a:t>
              </a:r>
            </a:p>
          </p:txBody>
        </p:sp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1647825" y="3124200"/>
            <a:ext cx="6848475" cy="2462213"/>
            <a:chOff x="1098" y="2184"/>
            <a:chExt cx="4314" cy="1551"/>
          </a:xfrm>
        </p:grpSpPr>
        <p:grpSp>
          <p:nvGrpSpPr>
            <p:cNvPr id="38922" name="Group 23"/>
            <p:cNvGrpSpPr>
              <a:grpSpLocks/>
            </p:cNvGrpSpPr>
            <p:nvPr/>
          </p:nvGrpSpPr>
          <p:grpSpPr bwMode="auto">
            <a:xfrm>
              <a:off x="1098" y="2184"/>
              <a:ext cx="1034" cy="1285"/>
              <a:chOff x="1098" y="2184"/>
              <a:chExt cx="1034" cy="1285"/>
            </a:xfrm>
          </p:grpSpPr>
          <p:sp>
            <p:nvSpPr>
              <p:cNvPr id="38930" name="Line 6"/>
              <p:cNvSpPr>
                <a:spLocks noChangeShapeType="1"/>
              </p:cNvSpPr>
              <p:nvPr/>
            </p:nvSpPr>
            <p:spPr bwMode="auto">
              <a:xfrm flipH="1">
                <a:off x="1098" y="2184"/>
                <a:ext cx="1034" cy="729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/>
                <a:tailEnd type="arrow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8931" name="Line 7"/>
              <p:cNvSpPr>
                <a:spLocks noChangeShapeType="1"/>
              </p:cNvSpPr>
              <p:nvPr/>
            </p:nvSpPr>
            <p:spPr bwMode="auto">
              <a:xfrm>
                <a:off x="1112" y="2927"/>
                <a:ext cx="649" cy="514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/>
                <a:tailEnd type="arrow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8932" name="Line 8"/>
              <p:cNvSpPr>
                <a:spLocks noChangeShapeType="1"/>
              </p:cNvSpPr>
              <p:nvPr/>
            </p:nvSpPr>
            <p:spPr bwMode="auto">
              <a:xfrm flipV="1">
                <a:off x="1774" y="2207"/>
                <a:ext cx="347" cy="1262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 type="none" w="sm" len="sm"/>
                <a:tailEnd type="arrow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38923" name="Text Box 24"/>
            <p:cNvSpPr txBox="1">
              <a:spLocks noChangeArrowheads="1"/>
            </p:cNvSpPr>
            <p:nvPr/>
          </p:nvSpPr>
          <p:spPr bwMode="auto">
            <a:xfrm>
              <a:off x="2784" y="3408"/>
              <a:ext cx="2628" cy="32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0">
                  <a:latin typeface="Arial" charset="0"/>
                </a:rPr>
                <a:t>1</a:t>
              </a:r>
              <a:r>
                <a:rPr lang="en-US" sz="2800" b="0">
                  <a:latin typeface="Arial" charset="0"/>
                  <a:sym typeface="Symbol" pitchFamily="18" charset="2"/>
                </a:rPr>
                <a:t> </a:t>
              </a:r>
              <a:r>
                <a:rPr lang="en-US" sz="2800" b="0">
                  <a:latin typeface="Arial" charset="0"/>
                </a:rPr>
                <a:t>2 </a:t>
              </a:r>
              <a:r>
                <a:rPr lang="en-US" sz="2800" b="0">
                  <a:latin typeface="Arial" charset="0"/>
                  <a:sym typeface="Symbol" pitchFamily="18" charset="2"/>
                </a:rPr>
                <a:t> </a:t>
              </a:r>
              <a:r>
                <a:rPr lang="en-US" sz="2800" b="0">
                  <a:latin typeface="Arial" charset="0"/>
                </a:rPr>
                <a:t>3 Limit Cycle</a:t>
              </a:r>
            </a:p>
          </p:txBody>
        </p:sp>
      </p:grpSp>
      <p:grpSp>
        <p:nvGrpSpPr>
          <p:cNvPr id="38918" name="Group 22"/>
          <p:cNvGrpSpPr>
            <a:grpSpLocks/>
          </p:cNvGrpSpPr>
          <p:nvPr/>
        </p:nvGrpSpPr>
        <p:grpSpPr bwMode="auto">
          <a:xfrm>
            <a:off x="2506663" y="3586163"/>
            <a:ext cx="6923087" cy="730250"/>
            <a:chOff x="1639" y="2475"/>
            <a:chExt cx="4361" cy="460"/>
          </a:xfrm>
        </p:grpSpPr>
        <p:sp>
          <p:nvSpPr>
            <p:cNvPr id="38920" name="AutoShape 17"/>
            <p:cNvSpPr>
              <a:spLocks noChangeArrowheads="1"/>
            </p:cNvSpPr>
            <p:nvPr/>
          </p:nvSpPr>
          <p:spPr bwMode="auto">
            <a:xfrm rot="20007245" flipV="1">
              <a:off x="1639" y="2475"/>
              <a:ext cx="4361" cy="460"/>
            </a:xfrm>
            <a:prstGeom prst="triangle">
              <a:avLst>
                <a:gd name="adj" fmla="val 50000"/>
              </a:avLst>
            </a:prstGeom>
            <a:solidFill>
              <a:srgbClr val="CC0066">
                <a:alpha val="50195"/>
              </a:srgbClr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1" name="Text Box 18"/>
            <p:cNvSpPr txBox="1">
              <a:spLocks noChangeArrowheads="1"/>
            </p:cNvSpPr>
            <p:nvPr/>
          </p:nvSpPr>
          <p:spPr bwMode="auto">
            <a:xfrm>
              <a:off x="3611" y="2491"/>
              <a:ext cx="468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i="1"/>
                <a:t>C</a:t>
              </a:r>
              <a:r>
                <a:rPr lang="en-US" sz="3200" baseline="-25000"/>
                <a:t>2</a:t>
              </a:r>
            </a:p>
          </p:txBody>
        </p:sp>
      </p:grp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59055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chemeClr val="tx1"/>
                </a:solidFill>
                <a:latin typeface="Arial" charset="0"/>
              </a:rPr>
              <a:t>Lemma 3</a:t>
            </a:r>
            <a:r>
              <a:rPr lang="en-US" sz="3200" smtClean="0">
                <a:latin typeface="Arial" charset="0"/>
              </a:rPr>
              <a:t>: (cont) POCS with non-empty intersection.</a:t>
            </a:r>
          </a:p>
        </p:txBody>
      </p:sp>
      <p:grpSp>
        <p:nvGrpSpPr>
          <p:cNvPr id="38915" name="Group 21"/>
          <p:cNvGrpSpPr>
            <a:grpSpLocks/>
          </p:cNvGrpSpPr>
          <p:nvPr/>
        </p:nvGrpSpPr>
        <p:grpSpPr bwMode="auto">
          <a:xfrm>
            <a:off x="457200" y="4313238"/>
            <a:ext cx="1622425" cy="1414462"/>
            <a:chOff x="348" y="2933"/>
            <a:chExt cx="1022" cy="891"/>
          </a:xfrm>
        </p:grpSpPr>
        <p:sp>
          <p:nvSpPr>
            <p:cNvPr id="38935" name="AutoShape 4"/>
            <p:cNvSpPr>
              <a:spLocks noChangeArrowheads="1"/>
            </p:cNvSpPr>
            <p:nvPr/>
          </p:nvSpPr>
          <p:spPr bwMode="auto">
            <a:xfrm rot="-177839">
              <a:off x="348" y="2933"/>
              <a:ext cx="1022" cy="891"/>
            </a:xfrm>
            <a:prstGeom prst="hexagon">
              <a:avLst>
                <a:gd name="adj" fmla="val 28676"/>
                <a:gd name="vf" fmla="val 115470"/>
              </a:avLst>
            </a:prstGeom>
            <a:solidFill>
              <a:srgbClr val="0000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6" name="Text Box 5"/>
            <p:cNvSpPr txBox="1">
              <a:spLocks noChangeArrowheads="1"/>
            </p:cNvSpPr>
            <p:nvPr/>
          </p:nvSpPr>
          <p:spPr bwMode="auto">
            <a:xfrm>
              <a:off x="551" y="3165"/>
              <a:ext cx="516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i="1"/>
                <a:t>C</a:t>
              </a:r>
              <a:r>
                <a:rPr lang="en-US" sz="3200" baseline="-25000"/>
                <a:t>1</a:t>
              </a:r>
            </a:p>
          </p:txBody>
        </p:sp>
      </p:grpSp>
      <p:grpSp>
        <p:nvGrpSpPr>
          <p:cNvPr id="38916" name="Group 9"/>
          <p:cNvGrpSpPr>
            <a:grpSpLocks/>
          </p:cNvGrpSpPr>
          <p:nvPr/>
        </p:nvGrpSpPr>
        <p:grpSpPr bwMode="auto">
          <a:xfrm>
            <a:off x="1425575" y="2165350"/>
            <a:ext cx="7262813" cy="942975"/>
            <a:chOff x="3684" y="924"/>
            <a:chExt cx="1032" cy="864"/>
          </a:xfrm>
        </p:grpSpPr>
        <p:sp>
          <p:nvSpPr>
            <p:cNvPr id="38933" name="AutoShape 10"/>
            <p:cNvSpPr>
              <a:spLocks noChangeArrowheads="1"/>
            </p:cNvSpPr>
            <p:nvPr/>
          </p:nvSpPr>
          <p:spPr bwMode="auto">
            <a:xfrm>
              <a:off x="3684" y="924"/>
              <a:ext cx="1032" cy="864"/>
            </a:xfrm>
            <a:prstGeom prst="hexagon">
              <a:avLst>
                <a:gd name="adj" fmla="val 29861"/>
                <a:gd name="vf" fmla="val 115470"/>
              </a:avLst>
            </a:prstGeom>
            <a:solidFill>
              <a:srgbClr val="CC00CC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4" name="Text Box 11"/>
            <p:cNvSpPr txBox="1">
              <a:spLocks noChangeArrowheads="1"/>
            </p:cNvSpPr>
            <p:nvPr/>
          </p:nvSpPr>
          <p:spPr bwMode="auto">
            <a:xfrm>
              <a:off x="4094" y="1113"/>
              <a:ext cx="520" cy="53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i="1"/>
                <a:t>C</a:t>
              </a:r>
              <a:r>
                <a:rPr lang="en-US" sz="3200" baseline="-25000"/>
                <a:t>3</a:t>
              </a:r>
            </a:p>
          </p:txBody>
        </p:sp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1647825" y="3124200"/>
            <a:ext cx="6886575" cy="2976563"/>
            <a:chOff x="1098" y="2184"/>
            <a:chExt cx="4338" cy="1875"/>
          </a:xfrm>
        </p:grpSpPr>
        <p:grpSp>
          <p:nvGrpSpPr>
            <p:cNvPr id="38922" name="Group 23"/>
            <p:cNvGrpSpPr>
              <a:grpSpLocks/>
            </p:cNvGrpSpPr>
            <p:nvPr/>
          </p:nvGrpSpPr>
          <p:grpSpPr bwMode="auto">
            <a:xfrm>
              <a:off x="1098" y="2184"/>
              <a:ext cx="1034" cy="1285"/>
              <a:chOff x="1098" y="2184"/>
              <a:chExt cx="1034" cy="1285"/>
            </a:xfrm>
          </p:grpSpPr>
          <p:sp>
            <p:nvSpPr>
              <p:cNvPr id="38930" name="Line 6"/>
              <p:cNvSpPr>
                <a:spLocks noChangeShapeType="1"/>
              </p:cNvSpPr>
              <p:nvPr/>
            </p:nvSpPr>
            <p:spPr bwMode="auto">
              <a:xfrm flipH="1">
                <a:off x="1098" y="2184"/>
                <a:ext cx="1034" cy="729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/>
                <a:tailEnd type="arrow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8931" name="Line 7"/>
              <p:cNvSpPr>
                <a:spLocks noChangeShapeType="1"/>
              </p:cNvSpPr>
              <p:nvPr/>
            </p:nvSpPr>
            <p:spPr bwMode="auto">
              <a:xfrm>
                <a:off x="1112" y="2927"/>
                <a:ext cx="649" cy="514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/>
                <a:tailEnd type="arrow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8932" name="Line 8"/>
              <p:cNvSpPr>
                <a:spLocks noChangeShapeType="1"/>
              </p:cNvSpPr>
              <p:nvPr/>
            </p:nvSpPr>
            <p:spPr bwMode="auto">
              <a:xfrm flipV="1">
                <a:off x="1774" y="2207"/>
                <a:ext cx="347" cy="1262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 type="none" w="sm" len="sm"/>
                <a:tailEnd type="arrow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38923" name="Text Box 24"/>
            <p:cNvSpPr txBox="1">
              <a:spLocks noChangeArrowheads="1"/>
            </p:cNvSpPr>
            <p:nvPr/>
          </p:nvSpPr>
          <p:spPr bwMode="auto">
            <a:xfrm>
              <a:off x="2784" y="3408"/>
              <a:ext cx="2628" cy="32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0">
                  <a:latin typeface="Arial" charset="0"/>
                </a:rPr>
                <a:t>1</a:t>
              </a:r>
              <a:r>
                <a:rPr lang="en-US" sz="2800" b="0">
                  <a:latin typeface="Arial" charset="0"/>
                  <a:sym typeface="Symbol" pitchFamily="18" charset="2"/>
                </a:rPr>
                <a:t> </a:t>
              </a:r>
              <a:r>
                <a:rPr lang="en-US" sz="2800" b="0">
                  <a:latin typeface="Arial" charset="0"/>
                </a:rPr>
                <a:t>2 </a:t>
              </a:r>
              <a:r>
                <a:rPr lang="en-US" sz="2800" b="0">
                  <a:latin typeface="Arial" charset="0"/>
                  <a:sym typeface="Symbol" pitchFamily="18" charset="2"/>
                </a:rPr>
                <a:t> </a:t>
              </a:r>
              <a:r>
                <a:rPr lang="en-US" sz="2800" b="0">
                  <a:latin typeface="Arial" charset="0"/>
                </a:rPr>
                <a:t>3 Limit Cycle</a:t>
              </a:r>
            </a:p>
          </p:txBody>
        </p:sp>
        <p:grpSp>
          <p:nvGrpSpPr>
            <p:cNvPr id="38924" name="Group 29"/>
            <p:cNvGrpSpPr>
              <a:grpSpLocks/>
            </p:cNvGrpSpPr>
            <p:nvPr/>
          </p:nvGrpSpPr>
          <p:grpSpPr bwMode="auto">
            <a:xfrm>
              <a:off x="1387" y="2199"/>
              <a:ext cx="4049" cy="1860"/>
              <a:chOff x="1387" y="2199"/>
              <a:chExt cx="4049" cy="1860"/>
            </a:xfrm>
          </p:grpSpPr>
          <p:grpSp>
            <p:nvGrpSpPr>
              <p:cNvPr id="38925" name="Group 12"/>
              <p:cNvGrpSpPr>
                <a:grpSpLocks/>
              </p:cNvGrpSpPr>
              <p:nvPr/>
            </p:nvGrpSpPr>
            <p:grpSpPr bwMode="auto">
              <a:xfrm>
                <a:off x="1387" y="2199"/>
                <a:ext cx="1179" cy="1155"/>
                <a:chOff x="2856" y="1788"/>
                <a:chExt cx="1716" cy="1680"/>
              </a:xfrm>
            </p:grpSpPr>
            <p:sp>
              <p:nvSpPr>
                <p:cNvPr id="38927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2856" y="3036"/>
                  <a:ext cx="1692" cy="432"/>
                </a:xfrm>
                <a:prstGeom prst="line">
                  <a:avLst/>
                </a:prstGeom>
                <a:noFill/>
                <a:ln w="38100">
                  <a:solidFill>
                    <a:srgbClr val="FF66FF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38928" name="Line 14"/>
                <p:cNvSpPr>
                  <a:spLocks noChangeShapeType="1"/>
                </p:cNvSpPr>
                <p:nvPr/>
              </p:nvSpPr>
              <p:spPr bwMode="auto">
                <a:xfrm>
                  <a:off x="3960" y="1800"/>
                  <a:ext cx="612" cy="1236"/>
                </a:xfrm>
                <a:prstGeom prst="line">
                  <a:avLst/>
                </a:prstGeom>
                <a:noFill/>
                <a:ln w="38100">
                  <a:solidFill>
                    <a:srgbClr val="FF66FF"/>
                  </a:solidFill>
                  <a:prstDash val="dash"/>
                  <a:round/>
                  <a:headEnd type="none" w="sm" len="sm"/>
                  <a:tailEnd type="triangle" w="med" len="med"/>
                </a:ln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38929" name="Line 15"/>
                <p:cNvSpPr>
                  <a:spLocks noChangeShapeType="1"/>
                </p:cNvSpPr>
                <p:nvPr/>
              </p:nvSpPr>
              <p:spPr bwMode="auto">
                <a:xfrm flipV="1">
                  <a:off x="2856" y="1788"/>
                  <a:ext cx="1092" cy="1656"/>
                </a:xfrm>
                <a:prstGeom prst="line">
                  <a:avLst/>
                </a:prstGeom>
                <a:noFill/>
                <a:ln w="38100">
                  <a:solidFill>
                    <a:srgbClr val="FF66FF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sp>
            <p:nvSpPr>
              <p:cNvPr id="38926" name="Text Box 25"/>
              <p:cNvSpPr txBox="1">
                <a:spLocks noChangeArrowheads="1"/>
              </p:cNvSpPr>
              <p:nvPr/>
            </p:nvSpPr>
            <p:spPr bwMode="auto">
              <a:xfrm>
                <a:off x="2808" y="3732"/>
                <a:ext cx="2628" cy="327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800" b="0">
                    <a:solidFill>
                      <a:srgbClr val="FF66CC"/>
                    </a:solidFill>
                    <a:latin typeface="Arial" charset="0"/>
                  </a:rPr>
                  <a:t>3</a:t>
                </a:r>
                <a:r>
                  <a:rPr lang="en-US" sz="2800" b="0">
                    <a:solidFill>
                      <a:srgbClr val="FF66CC"/>
                    </a:solidFill>
                    <a:latin typeface="Arial" charset="0"/>
                    <a:sym typeface="Symbol" pitchFamily="18" charset="2"/>
                  </a:rPr>
                  <a:t> </a:t>
                </a:r>
                <a:r>
                  <a:rPr lang="en-US" sz="2800" b="0">
                    <a:solidFill>
                      <a:srgbClr val="FF66CC"/>
                    </a:solidFill>
                    <a:latin typeface="Arial" charset="0"/>
                  </a:rPr>
                  <a:t>2 </a:t>
                </a:r>
                <a:r>
                  <a:rPr lang="en-US" sz="2800" b="0">
                    <a:solidFill>
                      <a:srgbClr val="FF66CC"/>
                    </a:solidFill>
                    <a:latin typeface="Arial" charset="0"/>
                    <a:sym typeface="Symbol" pitchFamily="18" charset="2"/>
                  </a:rPr>
                  <a:t> </a:t>
                </a:r>
                <a:r>
                  <a:rPr lang="en-US" sz="2800" b="0">
                    <a:solidFill>
                      <a:srgbClr val="FF66CC"/>
                    </a:solidFill>
                    <a:latin typeface="Arial" charset="0"/>
                  </a:rPr>
                  <a:t>1 Limit Cycle</a:t>
                </a:r>
              </a:p>
            </p:txBody>
          </p:sp>
        </p:grpSp>
      </p:grpSp>
      <p:grpSp>
        <p:nvGrpSpPr>
          <p:cNvPr id="38918" name="Group 22"/>
          <p:cNvGrpSpPr>
            <a:grpSpLocks/>
          </p:cNvGrpSpPr>
          <p:nvPr/>
        </p:nvGrpSpPr>
        <p:grpSpPr bwMode="auto">
          <a:xfrm>
            <a:off x="2506663" y="3586163"/>
            <a:ext cx="6923087" cy="730250"/>
            <a:chOff x="1639" y="2475"/>
            <a:chExt cx="4361" cy="460"/>
          </a:xfrm>
        </p:grpSpPr>
        <p:sp>
          <p:nvSpPr>
            <p:cNvPr id="38920" name="AutoShape 17"/>
            <p:cNvSpPr>
              <a:spLocks noChangeArrowheads="1"/>
            </p:cNvSpPr>
            <p:nvPr/>
          </p:nvSpPr>
          <p:spPr bwMode="auto">
            <a:xfrm rot="20007245" flipV="1">
              <a:off x="1639" y="2475"/>
              <a:ext cx="4361" cy="460"/>
            </a:xfrm>
            <a:prstGeom prst="triangle">
              <a:avLst>
                <a:gd name="adj" fmla="val 50000"/>
              </a:avLst>
            </a:prstGeom>
            <a:solidFill>
              <a:srgbClr val="CC0066">
                <a:alpha val="50195"/>
              </a:srgbClr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1" name="Text Box 18"/>
            <p:cNvSpPr txBox="1">
              <a:spLocks noChangeArrowheads="1"/>
            </p:cNvSpPr>
            <p:nvPr/>
          </p:nvSpPr>
          <p:spPr bwMode="auto">
            <a:xfrm>
              <a:off x="3611" y="2491"/>
              <a:ext cx="468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i="1"/>
                <a:t>C</a:t>
              </a:r>
              <a:r>
                <a:rPr lang="en-US" sz="3200" baseline="-2500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321526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922338" y="250825"/>
            <a:ext cx="7970837" cy="11430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FFFF00"/>
                </a:solidFill>
              </a:rPr>
              <a:t>PO</a:t>
            </a:r>
            <a:r>
              <a:rPr lang="en-US" sz="3200" dirty="0" smtClean="0"/>
              <a:t>CS</a:t>
            </a:r>
            <a:r>
              <a:rPr lang="en-US" sz="3200" dirty="0" smtClean="0">
                <a:solidFill>
                  <a:srgbClr val="FFFF00"/>
                </a:solidFill>
              </a:rPr>
              <a:t>: Example </a:t>
            </a:r>
            <a:r>
              <a:rPr lang="en-US" sz="3200" dirty="0" smtClean="0"/>
              <a:t>convex sets</a:t>
            </a:r>
            <a:r>
              <a:rPr lang="en-US" sz="3200" dirty="0" smtClean="0">
                <a:solidFill>
                  <a:srgbClr val="FFFF00"/>
                </a:solidFill>
              </a:rPr>
              <a:t>  </a:t>
            </a:r>
          </a:p>
        </p:txBody>
      </p:sp>
      <p:sp>
        <p:nvSpPr>
          <p:cNvPr id="2052" name="Rectangle 35"/>
          <p:cNvSpPr>
            <a:spLocks noGrp="1" noChangeArrowheads="1"/>
          </p:cNvSpPr>
          <p:nvPr>
            <p:ph type="body" idx="1"/>
          </p:nvPr>
        </p:nvSpPr>
        <p:spPr>
          <a:xfrm>
            <a:off x="977900" y="1358900"/>
            <a:ext cx="7543800" cy="6858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2"/>
                </a:solidFill>
              </a:rPr>
              <a:t>Bounded Signals</a:t>
            </a:r>
            <a:r>
              <a:rPr lang="en-US" dirty="0" smtClean="0"/>
              <a:t> – a box</a:t>
            </a:r>
            <a:endParaRPr lang="en-US" dirty="0" smtClean="0">
              <a:sym typeface="Symbol" pitchFamily="18" charset="2"/>
            </a:endParaRPr>
          </a:p>
          <a:p>
            <a:pPr eaLnBrk="1" hangingPunct="1"/>
            <a:endParaRPr lang="en-US" dirty="0" smtClean="0">
              <a:sym typeface="Symbol" pitchFamily="18" charset="2"/>
            </a:endParaRPr>
          </a:p>
        </p:txBody>
      </p:sp>
      <p:graphicFrame>
        <p:nvGraphicFramePr>
          <p:cNvPr id="19493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6796939"/>
              </p:ext>
            </p:extLst>
          </p:nvPr>
        </p:nvGraphicFramePr>
        <p:xfrm>
          <a:off x="180975" y="2133600"/>
          <a:ext cx="882015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" name="Equation" r:id="rId3" imgW="2120760" imgH="253800" progId="Equation.3">
                  <p:embed/>
                </p:oleObj>
              </mc:Choice>
              <mc:Fallback>
                <p:oleObj name="Equation" r:id="rId3" imgW="2120760" imgH="253800" progId="Equation.3">
                  <p:embed/>
                  <p:pic>
                    <p:nvPicPr>
                      <p:cNvPr id="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975" y="2133600"/>
                        <a:ext cx="8820150" cy="7048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2"/>
                          </a:gs>
                          <a:gs pos="50000">
                            <a:srgbClr val="FFFF00"/>
                          </a:gs>
                          <a:gs pos="100000">
                            <a:schemeClr val="tx2"/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94" name="Rectangle 38"/>
          <p:cNvSpPr>
            <a:spLocks noChangeArrowheads="1"/>
          </p:cNvSpPr>
          <p:nvPr/>
        </p:nvSpPr>
        <p:spPr bwMode="auto">
          <a:xfrm>
            <a:off x="1600200" y="5334000"/>
            <a:ext cx="7543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endParaRPr lang="en-US" sz="2800" b="0">
              <a:latin typeface="Arial" charset="0"/>
              <a:sym typeface="Symbol" pitchFamily="18" charset="2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endParaRPr lang="en-US" sz="2800" b="0">
              <a:sym typeface="Symbol" pitchFamily="18" charset="2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2800" b="0">
              <a:sym typeface="Symbol" pitchFamily="18" charset="2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88658" y="3886835"/>
            <a:ext cx="3606800" cy="1543745"/>
            <a:chOff x="660718" y="2952115"/>
            <a:chExt cx="3606800" cy="1543745"/>
          </a:xfrm>
        </p:grpSpPr>
        <p:sp>
          <p:nvSpPr>
            <p:cNvPr id="2059" name="Line 41"/>
            <p:cNvSpPr>
              <a:spLocks noChangeShapeType="1"/>
            </p:cNvSpPr>
            <p:nvPr/>
          </p:nvSpPr>
          <p:spPr bwMode="auto">
            <a:xfrm flipV="1">
              <a:off x="2046764" y="4339432"/>
              <a:ext cx="1425257" cy="1460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060" name="Line 42"/>
            <p:cNvSpPr>
              <a:spLocks noChangeShapeType="1"/>
            </p:cNvSpPr>
            <p:nvPr/>
          </p:nvSpPr>
          <p:spPr bwMode="auto">
            <a:xfrm flipV="1">
              <a:off x="2043113" y="3151188"/>
              <a:ext cx="0" cy="12827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061" name="Line 43"/>
            <p:cNvSpPr>
              <a:spLocks noChangeShapeType="1"/>
            </p:cNvSpPr>
            <p:nvPr/>
          </p:nvSpPr>
          <p:spPr bwMode="auto">
            <a:xfrm flipV="1">
              <a:off x="1939925" y="3251200"/>
              <a:ext cx="1453515" cy="31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64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660718" y="2952115"/>
                  <a:ext cx="855663" cy="457200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/>
                          </a:rPr>
                          <m:t>𝑥</m:t>
                        </m:r>
                        <m:r>
                          <a:rPr lang="en-US" b="0" i="1" dirty="0" smtClean="0">
                            <a:latin typeface="Cambria Math"/>
                          </a:rPr>
                          <m:t>[</m:t>
                        </m:r>
                        <m:r>
                          <a:rPr lang="en-US" b="0" i="1" dirty="0" smtClean="0">
                            <a:latin typeface="Cambria Math"/>
                          </a:rPr>
                          <m:t>𝑛</m:t>
                        </m:r>
                        <m:r>
                          <a:rPr lang="en-US" b="0" i="1" dirty="0" smtClean="0">
                            <a:latin typeface="Cambria Math"/>
                          </a:rPr>
                          <m:t>]</m:t>
                        </m:r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2064" name="Text 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60718" y="2952115"/>
                  <a:ext cx="855663" cy="457200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b="-20000"/>
                  </a:stretch>
                </a:blipFill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65" name="Text Box 47"/>
            <p:cNvSpPr txBox="1">
              <a:spLocks noChangeArrowheads="1"/>
            </p:cNvSpPr>
            <p:nvPr/>
          </p:nvSpPr>
          <p:spPr bwMode="auto">
            <a:xfrm>
              <a:off x="3411855" y="3529965"/>
              <a:ext cx="855663" cy="45720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i="1" dirty="0" smtClean="0"/>
                <a:t>n</a:t>
              </a:r>
              <a:endParaRPr lang="en-US" b="0" dirty="0"/>
            </a:p>
          </p:txBody>
        </p:sp>
        <p:sp>
          <p:nvSpPr>
            <p:cNvPr id="2066" name="Text Box 49"/>
            <p:cNvSpPr txBox="1">
              <a:spLocks noChangeArrowheads="1"/>
            </p:cNvSpPr>
            <p:nvPr/>
          </p:nvSpPr>
          <p:spPr bwMode="auto">
            <a:xfrm>
              <a:off x="1641793" y="4095750"/>
              <a:ext cx="855663" cy="40011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0" dirty="0" smtClean="0">
                  <a:latin typeface="Arial" charset="0"/>
                  <a:sym typeface="MT Extra" pitchFamily="18" charset="2"/>
                </a:rPr>
                <a:t>0</a:t>
              </a:r>
              <a:endParaRPr lang="en-US" sz="2000" b="0" dirty="0">
                <a:latin typeface="Arial" charset="0"/>
                <a:sym typeface="MT Extra" pitchFamily="18" charset="2"/>
              </a:endParaRPr>
            </a:p>
          </p:txBody>
        </p:sp>
        <p:sp>
          <p:nvSpPr>
            <p:cNvPr id="2067" name="Text Box 50"/>
            <p:cNvSpPr txBox="1">
              <a:spLocks noChangeArrowheads="1"/>
            </p:cNvSpPr>
            <p:nvPr/>
          </p:nvSpPr>
          <p:spPr bwMode="auto">
            <a:xfrm>
              <a:off x="1600200" y="2971800"/>
              <a:ext cx="855663" cy="51911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0" i="1" dirty="0">
                  <a:sym typeface="MT Extra" pitchFamily="18" charset="2"/>
                </a:rPr>
                <a:t>u</a:t>
              </a:r>
            </a:p>
          </p:txBody>
        </p:sp>
        <p:cxnSp>
          <p:nvCxnSpPr>
            <p:cNvPr id="5" name="Straight Connector 4"/>
            <p:cNvCxnSpPr/>
            <p:nvPr/>
          </p:nvCxnSpPr>
          <p:spPr bwMode="auto">
            <a:xfrm>
              <a:off x="2367280" y="3454400"/>
              <a:ext cx="2064" cy="869950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3" name="Oval 2"/>
            <p:cNvSpPr/>
            <p:nvPr/>
          </p:nvSpPr>
          <p:spPr bwMode="auto">
            <a:xfrm>
              <a:off x="2265680" y="3332480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 bwMode="auto">
            <a:xfrm>
              <a:off x="2702560" y="4037647"/>
              <a:ext cx="0" cy="274320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>
              <a:off x="3119120" y="3576320"/>
              <a:ext cx="9843" cy="731361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33" name="Oval 32"/>
            <p:cNvSpPr/>
            <p:nvPr/>
          </p:nvSpPr>
          <p:spPr bwMode="auto">
            <a:xfrm>
              <a:off x="3027680" y="3393440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2611120" y="3972560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43" y="315685"/>
            <a:ext cx="8294914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Simultaneous Weighted Projections </a:t>
            </a:r>
            <a:endParaRPr lang="en-US" dirty="0"/>
          </a:p>
        </p:txBody>
      </p:sp>
      <p:grpSp>
        <p:nvGrpSpPr>
          <p:cNvPr id="3" name="Group 55"/>
          <p:cNvGrpSpPr>
            <a:grpSpLocks/>
          </p:cNvGrpSpPr>
          <p:nvPr/>
        </p:nvGrpSpPr>
        <p:grpSpPr bwMode="auto">
          <a:xfrm>
            <a:off x="3257550" y="4572000"/>
            <a:ext cx="2362200" cy="2057400"/>
            <a:chOff x="1344" y="2856"/>
            <a:chExt cx="1488" cy="1296"/>
          </a:xfrm>
        </p:grpSpPr>
        <p:sp>
          <p:nvSpPr>
            <p:cNvPr id="4" name="AutoShape 50"/>
            <p:cNvSpPr>
              <a:spLocks noChangeArrowheads="1"/>
            </p:cNvSpPr>
            <p:nvPr/>
          </p:nvSpPr>
          <p:spPr bwMode="auto">
            <a:xfrm rot="-177839">
              <a:off x="1344" y="2856"/>
              <a:ext cx="1488" cy="1296"/>
            </a:xfrm>
            <a:prstGeom prst="hexagon">
              <a:avLst>
                <a:gd name="adj" fmla="val 28704"/>
                <a:gd name="vf" fmla="val 115470"/>
              </a:avLst>
            </a:prstGeom>
            <a:solidFill>
              <a:srgbClr val="0000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Text Box 9"/>
            <p:cNvSpPr txBox="1">
              <a:spLocks noChangeArrowheads="1"/>
            </p:cNvSpPr>
            <p:nvPr/>
          </p:nvSpPr>
          <p:spPr bwMode="auto">
            <a:xfrm>
              <a:off x="1639" y="3193"/>
              <a:ext cx="525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i="1"/>
                <a:t>C</a:t>
              </a:r>
              <a:r>
                <a:rPr lang="en-US" sz="3200" baseline="-25000"/>
                <a:t>1</a:t>
              </a:r>
            </a:p>
          </p:txBody>
        </p:sp>
      </p:grpSp>
      <p:grpSp>
        <p:nvGrpSpPr>
          <p:cNvPr id="6" name="Group 58"/>
          <p:cNvGrpSpPr>
            <a:grpSpLocks/>
          </p:cNvGrpSpPr>
          <p:nvPr/>
        </p:nvGrpSpPr>
        <p:grpSpPr bwMode="auto">
          <a:xfrm>
            <a:off x="6972300" y="1504950"/>
            <a:ext cx="1638300" cy="1371600"/>
            <a:chOff x="3684" y="924"/>
            <a:chExt cx="1032" cy="864"/>
          </a:xfrm>
        </p:grpSpPr>
        <p:sp>
          <p:nvSpPr>
            <p:cNvPr id="7" name="AutoShape 51"/>
            <p:cNvSpPr>
              <a:spLocks noChangeArrowheads="1"/>
            </p:cNvSpPr>
            <p:nvPr/>
          </p:nvSpPr>
          <p:spPr bwMode="auto">
            <a:xfrm>
              <a:off x="3684" y="924"/>
              <a:ext cx="1032" cy="864"/>
            </a:xfrm>
            <a:prstGeom prst="hexagon">
              <a:avLst>
                <a:gd name="adj" fmla="val 29861"/>
                <a:gd name="vf" fmla="val 115470"/>
              </a:avLst>
            </a:prstGeom>
            <a:solidFill>
              <a:srgbClr val="CC00CC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Text Box 33"/>
            <p:cNvSpPr txBox="1">
              <a:spLocks noChangeArrowheads="1"/>
            </p:cNvSpPr>
            <p:nvPr/>
          </p:nvSpPr>
          <p:spPr bwMode="auto">
            <a:xfrm>
              <a:off x="4094" y="1113"/>
              <a:ext cx="520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i="1"/>
                <a:t>C</a:t>
              </a:r>
              <a:r>
                <a:rPr lang="en-US" sz="3200" baseline="-25000"/>
                <a:t>3</a:t>
              </a:r>
            </a:p>
          </p:txBody>
        </p:sp>
      </p:grpSp>
      <p:grpSp>
        <p:nvGrpSpPr>
          <p:cNvPr id="9" name="Group 57"/>
          <p:cNvGrpSpPr>
            <a:grpSpLocks/>
          </p:cNvGrpSpPr>
          <p:nvPr/>
        </p:nvGrpSpPr>
        <p:grpSpPr bwMode="auto">
          <a:xfrm>
            <a:off x="6731000" y="5130800"/>
            <a:ext cx="2686050" cy="1338263"/>
            <a:chOff x="3532" y="3208"/>
            <a:chExt cx="1692" cy="843"/>
          </a:xfrm>
        </p:grpSpPr>
        <p:sp>
          <p:nvSpPr>
            <p:cNvPr id="10" name="AutoShape 31"/>
            <p:cNvSpPr>
              <a:spLocks noChangeArrowheads="1"/>
            </p:cNvSpPr>
            <p:nvPr/>
          </p:nvSpPr>
          <p:spPr bwMode="auto">
            <a:xfrm rot="20007245" flipV="1">
              <a:off x="3532" y="3208"/>
              <a:ext cx="1692" cy="843"/>
            </a:xfrm>
            <a:prstGeom prst="triangle">
              <a:avLst>
                <a:gd name="adj" fmla="val 50000"/>
              </a:avLst>
            </a:prstGeom>
            <a:solidFill>
              <a:srgbClr val="CC0066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4080" y="3417"/>
              <a:ext cx="456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i="1"/>
                <a:t>C</a:t>
              </a:r>
              <a:r>
                <a:rPr lang="en-US" sz="3200" baseline="-25000"/>
                <a:t>2</a:t>
              </a:r>
            </a:p>
          </p:txBody>
        </p:sp>
      </p:grpSp>
      <p:sp>
        <p:nvSpPr>
          <p:cNvPr id="12" name="Line 32"/>
          <p:cNvSpPr>
            <a:spLocks noChangeShapeType="1"/>
          </p:cNvSpPr>
          <p:nvPr/>
        </p:nvSpPr>
        <p:spPr bwMode="auto">
          <a:xfrm>
            <a:off x="4850130" y="2545080"/>
            <a:ext cx="2000250" cy="313182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arrow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>
            <a:off x="4838700" y="2533650"/>
            <a:ext cx="45720" cy="202311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auto">
          <a:xfrm flipV="1">
            <a:off x="4870450" y="2209800"/>
            <a:ext cx="2159000" cy="366713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0595" name="Rectangle 3"/>
          <p:cNvSpPr>
            <a:spLocks noChangeArrowheads="1"/>
          </p:cNvSpPr>
          <p:nvPr/>
        </p:nvSpPr>
        <p:spPr bwMode="auto">
          <a:xfrm>
            <a:off x="914400" y="885825"/>
            <a:ext cx="9144000" cy="457200"/>
          </a:xfrm>
          <a:prstGeom prst="rect">
            <a:avLst/>
          </a:prstGeom>
          <a:noFill/>
          <a:ln w="12700" cap="sq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0598" name="Oval 6"/>
          <p:cNvSpPr>
            <a:spLocks noChangeArrowheads="1"/>
          </p:cNvSpPr>
          <p:nvPr/>
        </p:nvSpPr>
        <p:spPr bwMode="auto">
          <a:xfrm>
            <a:off x="4643438" y="2373313"/>
            <a:ext cx="414337" cy="404812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0"/>
                  <a:lumOff val="50000"/>
                </a:schemeClr>
              </a:gs>
              <a:gs pos="100000">
                <a:srgbClr val="000000"/>
              </a:gs>
              <a:gs pos="100000">
                <a:schemeClr val="bg1">
                  <a:alpha val="51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chemeClr val="accent2">
                <a:lumMod val="25000"/>
                <a:lumOff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Title 1"/>
          <p:cNvSpPr txBox="1">
            <a:spLocks/>
          </p:cNvSpPr>
          <p:nvPr/>
        </p:nvSpPr>
        <p:spPr bwMode="auto">
          <a:xfrm>
            <a:off x="499472" y="1793965"/>
            <a:ext cx="384392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marL="514350" indent="-514350" algn="l">
              <a:buFont typeface="+mj-lt"/>
              <a:buAutoNum type="arabicPeriod"/>
            </a:pPr>
            <a:r>
              <a:rPr lang="en-US" sz="2800" b="0" kern="0" dirty="0" smtClean="0"/>
              <a:t>Take Projections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b="0" kern="0" dirty="0" smtClean="0"/>
              <a:t> 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b="0" kern="0" dirty="0" smtClean="0"/>
              <a:t> </a:t>
            </a:r>
            <a:endParaRPr lang="en-US" sz="2800" b="0" kern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4355062" y="1721793"/>
                <a:ext cx="673582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600" b="0" i="1" dirty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3600" b="0" i="1" dirty="0">
                              <a:latin typeface="Cambria Math"/>
                            </a:rPr>
                            <m:t>𝑦</m:t>
                          </m:r>
                          <m:r>
                            <m:rPr>
                              <m:nor/>
                            </m:rPr>
                            <a:rPr lang="en-US" sz="3600" b="0" dirty="0"/>
                            <m:t> 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062" y="1721793"/>
                <a:ext cx="673582" cy="64633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43" y="315685"/>
            <a:ext cx="8294914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Simultaneous Weighted Projections </a:t>
            </a:r>
            <a:endParaRPr lang="en-US" dirty="0"/>
          </a:p>
        </p:txBody>
      </p:sp>
      <p:grpSp>
        <p:nvGrpSpPr>
          <p:cNvPr id="3" name="Group 55"/>
          <p:cNvGrpSpPr>
            <a:grpSpLocks/>
          </p:cNvGrpSpPr>
          <p:nvPr/>
        </p:nvGrpSpPr>
        <p:grpSpPr bwMode="auto">
          <a:xfrm>
            <a:off x="3257550" y="4572000"/>
            <a:ext cx="2362200" cy="2057400"/>
            <a:chOff x="1344" y="2856"/>
            <a:chExt cx="1488" cy="1296"/>
          </a:xfrm>
        </p:grpSpPr>
        <p:sp>
          <p:nvSpPr>
            <p:cNvPr id="4" name="AutoShape 50"/>
            <p:cNvSpPr>
              <a:spLocks noChangeArrowheads="1"/>
            </p:cNvSpPr>
            <p:nvPr/>
          </p:nvSpPr>
          <p:spPr bwMode="auto">
            <a:xfrm rot="-177839">
              <a:off x="1344" y="2856"/>
              <a:ext cx="1488" cy="1296"/>
            </a:xfrm>
            <a:prstGeom prst="hexagon">
              <a:avLst>
                <a:gd name="adj" fmla="val 28704"/>
                <a:gd name="vf" fmla="val 115470"/>
              </a:avLst>
            </a:prstGeom>
            <a:solidFill>
              <a:srgbClr val="0000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Text Box 9"/>
            <p:cNvSpPr txBox="1">
              <a:spLocks noChangeArrowheads="1"/>
            </p:cNvSpPr>
            <p:nvPr/>
          </p:nvSpPr>
          <p:spPr bwMode="auto">
            <a:xfrm>
              <a:off x="1639" y="3193"/>
              <a:ext cx="525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i="1"/>
                <a:t>C</a:t>
              </a:r>
              <a:r>
                <a:rPr lang="en-US" sz="3200" baseline="-25000"/>
                <a:t>1</a:t>
              </a:r>
            </a:p>
          </p:txBody>
        </p:sp>
      </p:grpSp>
      <p:grpSp>
        <p:nvGrpSpPr>
          <p:cNvPr id="6" name="Group 58"/>
          <p:cNvGrpSpPr>
            <a:grpSpLocks/>
          </p:cNvGrpSpPr>
          <p:nvPr/>
        </p:nvGrpSpPr>
        <p:grpSpPr bwMode="auto">
          <a:xfrm>
            <a:off x="6972300" y="1504950"/>
            <a:ext cx="1638300" cy="1371600"/>
            <a:chOff x="3684" y="924"/>
            <a:chExt cx="1032" cy="864"/>
          </a:xfrm>
        </p:grpSpPr>
        <p:sp>
          <p:nvSpPr>
            <p:cNvPr id="7" name="AutoShape 51"/>
            <p:cNvSpPr>
              <a:spLocks noChangeArrowheads="1"/>
            </p:cNvSpPr>
            <p:nvPr/>
          </p:nvSpPr>
          <p:spPr bwMode="auto">
            <a:xfrm>
              <a:off x="3684" y="924"/>
              <a:ext cx="1032" cy="864"/>
            </a:xfrm>
            <a:prstGeom prst="hexagon">
              <a:avLst>
                <a:gd name="adj" fmla="val 29861"/>
                <a:gd name="vf" fmla="val 115470"/>
              </a:avLst>
            </a:prstGeom>
            <a:solidFill>
              <a:srgbClr val="CC00CC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Text Box 33"/>
            <p:cNvSpPr txBox="1">
              <a:spLocks noChangeArrowheads="1"/>
            </p:cNvSpPr>
            <p:nvPr/>
          </p:nvSpPr>
          <p:spPr bwMode="auto">
            <a:xfrm>
              <a:off x="4094" y="1113"/>
              <a:ext cx="520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i="1"/>
                <a:t>C</a:t>
              </a:r>
              <a:r>
                <a:rPr lang="en-US" sz="3200" baseline="-25000"/>
                <a:t>3</a:t>
              </a:r>
            </a:p>
          </p:txBody>
        </p:sp>
      </p:grpSp>
      <p:grpSp>
        <p:nvGrpSpPr>
          <p:cNvPr id="9" name="Group 57"/>
          <p:cNvGrpSpPr>
            <a:grpSpLocks/>
          </p:cNvGrpSpPr>
          <p:nvPr/>
        </p:nvGrpSpPr>
        <p:grpSpPr bwMode="auto">
          <a:xfrm>
            <a:off x="6731000" y="5130800"/>
            <a:ext cx="2686050" cy="1338263"/>
            <a:chOff x="3532" y="3208"/>
            <a:chExt cx="1692" cy="843"/>
          </a:xfrm>
        </p:grpSpPr>
        <p:sp>
          <p:nvSpPr>
            <p:cNvPr id="10" name="AutoShape 31"/>
            <p:cNvSpPr>
              <a:spLocks noChangeArrowheads="1"/>
            </p:cNvSpPr>
            <p:nvPr/>
          </p:nvSpPr>
          <p:spPr bwMode="auto">
            <a:xfrm rot="20007245" flipV="1">
              <a:off x="3532" y="3208"/>
              <a:ext cx="1692" cy="843"/>
            </a:xfrm>
            <a:prstGeom prst="triangle">
              <a:avLst>
                <a:gd name="adj" fmla="val 50000"/>
              </a:avLst>
            </a:prstGeom>
            <a:solidFill>
              <a:srgbClr val="CC0066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4080" y="3417"/>
              <a:ext cx="456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i="1"/>
                <a:t>C</a:t>
              </a:r>
              <a:r>
                <a:rPr lang="en-US" sz="3200" baseline="-25000"/>
                <a:t>2</a:t>
              </a:r>
            </a:p>
          </p:txBody>
        </p:sp>
      </p:grpSp>
      <p:sp>
        <p:nvSpPr>
          <p:cNvPr id="12" name="Line 32"/>
          <p:cNvSpPr>
            <a:spLocks noChangeShapeType="1"/>
          </p:cNvSpPr>
          <p:nvPr/>
        </p:nvSpPr>
        <p:spPr bwMode="auto">
          <a:xfrm>
            <a:off x="4850130" y="2545080"/>
            <a:ext cx="2000250" cy="313182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arrow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>
            <a:off x="4838700" y="2533650"/>
            <a:ext cx="45720" cy="202311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auto">
          <a:xfrm flipV="1">
            <a:off x="4870450" y="2209800"/>
            <a:ext cx="2159000" cy="366713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0595" name="Rectangle 3"/>
          <p:cNvSpPr>
            <a:spLocks noChangeArrowheads="1"/>
          </p:cNvSpPr>
          <p:nvPr/>
        </p:nvSpPr>
        <p:spPr bwMode="auto">
          <a:xfrm>
            <a:off x="914400" y="885825"/>
            <a:ext cx="9144000" cy="457200"/>
          </a:xfrm>
          <a:prstGeom prst="rect">
            <a:avLst/>
          </a:prstGeom>
          <a:noFill/>
          <a:ln w="12700" cap="sq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" name="Line 17"/>
          <p:cNvSpPr>
            <a:spLocks noChangeShapeType="1"/>
          </p:cNvSpPr>
          <p:nvPr/>
        </p:nvSpPr>
        <p:spPr bwMode="auto">
          <a:xfrm>
            <a:off x="4914900" y="2571750"/>
            <a:ext cx="1150620" cy="1352550"/>
          </a:xfrm>
          <a:prstGeom prst="line">
            <a:avLst/>
          </a:prstGeom>
          <a:noFill/>
          <a:ln w="50800" cap="sq">
            <a:solidFill>
              <a:schemeClr val="accent1">
                <a:lumMod val="60000"/>
                <a:lumOff val="40000"/>
              </a:schemeClr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0598" name="Oval 6"/>
          <p:cNvSpPr>
            <a:spLocks noChangeArrowheads="1"/>
          </p:cNvSpPr>
          <p:nvPr/>
        </p:nvSpPr>
        <p:spPr bwMode="auto">
          <a:xfrm>
            <a:off x="4643438" y="2373313"/>
            <a:ext cx="414337" cy="404812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0"/>
                  <a:lumOff val="50000"/>
                </a:schemeClr>
              </a:gs>
              <a:gs pos="100000">
                <a:srgbClr val="000000"/>
              </a:gs>
              <a:gs pos="100000">
                <a:schemeClr val="bg1">
                  <a:alpha val="51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chemeClr val="accent2">
                <a:lumMod val="25000"/>
                <a:lumOff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Oval 6"/>
          <p:cNvSpPr>
            <a:spLocks noChangeArrowheads="1"/>
          </p:cNvSpPr>
          <p:nvPr/>
        </p:nvSpPr>
        <p:spPr bwMode="auto">
          <a:xfrm>
            <a:off x="6007418" y="3851593"/>
            <a:ext cx="414337" cy="404812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0"/>
                  <a:lumOff val="50000"/>
                </a:schemeClr>
              </a:gs>
              <a:gs pos="100000">
                <a:srgbClr val="000000"/>
              </a:gs>
              <a:gs pos="100000">
                <a:schemeClr val="bg1">
                  <a:alpha val="51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chemeClr val="accent2">
                <a:lumMod val="25000"/>
                <a:lumOff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Title 1"/>
          <p:cNvSpPr txBox="1">
            <a:spLocks/>
          </p:cNvSpPr>
          <p:nvPr/>
        </p:nvSpPr>
        <p:spPr bwMode="auto">
          <a:xfrm>
            <a:off x="499472" y="1793965"/>
            <a:ext cx="384392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marL="514350" indent="-514350" algn="l">
              <a:buFont typeface="+mj-lt"/>
              <a:buAutoNum type="arabicPeriod"/>
            </a:pPr>
            <a:r>
              <a:rPr lang="en-US" sz="2800" b="0" kern="0" dirty="0" smtClean="0"/>
              <a:t>Take Projections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b="0" kern="0" dirty="0" smtClean="0"/>
              <a:t>Average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b="0" kern="0" dirty="0" smtClean="0"/>
              <a:t> </a:t>
            </a:r>
            <a:endParaRPr lang="en-US" sz="2800" b="0" kern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4355062" y="1721793"/>
                <a:ext cx="673582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600" b="0" i="1" dirty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3600" b="0" i="1" dirty="0">
                              <a:latin typeface="Cambria Math"/>
                            </a:rPr>
                            <m:t>𝑦</m:t>
                          </m:r>
                          <m:r>
                            <m:rPr>
                              <m:nor/>
                            </m:rPr>
                            <a:rPr lang="en-US" sz="3600" b="0" dirty="0"/>
                            <m:t> 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062" y="1721793"/>
                <a:ext cx="673582" cy="64633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454662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43" y="315685"/>
            <a:ext cx="8294914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Simultaneous Weighted Projections </a:t>
            </a:r>
            <a:endParaRPr lang="en-US" dirty="0"/>
          </a:p>
        </p:txBody>
      </p:sp>
      <p:grpSp>
        <p:nvGrpSpPr>
          <p:cNvPr id="3" name="Group 55"/>
          <p:cNvGrpSpPr>
            <a:grpSpLocks/>
          </p:cNvGrpSpPr>
          <p:nvPr/>
        </p:nvGrpSpPr>
        <p:grpSpPr bwMode="auto">
          <a:xfrm>
            <a:off x="3257550" y="4572000"/>
            <a:ext cx="2362200" cy="2057400"/>
            <a:chOff x="1344" y="2856"/>
            <a:chExt cx="1488" cy="1296"/>
          </a:xfrm>
        </p:grpSpPr>
        <p:sp>
          <p:nvSpPr>
            <p:cNvPr id="4" name="AutoShape 50"/>
            <p:cNvSpPr>
              <a:spLocks noChangeArrowheads="1"/>
            </p:cNvSpPr>
            <p:nvPr/>
          </p:nvSpPr>
          <p:spPr bwMode="auto">
            <a:xfrm rot="-177839">
              <a:off x="1344" y="2856"/>
              <a:ext cx="1488" cy="1296"/>
            </a:xfrm>
            <a:prstGeom prst="hexagon">
              <a:avLst>
                <a:gd name="adj" fmla="val 28704"/>
                <a:gd name="vf" fmla="val 115470"/>
              </a:avLst>
            </a:prstGeom>
            <a:solidFill>
              <a:srgbClr val="0000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Text Box 9"/>
            <p:cNvSpPr txBox="1">
              <a:spLocks noChangeArrowheads="1"/>
            </p:cNvSpPr>
            <p:nvPr/>
          </p:nvSpPr>
          <p:spPr bwMode="auto">
            <a:xfrm>
              <a:off x="1639" y="3193"/>
              <a:ext cx="525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i="1"/>
                <a:t>C</a:t>
              </a:r>
              <a:r>
                <a:rPr lang="en-US" sz="3200" baseline="-25000"/>
                <a:t>1</a:t>
              </a:r>
            </a:p>
          </p:txBody>
        </p:sp>
      </p:grpSp>
      <p:grpSp>
        <p:nvGrpSpPr>
          <p:cNvPr id="6" name="Group 58"/>
          <p:cNvGrpSpPr>
            <a:grpSpLocks/>
          </p:cNvGrpSpPr>
          <p:nvPr/>
        </p:nvGrpSpPr>
        <p:grpSpPr bwMode="auto">
          <a:xfrm>
            <a:off x="6972300" y="1504950"/>
            <a:ext cx="1638300" cy="1371600"/>
            <a:chOff x="3684" y="924"/>
            <a:chExt cx="1032" cy="864"/>
          </a:xfrm>
        </p:grpSpPr>
        <p:sp>
          <p:nvSpPr>
            <p:cNvPr id="7" name="AutoShape 51"/>
            <p:cNvSpPr>
              <a:spLocks noChangeArrowheads="1"/>
            </p:cNvSpPr>
            <p:nvPr/>
          </p:nvSpPr>
          <p:spPr bwMode="auto">
            <a:xfrm>
              <a:off x="3684" y="924"/>
              <a:ext cx="1032" cy="864"/>
            </a:xfrm>
            <a:prstGeom prst="hexagon">
              <a:avLst>
                <a:gd name="adj" fmla="val 29861"/>
                <a:gd name="vf" fmla="val 115470"/>
              </a:avLst>
            </a:prstGeom>
            <a:solidFill>
              <a:srgbClr val="CC00CC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Text Box 33"/>
            <p:cNvSpPr txBox="1">
              <a:spLocks noChangeArrowheads="1"/>
            </p:cNvSpPr>
            <p:nvPr/>
          </p:nvSpPr>
          <p:spPr bwMode="auto">
            <a:xfrm>
              <a:off x="4094" y="1113"/>
              <a:ext cx="520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i="1"/>
                <a:t>C</a:t>
              </a:r>
              <a:r>
                <a:rPr lang="en-US" sz="3200" baseline="-25000"/>
                <a:t>3</a:t>
              </a:r>
            </a:p>
          </p:txBody>
        </p:sp>
      </p:grpSp>
      <p:grpSp>
        <p:nvGrpSpPr>
          <p:cNvPr id="9" name="Group 57"/>
          <p:cNvGrpSpPr>
            <a:grpSpLocks/>
          </p:cNvGrpSpPr>
          <p:nvPr/>
        </p:nvGrpSpPr>
        <p:grpSpPr bwMode="auto">
          <a:xfrm>
            <a:off x="6731000" y="5130800"/>
            <a:ext cx="2686050" cy="1338263"/>
            <a:chOff x="3532" y="3208"/>
            <a:chExt cx="1692" cy="843"/>
          </a:xfrm>
        </p:grpSpPr>
        <p:sp>
          <p:nvSpPr>
            <p:cNvPr id="10" name="AutoShape 31"/>
            <p:cNvSpPr>
              <a:spLocks noChangeArrowheads="1"/>
            </p:cNvSpPr>
            <p:nvPr/>
          </p:nvSpPr>
          <p:spPr bwMode="auto">
            <a:xfrm rot="20007245" flipV="1">
              <a:off x="3532" y="3208"/>
              <a:ext cx="1692" cy="843"/>
            </a:xfrm>
            <a:prstGeom prst="triangle">
              <a:avLst>
                <a:gd name="adj" fmla="val 50000"/>
              </a:avLst>
            </a:prstGeom>
            <a:solidFill>
              <a:srgbClr val="CC0066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4080" y="3417"/>
              <a:ext cx="456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i="1"/>
                <a:t>C</a:t>
              </a:r>
              <a:r>
                <a:rPr lang="en-US" sz="3200" baseline="-25000"/>
                <a:t>2</a:t>
              </a:r>
            </a:p>
          </p:txBody>
        </p:sp>
      </p:grpSp>
      <p:sp>
        <p:nvSpPr>
          <p:cNvPr id="110595" name="Rectangle 3"/>
          <p:cNvSpPr>
            <a:spLocks noChangeArrowheads="1"/>
          </p:cNvSpPr>
          <p:nvPr/>
        </p:nvSpPr>
        <p:spPr bwMode="auto">
          <a:xfrm>
            <a:off x="914400" y="885825"/>
            <a:ext cx="9144000" cy="457200"/>
          </a:xfrm>
          <a:prstGeom prst="rect">
            <a:avLst/>
          </a:prstGeom>
          <a:noFill/>
          <a:ln w="12700" cap="sq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" name="Line 17"/>
          <p:cNvSpPr>
            <a:spLocks noChangeShapeType="1"/>
          </p:cNvSpPr>
          <p:nvPr/>
        </p:nvSpPr>
        <p:spPr bwMode="auto">
          <a:xfrm>
            <a:off x="4914900" y="2571750"/>
            <a:ext cx="1150620" cy="1352550"/>
          </a:xfrm>
          <a:prstGeom prst="line">
            <a:avLst/>
          </a:prstGeom>
          <a:noFill/>
          <a:ln w="50800" cap="sq">
            <a:solidFill>
              <a:schemeClr val="accent6">
                <a:lumMod val="75000"/>
                <a:lumOff val="25000"/>
              </a:schemeClr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0598" name="Oval 6"/>
          <p:cNvSpPr>
            <a:spLocks noChangeArrowheads="1"/>
          </p:cNvSpPr>
          <p:nvPr/>
        </p:nvSpPr>
        <p:spPr bwMode="auto">
          <a:xfrm>
            <a:off x="4643438" y="2373313"/>
            <a:ext cx="414337" cy="404812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0"/>
                  <a:lumOff val="50000"/>
                </a:schemeClr>
              </a:gs>
              <a:gs pos="100000">
                <a:srgbClr val="000000"/>
              </a:gs>
              <a:gs pos="100000">
                <a:schemeClr val="bg1">
                  <a:alpha val="51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Line 15"/>
          <p:cNvSpPr>
            <a:spLocks noChangeShapeType="1"/>
          </p:cNvSpPr>
          <p:nvPr/>
        </p:nvSpPr>
        <p:spPr bwMode="auto">
          <a:xfrm flipV="1">
            <a:off x="6179820" y="2865120"/>
            <a:ext cx="1181100" cy="1143000"/>
          </a:xfrm>
          <a:prstGeom prst="line">
            <a:avLst/>
          </a:prstGeom>
          <a:noFill/>
          <a:ln w="38100" cap="sq">
            <a:solidFill>
              <a:schemeClr val="tx1"/>
            </a:solidFill>
            <a:prstDash val="dash"/>
            <a:round/>
            <a:headEnd/>
            <a:tailEnd type="arrow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3" name="Line 15"/>
          <p:cNvSpPr>
            <a:spLocks noChangeShapeType="1"/>
          </p:cNvSpPr>
          <p:nvPr/>
        </p:nvSpPr>
        <p:spPr bwMode="auto">
          <a:xfrm>
            <a:off x="6316980" y="4221480"/>
            <a:ext cx="815340" cy="1287780"/>
          </a:xfrm>
          <a:prstGeom prst="line">
            <a:avLst/>
          </a:prstGeom>
          <a:noFill/>
          <a:ln w="38100" cap="sq">
            <a:solidFill>
              <a:schemeClr val="tx1"/>
            </a:solidFill>
            <a:prstDash val="dash"/>
            <a:round/>
            <a:headEnd/>
            <a:tailEnd type="arrow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4" name="Line 15"/>
          <p:cNvSpPr>
            <a:spLocks noChangeShapeType="1"/>
          </p:cNvSpPr>
          <p:nvPr/>
        </p:nvSpPr>
        <p:spPr bwMode="auto">
          <a:xfrm flipH="1">
            <a:off x="5105400" y="4145280"/>
            <a:ext cx="960120" cy="624840"/>
          </a:xfrm>
          <a:prstGeom prst="line">
            <a:avLst/>
          </a:prstGeom>
          <a:noFill/>
          <a:ln w="38100" cap="sq">
            <a:solidFill>
              <a:schemeClr val="tx1"/>
            </a:solidFill>
            <a:prstDash val="dash"/>
            <a:round/>
            <a:headEnd/>
            <a:tailEnd type="arrow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" name="Oval 6"/>
          <p:cNvSpPr>
            <a:spLocks noChangeArrowheads="1"/>
          </p:cNvSpPr>
          <p:nvPr/>
        </p:nvSpPr>
        <p:spPr bwMode="auto">
          <a:xfrm>
            <a:off x="6007418" y="3851593"/>
            <a:ext cx="414337" cy="404812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0"/>
                  <a:lumOff val="50000"/>
                </a:schemeClr>
              </a:gs>
              <a:gs pos="100000">
                <a:srgbClr val="000000"/>
              </a:gs>
              <a:gs pos="100000">
                <a:schemeClr val="bg1">
                  <a:alpha val="51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chemeClr val="accent2">
                <a:lumMod val="25000"/>
                <a:lumOff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Title 1"/>
          <p:cNvSpPr txBox="1">
            <a:spLocks/>
          </p:cNvSpPr>
          <p:nvPr/>
        </p:nvSpPr>
        <p:spPr bwMode="auto">
          <a:xfrm>
            <a:off x="499472" y="1793965"/>
            <a:ext cx="384392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marL="514350" indent="-514350" algn="l">
              <a:buFont typeface="+mj-lt"/>
              <a:buAutoNum type="arabicPeriod"/>
            </a:pPr>
            <a:r>
              <a:rPr lang="en-US" sz="2800" b="0" kern="0" dirty="0" smtClean="0"/>
              <a:t>Take Projections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b="0" kern="0" dirty="0" smtClean="0"/>
              <a:t>Average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b="0" kern="0" dirty="0" smtClean="0"/>
              <a:t>Repeat</a:t>
            </a:r>
            <a:endParaRPr lang="en-US" sz="2800" b="0" kern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4355062" y="1721793"/>
                <a:ext cx="673582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600" b="0" i="1" dirty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3600" b="0" i="1" dirty="0">
                              <a:latin typeface="Cambria Math"/>
                            </a:rPr>
                            <m:t>𝑦</m:t>
                          </m:r>
                          <m:r>
                            <m:rPr>
                              <m:nor/>
                            </m:rPr>
                            <a:rPr lang="en-US" sz="3600" b="0" dirty="0"/>
                            <m:t> 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062" y="1721793"/>
                <a:ext cx="673582" cy="64633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454662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43" y="315685"/>
            <a:ext cx="8294914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Simultaneous Weighted Projections </a:t>
            </a:r>
            <a:endParaRPr lang="en-US" dirty="0"/>
          </a:p>
        </p:txBody>
      </p:sp>
      <p:grpSp>
        <p:nvGrpSpPr>
          <p:cNvPr id="3" name="Group 55"/>
          <p:cNvGrpSpPr>
            <a:grpSpLocks/>
          </p:cNvGrpSpPr>
          <p:nvPr/>
        </p:nvGrpSpPr>
        <p:grpSpPr bwMode="auto">
          <a:xfrm>
            <a:off x="3257550" y="4572000"/>
            <a:ext cx="2362200" cy="2057400"/>
            <a:chOff x="1344" y="2856"/>
            <a:chExt cx="1488" cy="1296"/>
          </a:xfrm>
        </p:grpSpPr>
        <p:sp>
          <p:nvSpPr>
            <p:cNvPr id="4" name="AutoShape 50"/>
            <p:cNvSpPr>
              <a:spLocks noChangeArrowheads="1"/>
            </p:cNvSpPr>
            <p:nvPr/>
          </p:nvSpPr>
          <p:spPr bwMode="auto">
            <a:xfrm rot="-177839">
              <a:off x="1344" y="2856"/>
              <a:ext cx="1488" cy="1296"/>
            </a:xfrm>
            <a:prstGeom prst="hexagon">
              <a:avLst>
                <a:gd name="adj" fmla="val 28704"/>
                <a:gd name="vf" fmla="val 115470"/>
              </a:avLst>
            </a:prstGeom>
            <a:solidFill>
              <a:srgbClr val="0000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Text Box 9"/>
            <p:cNvSpPr txBox="1">
              <a:spLocks noChangeArrowheads="1"/>
            </p:cNvSpPr>
            <p:nvPr/>
          </p:nvSpPr>
          <p:spPr bwMode="auto">
            <a:xfrm>
              <a:off x="1639" y="3193"/>
              <a:ext cx="525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i="1"/>
                <a:t>C</a:t>
              </a:r>
              <a:r>
                <a:rPr lang="en-US" sz="3200" baseline="-25000"/>
                <a:t>1</a:t>
              </a:r>
            </a:p>
          </p:txBody>
        </p:sp>
      </p:grpSp>
      <p:grpSp>
        <p:nvGrpSpPr>
          <p:cNvPr id="6" name="Group 58"/>
          <p:cNvGrpSpPr>
            <a:grpSpLocks/>
          </p:cNvGrpSpPr>
          <p:nvPr/>
        </p:nvGrpSpPr>
        <p:grpSpPr bwMode="auto">
          <a:xfrm>
            <a:off x="6972300" y="1504950"/>
            <a:ext cx="1638300" cy="1371600"/>
            <a:chOff x="3684" y="924"/>
            <a:chExt cx="1032" cy="864"/>
          </a:xfrm>
        </p:grpSpPr>
        <p:sp>
          <p:nvSpPr>
            <p:cNvPr id="7" name="AutoShape 51"/>
            <p:cNvSpPr>
              <a:spLocks noChangeArrowheads="1"/>
            </p:cNvSpPr>
            <p:nvPr/>
          </p:nvSpPr>
          <p:spPr bwMode="auto">
            <a:xfrm>
              <a:off x="3684" y="924"/>
              <a:ext cx="1032" cy="864"/>
            </a:xfrm>
            <a:prstGeom prst="hexagon">
              <a:avLst>
                <a:gd name="adj" fmla="val 29861"/>
                <a:gd name="vf" fmla="val 115470"/>
              </a:avLst>
            </a:prstGeom>
            <a:solidFill>
              <a:srgbClr val="CC00CC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Text Box 33"/>
            <p:cNvSpPr txBox="1">
              <a:spLocks noChangeArrowheads="1"/>
            </p:cNvSpPr>
            <p:nvPr/>
          </p:nvSpPr>
          <p:spPr bwMode="auto">
            <a:xfrm>
              <a:off x="4094" y="1113"/>
              <a:ext cx="520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i="1"/>
                <a:t>C</a:t>
              </a:r>
              <a:r>
                <a:rPr lang="en-US" sz="3200" baseline="-25000"/>
                <a:t>3</a:t>
              </a:r>
            </a:p>
          </p:txBody>
        </p:sp>
      </p:grpSp>
      <p:grpSp>
        <p:nvGrpSpPr>
          <p:cNvPr id="9" name="Group 57"/>
          <p:cNvGrpSpPr>
            <a:grpSpLocks/>
          </p:cNvGrpSpPr>
          <p:nvPr/>
        </p:nvGrpSpPr>
        <p:grpSpPr bwMode="auto">
          <a:xfrm>
            <a:off x="6731000" y="5130800"/>
            <a:ext cx="2686050" cy="1338263"/>
            <a:chOff x="3532" y="3208"/>
            <a:chExt cx="1692" cy="843"/>
          </a:xfrm>
        </p:grpSpPr>
        <p:sp>
          <p:nvSpPr>
            <p:cNvPr id="10" name="AutoShape 31"/>
            <p:cNvSpPr>
              <a:spLocks noChangeArrowheads="1"/>
            </p:cNvSpPr>
            <p:nvPr/>
          </p:nvSpPr>
          <p:spPr bwMode="auto">
            <a:xfrm rot="20007245" flipV="1">
              <a:off x="3532" y="3208"/>
              <a:ext cx="1692" cy="843"/>
            </a:xfrm>
            <a:prstGeom prst="triangle">
              <a:avLst>
                <a:gd name="adj" fmla="val 50000"/>
              </a:avLst>
            </a:prstGeom>
            <a:solidFill>
              <a:srgbClr val="CC0066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4080" y="3417"/>
              <a:ext cx="456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i="1"/>
                <a:t>C</a:t>
              </a:r>
              <a:r>
                <a:rPr lang="en-US" sz="3200" baseline="-25000"/>
                <a:t>2</a:t>
              </a:r>
            </a:p>
          </p:txBody>
        </p:sp>
      </p:grpSp>
      <p:sp>
        <p:nvSpPr>
          <p:cNvPr id="110595" name="Rectangle 3"/>
          <p:cNvSpPr>
            <a:spLocks noChangeArrowheads="1"/>
          </p:cNvSpPr>
          <p:nvPr/>
        </p:nvSpPr>
        <p:spPr bwMode="auto">
          <a:xfrm>
            <a:off x="914400" y="885825"/>
            <a:ext cx="9144000" cy="457200"/>
          </a:xfrm>
          <a:prstGeom prst="rect">
            <a:avLst/>
          </a:prstGeom>
          <a:noFill/>
          <a:ln w="12700" cap="sq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" name="Line 17"/>
          <p:cNvSpPr>
            <a:spLocks noChangeShapeType="1"/>
          </p:cNvSpPr>
          <p:nvPr/>
        </p:nvSpPr>
        <p:spPr bwMode="auto">
          <a:xfrm>
            <a:off x="4914900" y="2571750"/>
            <a:ext cx="1150620" cy="1352550"/>
          </a:xfrm>
          <a:prstGeom prst="line">
            <a:avLst/>
          </a:prstGeom>
          <a:noFill/>
          <a:ln w="50800" cap="sq">
            <a:solidFill>
              <a:schemeClr val="accent6">
                <a:lumMod val="75000"/>
                <a:lumOff val="25000"/>
              </a:schemeClr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0598" name="Oval 6"/>
          <p:cNvSpPr>
            <a:spLocks noChangeArrowheads="1"/>
          </p:cNvSpPr>
          <p:nvPr/>
        </p:nvSpPr>
        <p:spPr bwMode="auto">
          <a:xfrm>
            <a:off x="4643438" y="2373313"/>
            <a:ext cx="414337" cy="404812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0"/>
                  <a:lumOff val="50000"/>
                </a:schemeClr>
              </a:gs>
              <a:gs pos="100000">
                <a:srgbClr val="000000"/>
              </a:gs>
              <a:gs pos="100000">
                <a:schemeClr val="bg1">
                  <a:alpha val="51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Line 15"/>
          <p:cNvSpPr>
            <a:spLocks noChangeShapeType="1"/>
          </p:cNvSpPr>
          <p:nvPr/>
        </p:nvSpPr>
        <p:spPr bwMode="auto">
          <a:xfrm flipV="1">
            <a:off x="6179820" y="2865120"/>
            <a:ext cx="1181100" cy="1143000"/>
          </a:xfrm>
          <a:prstGeom prst="line">
            <a:avLst/>
          </a:prstGeom>
          <a:noFill/>
          <a:ln w="38100" cap="sq">
            <a:solidFill>
              <a:schemeClr val="tx1"/>
            </a:solidFill>
            <a:prstDash val="dash"/>
            <a:round/>
            <a:headEnd/>
            <a:tailEnd type="arrow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3" name="Line 15"/>
          <p:cNvSpPr>
            <a:spLocks noChangeShapeType="1"/>
          </p:cNvSpPr>
          <p:nvPr/>
        </p:nvSpPr>
        <p:spPr bwMode="auto">
          <a:xfrm>
            <a:off x="6316980" y="4221480"/>
            <a:ext cx="815340" cy="1287780"/>
          </a:xfrm>
          <a:prstGeom prst="line">
            <a:avLst/>
          </a:prstGeom>
          <a:noFill/>
          <a:ln w="38100" cap="sq">
            <a:solidFill>
              <a:schemeClr val="tx1"/>
            </a:solidFill>
            <a:prstDash val="dash"/>
            <a:round/>
            <a:headEnd/>
            <a:tailEnd type="arrow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4" name="Line 15"/>
          <p:cNvSpPr>
            <a:spLocks noChangeShapeType="1"/>
          </p:cNvSpPr>
          <p:nvPr/>
        </p:nvSpPr>
        <p:spPr bwMode="auto">
          <a:xfrm flipH="1">
            <a:off x="5105400" y="4145280"/>
            <a:ext cx="960120" cy="624840"/>
          </a:xfrm>
          <a:prstGeom prst="line">
            <a:avLst/>
          </a:prstGeom>
          <a:noFill/>
          <a:ln w="38100" cap="sq">
            <a:solidFill>
              <a:schemeClr val="tx1"/>
            </a:solidFill>
            <a:prstDash val="dash"/>
            <a:round/>
            <a:headEnd/>
            <a:tailEnd type="arrow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5" name="Line 17"/>
          <p:cNvSpPr>
            <a:spLocks noChangeShapeType="1"/>
          </p:cNvSpPr>
          <p:nvPr/>
        </p:nvSpPr>
        <p:spPr bwMode="auto">
          <a:xfrm>
            <a:off x="6271260" y="4099559"/>
            <a:ext cx="491490" cy="310515"/>
          </a:xfrm>
          <a:prstGeom prst="line">
            <a:avLst/>
          </a:prstGeom>
          <a:noFill/>
          <a:ln w="50800" cap="sq">
            <a:solidFill>
              <a:schemeClr val="accent1">
                <a:lumMod val="60000"/>
                <a:lumOff val="40000"/>
              </a:schemeClr>
            </a:solidFill>
            <a:prstDash val="dash"/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" name="Oval 6"/>
          <p:cNvSpPr>
            <a:spLocks noChangeArrowheads="1"/>
          </p:cNvSpPr>
          <p:nvPr/>
        </p:nvSpPr>
        <p:spPr bwMode="auto">
          <a:xfrm>
            <a:off x="6007418" y="3851593"/>
            <a:ext cx="414337" cy="404812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0"/>
                  <a:lumOff val="50000"/>
                </a:schemeClr>
              </a:gs>
              <a:gs pos="100000">
                <a:srgbClr val="000000"/>
              </a:gs>
              <a:gs pos="100000">
                <a:schemeClr val="bg1">
                  <a:alpha val="51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chemeClr val="accent2">
                <a:lumMod val="25000"/>
                <a:lumOff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Oval 6"/>
          <p:cNvSpPr>
            <a:spLocks noChangeArrowheads="1"/>
          </p:cNvSpPr>
          <p:nvPr/>
        </p:nvSpPr>
        <p:spPr bwMode="auto">
          <a:xfrm>
            <a:off x="6752273" y="4322128"/>
            <a:ext cx="414337" cy="404812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0"/>
                  <a:lumOff val="50000"/>
                </a:schemeClr>
              </a:gs>
              <a:gs pos="100000">
                <a:srgbClr val="000000"/>
              </a:gs>
              <a:gs pos="100000">
                <a:schemeClr val="bg1">
                  <a:alpha val="51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chemeClr val="accent2">
                <a:lumMod val="25000"/>
                <a:lumOff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Title 1"/>
          <p:cNvSpPr txBox="1">
            <a:spLocks/>
          </p:cNvSpPr>
          <p:nvPr/>
        </p:nvSpPr>
        <p:spPr bwMode="auto">
          <a:xfrm>
            <a:off x="499472" y="1793965"/>
            <a:ext cx="384392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marL="514350" indent="-514350" algn="l">
              <a:buFont typeface="+mj-lt"/>
              <a:buAutoNum type="arabicPeriod"/>
            </a:pPr>
            <a:r>
              <a:rPr lang="en-US" sz="2800" b="0" kern="0" dirty="0" smtClean="0"/>
              <a:t>Take Projections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b="0" kern="0" dirty="0" smtClean="0"/>
              <a:t>Average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b="0" kern="0" dirty="0" smtClean="0"/>
              <a:t>Repeat</a:t>
            </a:r>
            <a:endParaRPr lang="en-US" sz="2800" b="0" kern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4355062" y="1721793"/>
                <a:ext cx="673582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600" b="0" i="1" dirty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3600" b="0" i="1" dirty="0">
                              <a:latin typeface="Cambria Math"/>
                            </a:rPr>
                            <m:t>𝑦</m:t>
                          </m:r>
                          <m:r>
                            <m:rPr>
                              <m:nor/>
                            </m:rPr>
                            <a:rPr lang="en-US" sz="3600" b="0" dirty="0"/>
                            <m:t> 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062" y="1721793"/>
                <a:ext cx="673582" cy="64633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972810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43" y="315685"/>
            <a:ext cx="8294914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Simultaneous Weighted Projections </a:t>
            </a:r>
            <a:endParaRPr lang="en-US" dirty="0"/>
          </a:p>
        </p:txBody>
      </p:sp>
      <p:grpSp>
        <p:nvGrpSpPr>
          <p:cNvPr id="3" name="Group 55"/>
          <p:cNvGrpSpPr>
            <a:grpSpLocks/>
          </p:cNvGrpSpPr>
          <p:nvPr/>
        </p:nvGrpSpPr>
        <p:grpSpPr bwMode="auto">
          <a:xfrm>
            <a:off x="3257550" y="4572000"/>
            <a:ext cx="2362200" cy="2057400"/>
            <a:chOff x="1344" y="2856"/>
            <a:chExt cx="1488" cy="1296"/>
          </a:xfrm>
        </p:grpSpPr>
        <p:sp>
          <p:nvSpPr>
            <p:cNvPr id="4" name="AutoShape 50"/>
            <p:cNvSpPr>
              <a:spLocks noChangeArrowheads="1"/>
            </p:cNvSpPr>
            <p:nvPr/>
          </p:nvSpPr>
          <p:spPr bwMode="auto">
            <a:xfrm rot="-177839">
              <a:off x="1344" y="2856"/>
              <a:ext cx="1488" cy="1296"/>
            </a:xfrm>
            <a:prstGeom prst="hexagon">
              <a:avLst>
                <a:gd name="adj" fmla="val 28704"/>
                <a:gd name="vf" fmla="val 115470"/>
              </a:avLst>
            </a:prstGeom>
            <a:solidFill>
              <a:srgbClr val="0000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Text Box 9"/>
            <p:cNvSpPr txBox="1">
              <a:spLocks noChangeArrowheads="1"/>
            </p:cNvSpPr>
            <p:nvPr/>
          </p:nvSpPr>
          <p:spPr bwMode="auto">
            <a:xfrm>
              <a:off x="1639" y="3193"/>
              <a:ext cx="525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i="1"/>
                <a:t>C</a:t>
              </a:r>
              <a:r>
                <a:rPr lang="en-US" sz="3200" baseline="-25000"/>
                <a:t>1</a:t>
              </a:r>
            </a:p>
          </p:txBody>
        </p:sp>
      </p:grpSp>
      <p:grpSp>
        <p:nvGrpSpPr>
          <p:cNvPr id="6" name="Group 58"/>
          <p:cNvGrpSpPr>
            <a:grpSpLocks/>
          </p:cNvGrpSpPr>
          <p:nvPr/>
        </p:nvGrpSpPr>
        <p:grpSpPr bwMode="auto">
          <a:xfrm>
            <a:off x="6972300" y="1504950"/>
            <a:ext cx="1638300" cy="1371600"/>
            <a:chOff x="3684" y="924"/>
            <a:chExt cx="1032" cy="864"/>
          </a:xfrm>
        </p:grpSpPr>
        <p:sp>
          <p:nvSpPr>
            <p:cNvPr id="7" name="AutoShape 51"/>
            <p:cNvSpPr>
              <a:spLocks noChangeArrowheads="1"/>
            </p:cNvSpPr>
            <p:nvPr/>
          </p:nvSpPr>
          <p:spPr bwMode="auto">
            <a:xfrm>
              <a:off x="3684" y="924"/>
              <a:ext cx="1032" cy="864"/>
            </a:xfrm>
            <a:prstGeom prst="hexagon">
              <a:avLst>
                <a:gd name="adj" fmla="val 29861"/>
                <a:gd name="vf" fmla="val 115470"/>
              </a:avLst>
            </a:prstGeom>
            <a:solidFill>
              <a:srgbClr val="CC00CC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Text Box 33"/>
            <p:cNvSpPr txBox="1">
              <a:spLocks noChangeArrowheads="1"/>
            </p:cNvSpPr>
            <p:nvPr/>
          </p:nvSpPr>
          <p:spPr bwMode="auto">
            <a:xfrm>
              <a:off x="4094" y="1113"/>
              <a:ext cx="520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i="1"/>
                <a:t>C</a:t>
              </a:r>
              <a:r>
                <a:rPr lang="en-US" sz="3200" baseline="-25000"/>
                <a:t>3</a:t>
              </a:r>
            </a:p>
          </p:txBody>
        </p:sp>
      </p:grpSp>
      <p:grpSp>
        <p:nvGrpSpPr>
          <p:cNvPr id="9" name="Group 57"/>
          <p:cNvGrpSpPr>
            <a:grpSpLocks/>
          </p:cNvGrpSpPr>
          <p:nvPr/>
        </p:nvGrpSpPr>
        <p:grpSpPr bwMode="auto">
          <a:xfrm>
            <a:off x="6731000" y="5130800"/>
            <a:ext cx="2686050" cy="1338263"/>
            <a:chOff x="3532" y="3208"/>
            <a:chExt cx="1692" cy="843"/>
          </a:xfrm>
        </p:grpSpPr>
        <p:sp>
          <p:nvSpPr>
            <p:cNvPr id="10" name="AutoShape 31"/>
            <p:cNvSpPr>
              <a:spLocks noChangeArrowheads="1"/>
            </p:cNvSpPr>
            <p:nvPr/>
          </p:nvSpPr>
          <p:spPr bwMode="auto">
            <a:xfrm rot="20007245" flipV="1">
              <a:off x="3532" y="3208"/>
              <a:ext cx="1692" cy="843"/>
            </a:xfrm>
            <a:prstGeom prst="triangle">
              <a:avLst>
                <a:gd name="adj" fmla="val 50000"/>
              </a:avLst>
            </a:prstGeom>
            <a:solidFill>
              <a:srgbClr val="CC0066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4080" y="3417"/>
              <a:ext cx="456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i="1"/>
                <a:t>C</a:t>
              </a:r>
              <a:r>
                <a:rPr lang="en-US" sz="3200" baseline="-25000"/>
                <a:t>2</a:t>
              </a:r>
            </a:p>
          </p:txBody>
        </p:sp>
      </p:grpSp>
      <p:sp>
        <p:nvSpPr>
          <p:cNvPr id="12" name="Line 32"/>
          <p:cNvSpPr>
            <a:spLocks noChangeShapeType="1"/>
          </p:cNvSpPr>
          <p:nvPr/>
        </p:nvSpPr>
        <p:spPr bwMode="auto">
          <a:xfrm>
            <a:off x="4850130" y="2545080"/>
            <a:ext cx="2000250" cy="313182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arrow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>
            <a:off x="4838700" y="2533650"/>
            <a:ext cx="45720" cy="202311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auto">
          <a:xfrm flipV="1">
            <a:off x="4870450" y="2209800"/>
            <a:ext cx="2159000" cy="366713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0595" name="Rectangle 3"/>
          <p:cNvSpPr>
            <a:spLocks noChangeArrowheads="1"/>
          </p:cNvSpPr>
          <p:nvPr/>
        </p:nvSpPr>
        <p:spPr bwMode="auto">
          <a:xfrm>
            <a:off x="914400" y="885825"/>
            <a:ext cx="9144000" cy="457200"/>
          </a:xfrm>
          <a:prstGeom prst="rect">
            <a:avLst/>
          </a:prstGeom>
          <a:noFill/>
          <a:ln w="12700" cap="sq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105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872" y="1548987"/>
            <a:ext cx="3994150" cy="1819118"/>
          </a:xfrm>
          <a:prstGeom prst="rect">
            <a:avLst/>
          </a:prstGeom>
          <a:noFill/>
          <a:ln w="12700" cap="sq" cmpd="sng">
            <a:noFill/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3" name="Line 17"/>
          <p:cNvSpPr>
            <a:spLocks noChangeShapeType="1"/>
          </p:cNvSpPr>
          <p:nvPr/>
        </p:nvSpPr>
        <p:spPr bwMode="auto">
          <a:xfrm flipV="1">
            <a:off x="5041900" y="2419349"/>
            <a:ext cx="673100" cy="119062"/>
          </a:xfrm>
          <a:prstGeom prst="line">
            <a:avLst/>
          </a:prstGeom>
          <a:noFill/>
          <a:ln w="50800" cap="sq">
            <a:solidFill>
              <a:schemeClr val="accent1">
                <a:lumMod val="40000"/>
                <a:lumOff val="60000"/>
              </a:schemeClr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4" name="Line 17"/>
          <p:cNvSpPr>
            <a:spLocks noChangeShapeType="1"/>
          </p:cNvSpPr>
          <p:nvPr/>
        </p:nvSpPr>
        <p:spPr bwMode="auto">
          <a:xfrm>
            <a:off x="4876800" y="2628900"/>
            <a:ext cx="571500" cy="857250"/>
          </a:xfrm>
          <a:prstGeom prst="line">
            <a:avLst/>
          </a:prstGeom>
          <a:noFill/>
          <a:ln w="50800" cap="sq">
            <a:solidFill>
              <a:schemeClr val="accent1">
                <a:lumMod val="40000"/>
                <a:lumOff val="60000"/>
              </a:schemeClr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5" name="Line 17"/>
          <p:cNvSpPr>
            <a:spLocks noChangeShapeType="1"/>
          </p:cNvSpPr>
          <p:nvPr/>
        </p:nvSpPr>
        <p:spPr bwMode="auto">
          <a:xfrm>
            <a:off x="4819650" y="2762250"/>
            <a:ext cx="38100" cy="990600"/>
          </a:xfrm>
          <a:prstGeom prst="line">
            <a:avLst/>
          </a:prstGeom>
          <a:noFill/>
          <a:ln w="50800" cap="sq">
            <a:solidFill>
              <a:schemeClr val="accent1">
                <a:lumMod val="40000"/>
                <a:lumOff val="60000"/>
              </a:schemeClr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" name="Line 17"/>
          <p:cNvSpPr>
            <a:spLocks noChangeShapeType="1"/>
          </p:cNvSpPr>
          <p:nvPr/>
        </p:nvSpPr>
        <p:spPr bwMode="auto">
          <a:xfrm>
            <a:off x="4914900" y="2571750"/>
            <a:ext cx="1150620" cy="1352550"/>
          </a:xfrm>
          <a:prstGeom prst="line">
            <a:avLst/>
          </a:prstGeom>
          <a:noFill/>
          <a:ln w="50800" cap="sq">
            <a:solidFill>
              <a:schemeClr val="accent1">
                <a:lumMod val="60000"/>
                <a:lumOff val="40000"/>
              </a:schemeClr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0598" name="Oval 6"/>
          <p:cNvSpPr>
            <a:spLocks noChangeArrowheads="1"/>
          </p:cNvSpPr>
          <p:nvPr/>
        </p:nvSpPr>
        <p:spPr bwMode="auto">
          <a:xfrm>
            <a:off x="4643438" y="2373313"/>
            <a:ext cx="414337" cy="404812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0"/>
                  <a:lumOff val="50000"/>
                </a:schemeClr>
              </a:gs>
              <a:gs pos="100000">
                <a:srgbClr val="000000"/>
              </a:gs>
              <a:gs pos="100000">
                <a:schemeClr val="bg1">
                  <a:alpha val="51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chemeClr val="accent2">
                <a:lumMod val="25000"/>
                <a:lumOff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Line 15"/>
          <p:cNvSpPr>
            <a:spLocks noChangeShapeType="1"/>
          </p:cNvSpPr>
          <p:nvPr/>
        </p:nvSpPr>
        <p:spPr bwMode="auto">
          <a:xfrm flipV="1">
            <a:off x="6179820" y="2865120"/>
            <a:ext cx="1181100" cy="1143000"/>
          </a:xfrm>
          <a:prstGeom prst="line">
            <a:avLst/>
          </a:prstGeom>
          <a:noFill/>
          <a:ln w="38100" cap="sq">
            <a:solidFill>
              <a:schemeClr val="tx1"/>
            </a:solidFill>
            <a:prstDash val="dash"/>
            <a:round/>
            <a:headEnd/>
            <a:tailEnd type="arrow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3" name="Line 15"/>
          <p:cNvSpPr>
            <a:spLocks noChangeShapeType="1"/>
          </p:cNvSpPr>
          <p:nvPr/>
        </p:nvSpPr>
        <p:spPr bwMode="auto">
          <a:xfrm>
            <a:off x="6316980" y="4221480"/>
            <a:ext cx="815340" cy="1287780"/>
          </a:xfrm>
          <a:prstGeom prst="line">
            <a:avLst/>
          </a:prstGeom>
          <a:noFill/>
          <a:ln w="38100" cap="sq">
            <a:solidFill>
              <a:schemeClr val="tx1"/>
            </a:solidFill>
            <a:prstDash val="dash"/>
            <a:round/>
            <a:headEnd/>
            <a:tailEnd type="arrow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4" name="Line 15"/>
          <p:cNvSpPr>
            <a:spLocks noChangeShapeType="1"/>
          </p:cNvSpPr>
          <p:nvPr/>
        </p:nvSpPr>
        <p:spPr bwMode="auto">
          <a:xfrm flipH="1">
            <a:off x="5105400" y="4145280"/>
            <a:ext cx="960120" cy="624840"/>
          </a:xfrm>
          <a:prstGeom prst="line">
            <a:avLst/>
          </a:prstGeom>
          <a:noFill/>
          <a:ln w="38100" cap="sq">
            <a:solidFill>
              <a:schemeClr val="tx1"/>
            </a:solidFill>
            <a:prstDash val="dash"/>
            <a:round/>
            <a:headEnd/>
            <a:tailEnd type="arrow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5" name="Line 17"/>
          <p:cNvSpPr>
            <a:spLocks noChangeShapeType="1"/>
          </p:cNvSpPr>
          <p:nvPr/>
        </p:nvSpPr>
        <p:spPr bwMode="auto">
          <a:xfrm>
            <a:off x="6271260" y="4099560"/>
            <a:ext cx="624840" cy="281940"/>
          </a:xfrm>
          <a:prstGeom prst="line">
            <a:avLst/>
          </a:prstGeom>
          <a:noFill/>
          <a:ln w="50800" cap="sq">
            <a:solidFill>
              <a:schemeClr val="accent1">
                <a:lumMod val="60000"/>
                <a:lumOff val="40000"/>
              </a:schemeClr>
            </a:solidFill>
            <a:prstDash val="dash"/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" name="Oval 6"/>
          <p:cNvSpPr>
            <a:spLocks noChangeArrowheads="1"/>
          </p:cNvSpPr>
          <p:nvPr/>
        </p:nvSpPr>
        <p:spPr bwMode="auto">
          <a:xfrm>
            <a:off x="6007418" y="3851593"/>
            <a:ext cx="414337" cy="404812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0"/>
                  <a:lumOff val="50000"/>
                </a:schemeClr>
              </a:gs>
              <a:gs pos="100000">
                <a:srgbClr val="000000"/>
              </a:gs>
              <a:gs pos="100000">
                <a:schemeClr val="bg1">
                  <a:alpha val="51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chemeClr val="accent2">
                <a:lumMod val="25000"/>
                <a:lumOff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Oval 6"/>
          <p:cNvSpPr>
            <a:spLocks noChangeArrowheads="1"/>
          </p:cNvSpPr>
          <p:nvPr/>
        </p:nvSpPr>
        <p:spPr bwMode="auto">
          <a:xfrm>
            <a:off x="6866573" y="4303078"/>
            <a:ext cx="414337" cy="404812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0"/>
                  <a:lumOff val="50000"/>
                </a:schemeClr>
              </a:gs>
              <a:gs pos="100000">
                <a:srgbClr val="000000"/>
              </a:gs>
              <a:gs pos="100000">
                <a:schemeClr val="bg1">
                  <a:alpha val="51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chemeClr val="accent2">
                <a:lumMod val="25000"/>
                <a:lumOff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itle 1"/>
              <p:cNvSpPr txBox="1">
                <a:spLocks/>
              </p:cNvSpPr>
              <p:nvPr/>
            </p:nvSpPr>
            <p:spPr bwMode="auto">
              <a:xfrm>
                <a:off x="251823" y="4708615"/>
                <a:ext cx="3224802" cy="1143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  <a:lvl2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charset="0"/>
                  </a:defRPr>
                </a:lvl2pPr>
                <a:lvl3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charset="0"/>
                  </a:defRPr>
                </a:lvl3pPr>
                <a:lvl4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charset="0"/>
                  </a:defRPr>
                </a:lvl4pPr>
                <a:lvl5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charset="0"/>
                  </a:defRPr>
                </a:lvl5pPr>
                <a:lvl6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charset="0"/>
                  </a:defRPr>
                </a:lvl6pPr>
                <a:lvl7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charset="0"/>
                  </a:defRPr>
                </a:lvl7pPr>
                <a:lvl8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charset="0"/>
                  </a:defRPr>
                </a:lvl8pPr>
                <a:lvl9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imes New Roman" charset="0"/>
                  </a:defRPr>
                </a:lvl9pPr>
              </a:lstStyle>
              <a:p>
                <a:pPr marL="457200" indent="-457200" algn="l">
                  <a:buFont typeface="Arial" panose="020B0604020202020204" pitchFamily="34" charset="0"/>
                  <a:buChar char="•"/>
                </a:pPr>
                <a:r>
                  <a:rPr lang="en-US" sz="2800" b="0" kern="0" dirty="0" smtClean="0">
                    <a:solidFill>
                      <a:schemeClr val="accent2">
                        <a:lumMod val="10000"/>
                        <a:lumOff val="90000"/>
                      </a:schemeClr>
                    </a:solidFill>
                  </a:rPr>
                  <a:t>Can also use weighted average</a:t>
                </a:r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r>
                  <a:rPr lang="en-US" sz="2800" b="0" kern="0" dirty="0" smtClean="0">
                    <a:solidFill>
                      <a:schemeClr val="accent2">
                        <a:lumMod val="50000"/>
                        <a:lumOff val="50000"/>
                      </a:schemeClr>
                    </a:solidFill>
                  </a:rPr>
                  <a:t>Average uses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kern="0" smtClean="0">
                            <a:solidFill>
                              <a:schemeClr val="accent2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0" i="1" kern="0" smtClean="0">
                            <a:solidFill>
                              <a:schemeClr val="accent2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  <m:t>𝑤</m:t>
                        </m:r>
                      </m:e>
                      <m:sub>
                        <m:r>
                          <a:rPr lang="en-US" sz="2800" b="0" i="1" kern="0" smtClean="0">
                            <a:solidFill>
                              <a:schemeClr val="accent2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US" sz="2800" b="0" i="1" kern="0" smtClean="0">
                        <a:solidFill>
                          <a:schemeClr val="accent2">
                            <a:lumMod val="50000"/>
                            <a:lumOff val="50000"/>
                          </a:schemeClr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b="0" i="1" kern="0" smtClean="0">
                            <a:solidFill>
                              <a:schemeClr val="accent2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kern="0" smtClean="0">
                            <a:solidFill>
                              <a:schemeClr val="accent2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800" b="0" i="1" kern="0" smtClean="0">
                            <a:solidFill>
                              <a:schemeClr val="accent2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  <m:t>𝑁</m:t>
                        </m:r>
                      </m:den>
                    </m:f>
                  </m:oMath>
                </a14:m>
                <a:endParaRPr lang="en-US" sz="2800" b="0" kern="0" dirty="0" smtClean="0">
                  <a:solidFill>
                    <a:schemeClr val="accent2">
                      <a:lumMod val="50000"/>
                      <a:lumOff val="50000"/>
                    </a:schemeClr>
                  </a:solidFill>
                </a:endParaRPr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r>
                  <a:rPr lang="en-US" sz="2800" b="0" kern="0" dirty="0"/>
                  <a:t>Gives </a:t>
                </a:r>
                <a:r>
                  <a:rPr lang="en-US" sz="2800" b="0" kern="0" dirty="0" smtClean="0"/>
                  <a:t>Minimum Mean </a:t>
                </a:r>
                <a:r>
                  <a:rPr lang="en-US" sz="2800" b="0" kern="0" dirty="0"/>
                  <a:t>Square Error Solution</a:t>
                </a:r>
              </a:p>
              <a:p>
                <a:endParaRPr lang="en-US" sz="2800" b="0" kern="0" dirty="0"/>
              </a:p>
            </p:txBody>
          </p:sp>
        </mc:Choice>
        <mc:Fallback xmlns="">
          <p:sp>
            <p:nvSpPr>
              <p:cNvPr id="29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1823" y="4708615"/>
                <a:ext cx="3224802" cy="1143000"/>
              </a:xfrm>
              <a:prstGeom prst="rect">
                <a:avLst/>
              </a:prstGeom>
              <a:blipFill rotWithShape="1">
                <a:blip r:embed="rId3"/>
                <a:stretch>
                  <a:fillRect l="-3214" t="-115957" r="-756" b="-8829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207968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0"/>
            <a:ext cx="77724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latin typeface="Arial" charset="0"/>
              </a:rPr>
              <a:t>Outline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2300" y="97155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C000"/>
                </a:solidFill>
                <a:latin typeface="Arial" charset="0"/>
              </a:rPr>
              <a:t>POCS: What is it?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Convex Sets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Projections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POCS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dirty="0" smtClean="0">
                <a:latin typeface="Arial" charset="0"/>
              </a:rPr>
              <a:t>Applications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latin typeface="Arial" charset="0"/>
              </a:rPr>
              <a:t>The Papoulis-</a:t>
            </a:r>
            <a:r>
              <a:rPr lang="en-US" sz="2400" b="1" dirty="0" err="1" smtClean="0">
                <a:latin typeface="Arial" charset="0"/>
              </a:rPr>
              <a:t>Gerchberg</a:t>
            </a:r>
            <a:r>
              <a:rPr lang="en-US" sz="2400" b="1" dirty="0" smtClean="0">
                <a:latin typeface="Arial" charset="0"/>
              </a:rPr>
              <a:t> Algorithm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Neural Network Associative Memory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Resolution at sub-pixel levels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Radiation Oncology / Tomography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JPG / MPEG repair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Missing Sensors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C000"/>
                </a:solidFill>
                <a:latin typeface="Arial" charset="0"/>
              </a:rPr>
              <a:t>Generalized Alternating Projections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Ambiguity Function Synthesis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The </a:t>
            </a:r>
            <a:r>
              <a:rPr lang="en-US" sz="2400" b="1" dirty="0" err="1" smtClean="0">
                <a:solidFill>
                  <a:srgbClr val="FFC000"/>
                </a:solidFill>
                <a:latin typeface="Arial" charset="0"/>
              </a:rPr>
              <a:t>Gerchberg</a:t>
            </a: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-Saxton Algorithm</a:t>
            </a:r>
          </a:p>
          <a:p>
            <a:pPr lvl="2" eaLnBrk="1" hangingPunct="1">
              <a:lnSpc>
                <a:spcPct val="90000"/>
              </a:lnSpc>
              <a:buFontTx/>
              <a:buNone/>
            </a:pPr>
            <a:endParaRPr lang="en-US" b="1" dirty="0" smtClean="0">
              <a:solidFill>
                <a:schemeClr val="tx2"/>
              </a:solidFill>
              <a:latin typeface="Arial" charset="0"/>
            </a:endParaRP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94638614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8724900" cy="1143000"/>
          </a:xfrm>
        </p:spPr>
        <p:txBody>
          <a:bodyPr/>
          <a:lstStyle/>
          <a:p>
            <a:pPr eaLnBrk="1" hangingPunct="1"/>
            <a:r>
              <a:rPr lang="en-US" sz="2400" b="1" smtClean="0">
                <a:solidFill>
                  <a:srgbClr val="FF66FF"/>
                </a:solidFill>
              </a:rPr>
              <a:t>Application:</a:t>
            </a:r>
            <a:br>
              <a:rPr lang="en-US" sz="2400" b="1" smtClean="0">
                <a:solidFill>
                  <a:srgbClr val="FF66FF"/>
                </a:solidFill>
              </a:rPr>
            </a:br>
            <a:r>
              <a:rPr lang="en-US" b="1" smtClean="0">
                <a:solidFill>
                  <a:srgbClr val="FF66FF"/>
                </a:solidFill>
              </a:rPr>
              <a:t>The Papoulis-Gerchberg Algorithm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762000"/>
          </a:xfrm>
        </p:spPr>
        <p:txBody>
          <a:bodyPr/>
          <a:lstStyle/>
          <a:p>
            <a:pPr eaLnBrk="1" hangingPunct="1"/>
            <a:r>
              <a:rPr lang="en-US" sz="2800" smtClean="0"/>
              <a:t>Restoration of lost data in a band limited function: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533400" y="2667000"/>
            <a:ext cx="3498850" cy="2879725"/>
            <a:chOff x="278" y="1973"/>
            <a:chExt cx="2204" cy="1814"/>
          </a:xfrm>
        </p:grpSpPr>
        <p:pic>
          <p:nvPicPr>
            <p:cNvPr id="40974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78" y="1973"/>
              <a:ext cx="2204" cy="181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40975" name="Text Box 10"/>
            <p:cNvSpPr txBox="1">
              <a:spLocks noChangeArrowheads="1"/>
            </p:cNvSpPr>
            <p:nvPr/>
          </p:nvSpPr>
          <p:spPr bwMode="auto">
            <a:xfrm>
              <a:off x="528" y="2028"/>
              <a:ext cx="756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>
                  <a:solidFill>
                    <a:schemeClr val="hlink"/>
                  </a:solidFill>
                </a:rPr>
                <a:t> </a:t>
              </a:r>
              <a:r>
                <a:rPr lang="en-US" sz="3200" i="1">
                  <a:solidFill>
                    <a:schemeClr val="hlink"/>
                  </a:solidFill>
                </a:rPr>
                <a:t>g</a:t>
              </a:r>
              <a:r>
                <a:rPr lang="en-US" sz="3200">
                  <a:solidFill>
                    <a:schemeClr val="hlink"/>
                  </a:solidFill>
                </a:rPr>
                <a:t>(</a:t>
              </a:r>
              <a:r>
                <a:rPr lang="en-US" sz="3200" i="1">
                  <a:solidFill>
                    <a:schemeClr val="hlink"/>
                  </a:solidFill>
                </a:rPr>
                <a:t>t</a:t>
              </a:r>
              <a:r>
                <a:rPr lang="en-US" sz="3200">
                  <a:solidFill>
                    <a:schemeClr val="hlink"/>
                  </a:solidFill>
                </a:rPr>
                <a:t>)</a:t>
              </a:r>
            </a:p>
          </p:txBody>
        </p:sp>
        <p:grpSp>
          <p:nvGrpSpPr>
            <p:cNvPr id="40976" name="Group 13"/>
            <p:cNvGrpSpPr>
              <a:grpSpLocks/>
            </p:cNvGrpSpPr>
            <p:nvPr/>
          </p:nvGrpSpPr>
          <p:grpSpPr bwMode="auto">
            <a:xfrm>
              <a:off x="1212" y="2172"/>
              <a:ext cx="384" cy="1272"/>
              <a:chOff x="1200" y="2196"/>
              <a:chExt cx="408" cy="1272"/>
            </a:xfrm>
          </p:grpSpPr>
          <p:sp>
            <p:nvSpPr>
              <p:cNvPr id="40977" name="Rectangle 11"/>
              <p:cNvSpPr>
                <a:spLocks noChangeArrowheads="1"/>
              </p:cNvSpPr>
              <p:nvPr/>
            </p:nvSpPr>
            <p:spPr bwMode="auto">
              <a:xfrm>
                <a:off x="1200" y="2196"/>
                <a:ext cx="408" cy="1272"/>
              </a:xfrm>
              <a:prstGeom prst="rect">
                <a:avLst/>
              </a:prstGeom>
              <a:solidFill>
                <a:srgbClr val="FF99CC">
                  <a:alpha val="50195"/>
                </a:srgbClr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78" name="Text Box 12"/>
              <p:cNvSpPr txBox="1">
                <a:spLocks noChangeArrowheads="1"/>
              </p:cNvSpPr>
              <p:nvPr/>
            </p:nvSpPr>
            <p:spPr bwMode="auto">
              <a:xfrm>
                <a:off x="1272" y="2292"/>
                <a:ext cx="288" cy="442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4000" b="0">
                    <a:solidFill>
                      <a:schemeClr val="bg2"/>
                    </a:solidFill>
                  </a:rPr>
                  <a:t>?</a:t>
                </a:r>
              </a:p>
            </p:txBody>
          </p:sp>
        </p:grp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5257800" y="2590800"/>
            <a:ext cx="3498850" cy="2879725"/>
            <a:chOff x="3364" y="1961"/>
            <a:chExt cx="2204" cy="1814"/>
          </a:xfrm>
        </p:grpSpPr>
        <p:pic>
          <p:nvPicPr>
            <p:cNvPr id="40969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64" y="1961"/>
              <a:ext cx="2204" cy="181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grpSp>
          <p:nvGrpSpPr>
            <p:cNvPr id="40970" name="Group 14"/>
            <p:cNvGrpSpPr>
              <a:grpSpLocks/>
            </p:cNvGrpSpPr>
            <p:nvPr/>
          </p:nvGrpSpPr>
          <p:grpSpPr bwMode="auto">
            <a:xfrm>
              <a:off x="4272" y="2124"/>
              <a:ext cx="384" cy="1272"/>
              <a:chOff x="1200" y="2196"/>
              <a:chExt cx="408" cy="1272"/>
            </a:xfrm>
          </p:grpSpPr>
          <p:sp>
            <p:nvSpPr>
              <p:cNvPr id="40972" name="Rectangle 15"/>
              <p:cNvSpPr>
                <a:spLocks noChangeArrowheads="1"/>
              </p:cNvSpPr>
              <p:nvPr/>
            </p:nvSpPr>
            <p:spPr bwMode="auto">
              <a:xfrm>
                <a:off x="1200" y="2196"/>
                <a:ext cx="408" cy="1272"/>
              </a:xfrm>
              <a:prstGeom prst="rect">
                <a:avLst/>
              </a:prstGeom>
              <a:solidFill>
                <a:srgbClr val="FF99CC">
                  <a:alpha val="50195"/>
                </a:srgbClr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73" name="Text Box 16"/>
              <p:cNvSpPr txBox="1">
                <a:spLocks noChangeArrowheads="1"/>
              </p:cNvSpPr>
              <p:nvPr/>
            </p:nvSpPr>
            <p:spPr bwMode="auto">
              <a:xfrm>
                <a:off x="1272" y="2292"/>
                <a:ext cx="288" cy="442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4000" b="0">
                    <a:solidFill>
                      <a:schemeClr val="bg2"/>
                    </a:solidFill>
                  </a:rPr>
                  <a:t>?</a:t>
                </a:r>
              </a:p>
            </p:txBody>
          </p:sp>
        </p:grpSp>
        <p:sp>
          <p:nvSpPr>
            <p:cNvPr id="40971" name="Text Box 17"/>
            <p:cNvSpPr txBox="1">
              <a:spLocks noChangeArrowheads="1"/>
            </p:cNvSpPr>
            <p:nvPr/>
          </p:nvSpPr>
          <p:spPr bwMode="auto">
            <a:xfrm>
              <a:off x="3636" y="2040"/>
              <a:ext cx="756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>
                  <a:solidFill>
                    <a:schemeClr val="hlink"/>
                  </a:solidFill>
                </a:rPr>
                <a:t> </a:t>
              </a:r>
              <a:r>
                <a:rPr lang="en-US" sz="3200" i="1">
                  <a:solidFill>
                    <a:schemeClr val="hlink"/>
                  </a:solidFill>
                </a:rPr>
                <a:t>f</a:t>
              </a:r>
              <a:r>
                <a:rPr lang="en-US" sz="3200">
                  <a:solidFill>
                    <a:schemeClr val="hlink"/>
                  </a:solidFill>
                </a:rPr>
                <a:t>(</a:t>
              </a:r>
              <a:r>
                <a:rPr lang="en-US" sz="3200" i="1">
                  <a:solidFill>
                    <a:schemeClr val="hlink"/>
                  </a:solidFill>
                </a:rPr>
                <a:t>t</a:t>
              </a:r>
              <a:r>
                <a:rPr lang="en-US" sz="3200">
                  <a:solidFill>
                    <a:schemeClr val="hlink"/>
                  </a:solidFill>
                </a:rPr>
                <a:t>)</a:t>
              </a:r>
            </a:p>
          </p:txBody>
        </p:sp>
      </p:grpSp>
      <p:sp>
        <p:nvSpPr>
          <p:cNvPr id="44050" name="Text Box 18"/>
          <p:cNvSpPr txBox="1">
            <a:spLocks noChangeArrowheads="1"/>
          </p:cNvSpPr>
          <p:nvPr/>
        </p:nvSpPr>
        <p:spPr bwMode="auto">
          <a:xfrm>
            <a:off x="4019550" y="3314700"/>
            <a:ext cx="1238250" cy="2530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0"/>
              <a:t>BL</a:t>
            </a:r>
          </a:p>
          <a:p>
            <a:pPr algn="ctr">
              <a:spcBef>
                <a:spcPct val="50000"/>
              </a:spcBef>
            </a:pPr>
            <a:r>
              <a:rPr lang="en-US" sz="4000" b="0">
                <a:sym typeface="Symbol" pitchFamily="18" charset="2"/>
              </a:rPr>
              <a:t></a:t>
            </a:r>
          </a:p>
          <a:p>
            <a:pPr algn="ctr">
              <a:spcBef>
                <a:spcPct val="50000"/>
              </a:spcBef>
            </a:pPr>
            <a:r>
              <a:rPr lang="en-US" sz="4000" b="0">
                <a:sym typeface="Symbol" pitchFamily="18" charset="2"/>
              </a:rPr>
              <a:t>?</a:t>
            </a:r>
            <a:endParaRPr lang="en-US" sz="4000" b="0"/>
          </a:p>
        </p:txBody>
      </p:sp>
      <p:sp>
        <p:nvSpPr>
          <p:cNvPr id="44054" name="Text Box 22"/>
          <p:cNvSpPr txBox="1">
            <a:spLocks noChangeArrowheads="1"/>
          </p:cNvSpPr>
          <p:nvPr/>
        </p:nvSpPr>
        <p:spPr bwMode="auto">
          <a:xfrm>
            <a:off x="533400" y="6019800"/>
            <a:ext cx="8305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0"/>
              <a:t>Convex Sets: (1) Identical Tails and (2) Bandlimited.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0" y="1371600"/>
            <a:ext cx="3962400" cy="3048000"/>
            <a:chOff x="0" y="864"/>
            <a:chExt cx="2496" cy="1920"/>
          </a:xfrm>
        </p:grpSpPr>
        <p:grpSp>
          <p:nvGrpSpPr>
            <p:cNvPr id="41996" name="Group 26"/>
            <p:cNvGrpSpPr>
              <a:grpSpLocks/>
            </p:cNvGrpSpPr>
            <p:nvPr/>
          </p:nvGrpSpPr>
          <p:grpSpPr bwMode="auto">
            <a:xfrm>
              <a:off x="0" y="864"/>
              <a:ext cx="2496" cy="1920"/>
              <a:chOff x="0" y="864"/>
              <a:chExt cx="2496" cy="1920"/>
            </a:xfrm>
          </p:grpSpPr>
          <p:sp>
            <p:nvSpPr>
              <p:cNvPr id="41998" name="Rectangle 24"/>
              <p:cNvSpPr>
                <a:spLocks noChangeArrowheads="1"/>
              </p:cNvSpPr>
              <p:nvPr/>
            </p:nvSpPr>
            <p:spPr bwMode="auto">
              <a:xfrm>
                <a:off x="0" y="864"/>
                <a:ext cx="2496" cy="1920"/>
              </a:xfrm>
              <a:prstGeom prst="rect">
                <a:avLst/>
              </a:prstGeom>
              <a:solidFill>
                <a:schemeClr val="accent1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41999" name="Picture 18" descr="e2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96" y="960"/>
                <a:ext cx="2304" cy="17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1997" name="Line 29"/>
            <p:cNvSpPr>
              <a:spLocks noChangeShapeType="1"/>
            </p:cNvSpPr>
            <p:nvPr/>
          </p:nvSpPr>
          <p:spPr bwMode="auto">
            <a:xfrm flipH="1">
              <a:off x="384" y="1796"/>
              <a:ext cx="1776" cy="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724900" cy="1143000"/>
          </a:xfrm>
        </p:spPr>
        <p:txBody>
          <a:bodyPr/>
          <a:lstStyle/>
          <a:p>
            <a:pPr eaLnBrk="1" hangingPunct="1"/>
            <a:r>
              <a:rPr lang="en-US" sz="2400" b="1" smtClean="0">
                <a:solidFill>
                  <a:srgbClr val="FF66FF"/>
                </a:solidFill>
              </a:rPr>
              <a:t>Application:</a:t>
            </a:r>
            <a:br>
              <a:rPr lang="en-US" sz="2400" b="1" smtClean="0">
                <a:solidFill>
                  <a:srgbClr val="FF66FF"/>
                </a:solidFill>
              </a:rPr>
            </a:br>
            <a:r>
              <a:rPr lang="en-US" b="1" smtClean="0">
                <a:solidFill>
                  <a:srgbClr val="FF66FF"/>
                </a:solidFill>
              </a:rPr>
              <a:t>The Papoulis-Gerchberg Algorithm</a:t>
            </a:r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05200" y="1752600"/>
            <a:ext cx="2133600" cy="1828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000" smtClean="0"/>
              <a:t>Example</a:t>
            </a:r>
          </a:p>
        </p:txBody>
      </p: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5181600" y="1371600"/>
            <a:ext cx="3962400" cy="3048000"/>
            <a:chOff x="3264" y="816"/>
            <a:chExt cx="2496" cy="1920"/>
          </a:xfrm>
        </p:grpSpPr>
        <p:sp>
          <p:nvSpPr>
            <p:cNvPr id="41994" name="Rectangle 25"/>
            <p:cNvSpPr>
              <a:spLocks noChangeArrowheads="1"/>
            </p:cNvSpPr>
            <p:nvPr/>
          </p:nvSpPr>
          <p:spPr bwMode="auto">
            <a:xfrm>
              <a:off x="3264" y="816"/>
              <a:ext cx="2496" cy="1920"/>
            </a:xfrm>
            <a:prstGeom prst="rect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1995" name="Picture 19" descr="e2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60" y="912"/>
              <a:ext cx="2304" cy="1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2362200" y="3429000"/>
            <a:ext cx="4191000" cy="3200400"/>
            <a:chOff x="1488" y="2160"/>
            <a:chExt cx="2640" cy="2016"/>
          </a:xfrm>
        </p:grpSpPr>
        <p:sp>
          <p:nvSpPr>
            <p:cNvPr id="41992" name="Rectangle 22"/>
            <p:cNvSpPr>
              <a:spLocks noChangeArrowheads="1"/>
            </p:cNvSpPr>
            <p:nvPr/>
          </p:nvSpPr>
          <p:spPr bwMode="auto">
            <a:xfrm>
              <a:off x="1488" y="2160"/>
              <a:ext cx="2640" cy="2016"/>
            </a:xfrm>
            <a:prstGeom prst="rect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1993" name="Picture 21" descr="POCS1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84" y="2256"/>
              <a:ext cx="2422" cy="1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1333500" y="1419225"/>
            <a:ext cx="2581275" cy="1638300"/>
            <a:chOff x="0" y="864"/>
            <a:chExt cx="2496" cy="1920"/>
          </a:xfrm>
        </p:grpSpPr>
        <p:grpSp>
          <p:nvGrpSpPr>
            <p:cNvPr id="41996" name="Group 26"/>
            <p:cNvGrpSpPr>
              <a:grpSpLocks/>
            </p:cNvGrpSpPr>
            <p:nvPr/>
          </p:nvGrpSpPr>
          <p:grpSpPr bwMode="auto">
            <a:xfrm>
              <a:off x="0" y="864"/>
              <a:ext cx="2496" cy="1920"/>
              <a:chOff x="0" y="864"/>
              <a:chExt cx="2496" cy="1920"/>
            </a:xfrm>
          </p:grpSpPr>
          <p:sp>
            <p:nvSpPr>
              <p:cNvPr id="41998" name="Rectangle 24"/>
              <p:cNvSpPr>
                <a:spLocks noChangeArrowheads="1"/>
              </p:cNvSpPr>
              <p:nvPr/>
            </p:nvSpPr>
            <p:spPr bwMode="auto">
              <a:xfrm>
                <a:off x="0" y="864"/>
                <a:ext cx="2496" cy="1920"/>
              </a:xfrm>
              <a:prstGeom prst="rect">
                <a:avLst/>
              </a:prstGeom>
              <a:solidFill>
                <a:schemeClr val="accent1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41999" name="Picture 18" descr="e2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96" y="960"/>
                <a:ext cx="2304" cy="17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1997" name="Line 29"/>
            <p:cNvSpPr>
              <a:spLocks noChangeShapeType="1"/>
            </p:cNvSpPr>
            <p:nvPr/>
          </p:nvSpPr>
          <p:spPr bwMode="auto">
            <a:xfrm flipH="1">
              <a:off x="384" y="1796"/>
              <a:ext cx="1776" cy="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724900" cy="1143000"/>
          </a:xfrm>
        </p:spPr>
        <p:txBody>
          <a:bodyPr/>
          <a:lstStyle/>
          <a:p>
            <a:pPr eaLnBrk="1" hangingPunct="1"/>
            <a:r>
              <a:rPr lang="en-US" sz="2400" b="1" smtClean="0">
                <a:solidFill>
                  <a:srgbClr val="FF66FF"/>
                </a:solidFill>
              </a:rPr>
              <a:t>Application:</a:t>
            </a:r>
            <a:br>
              <a:rPr lang="en-US" sz="2400" b="1" smtClean="0">
                <a:solidFill>
                  <a:srgbClr val="FF66FF"/>
                </a:solidFill>
              </a:rPr>
            </a:br>
            <a:r>
              <a:rPr lang="en-US" b="1" smtClean="0">
                <a:solidFill>
                  <a:srgbClr val="FF66FF"/>
                </a:solidFill>
              </a:rPr>
              <a:t>The Papoulis-Gerchberg Algorithm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4648200" y="1676400"/>
            <a:ext cx="3190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0" kern="0" dirty="0" smtClean="0"/>
              <a:t>Problem: Ill-posed. Ill-conditioned</a:t>
            </a:r>
          </a:p>
        </p:txBody>
      </p:sp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863" y="3326138"/>
            <a:ext cx="3341687" cy="29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123074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1333500" y="1419225"/>
            <a:ext cx="2581275" cy="1638300"/>
            <a:chOff x="0" y="864"/>
            <a:chExt cx="2496" cy="1920"/>
          </a:xfrm>
        </p:grpSpPr>
        <p:grpSp>
          <p:nvGrpSpPr>
            <p:cNvPr id="41996" name="Group 26"/>
            <p:cNvGrpSpPr>
              <a:grpSpLocks/>
            </p:cNvGrpSpPr>
            <p:nvPr/>
          </p:nvGrpSpPr>
          <p:grpSpPr bwMode="auto">
            <a:xfrm>
              <a:off x="0" y="864"/>
              <a:ext cx="2496" cy="1920"/>
              <a:chOff x="0" y="864"/>
              <a:chExt cx="2496" cy="1920"/>
            </a:xfrm>
          </p:grpSpPr>
          <p:sp>
            <p:nvSpPr>
              <p:cNvPr id="41998" name="Rectangle 24"/>
              <p:cNvSpPr>
                <a:spLocks noChangeArrowheads="1"/>
              </p:cNvSpPr>
              <p:nvPr/>
            </p:nvSpPr>
            <p:spPr bwMode="auto">
              <a:xfrm>
                <a:off x="0" y="864"/>
                <a:ext cx="2496" cy="1920"/>
              </a:xfrm>
              <a:prstGeom prst="rect">
                <a:avLst/>
              </a:prstGeom>
              <a:solidFill>
                <a:schemeClr val="accent1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41999" name="Picture 18" descr="e2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96" y="960"/>
                <a:ext cx="2304" cy="17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1997" name="Line 29"/>
            <p:cNvSpPr>
              <a:spLocks noChangeShapeType="1"/>
            </p:cNvSpPr>
            <p:nvPr/>
          </p:nvSpPr>
          <p:spPr bwMode="auto">
            <a:xfrm flipH="1">
              <a:off x="384" y="1796"/>
              <a:ext cx="1776" cy="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724900" cy="1143000"/>
          </a:xfrm>
        </p:spPr>
        <p:txBody>
          <a:bodyPr/>
          <a:lstStyle/>
          <a:p>
            <a:pPr eaLnBrk="1" hangingPunct="1"/>
            <a:r>
              <a:rPr lang="en-US" sz="2400" b="1" smtClean="0">
                <a:solidFill>
                  <a:srgbClr val="FF66FF"/>
                </a:solidFill>
              </a:rPr>
              <a:t>Application:</a:t>
            </a:r>
            <a:br>
              <a:rPr lang="en-US" sz="2400" b="1" smtClean="0">
                <a:solidFill>
                  <a:srgbClr val="FF66FF"/>
                </a:solidFill>
              </a:rPr>
            </a:br>
            <a:r>
              <a:rPr lang="en-US" b="1" smtClean="0">
                <a:solidFill>
                  <a:srgbClr val="FF66FF"/>
                </a:solidFill>
              </a:rPr>
              <a:t>The Papoulis-Gerchberg Algorithm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4648200" y="1676400"/>
            <a:ext cx="3190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0" kern="0" dirty="0" smtClean="0"/>
              <a:t>Problem: Ill-posed. Ill-conditioned</a:t>
            </a: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865" y="3724275"/>
            <a:ext cx="3017585" cy="2577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4" y="3756806"/>
            <a:ext cx="3761547" cy="2586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685800" y="3133725"/>
            <a:ext cx="8181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0" kern="0" dirty="0" smtClean="0">
                <a:solidFill>
                  <a:schemeClr val="accent6">
                    <a:lumMod val="25000"/>
                    <a:lumOff val="75000"/>
                  </a:schemeClr>
                </a:solidFill>
              </a:rPr>
              <a:t>Example: Sum of forces =0. Therefore no motion (?)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333375" y="6334125"/>
            <a:ext cx="8181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0" kern="0" dirty="0" smtClean="0">
                <a:solidFill>
                  <a:schemeClr val="accent6">
                    <a:lumMod val="25000"/>
                    <a:lumOff val="75000"/>
                  </a:schemeClr>
                </a:solidFill>
              </a:rPr>
              <a:t>Problem: noise</a:t>
            </a:r>
          </a:p>
        </p:txBody>
      </p:sp>
    </p:spTree>
    <p:extLst>
      <p:ext uri="{BB962C8B-B14F-4D97-AF65-F5344CB8AC3E}">
        <p14:creationId xmlns:p14="http://schemas.microsoft.com/office/powerpoint/2010/main" val="401816465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922338" y="250825"/>
            <a:ext cx="7970837" cy="11430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FFFF00"/>
                </a:solidFill>
              </a:rPr>
              <a:t>PO</a:t>
            </a:r>
            <a:r>
              <a:rPr lang="en-US" sz="3200" dirty="0" smtClean="0"/>
              <a:t>CS</a:t>
            </a:r>
            <a:r>
              <a:rPr lang="en-US" sz="3200" dirty="0" smtClean="0">
                <a:solidFill>
                  <a:srgbClr val="FFFF00"/>
                </a:solidFill>
              </a:rPr>
              <a:t>: Example </a:t>
            </a:r>
            <a:r>
              <a:rPr lang="en-US" sz="3200" dirty="0" smtClean="0"/>
              <a:t>convex sets</a:t>
            </a:r>
            <a:r>
              <a:rPr lang="en-US" sz="3200" dirty="0" smtClean="0">
                <a:solidFill>
                  <a:srgbClr val="FFFF00"/>
                </a:solidFill>
              </a:rPr>
              <a:t>  </a:t>
            </a:r>
          </a:p>
        </p:txBody>
      </p:sp>
      <p:sp>
        <p:nvSpPr>
          <p:cNvPr id="2052" name="Rectangle 35"/>
          <p:cNvSpPr>
            <a:spLocks noGrp="1" noChangeArrowheads="1"/>
          </p:cNvSpPr>
          <p:nvPr>
            <p:ph type="body" idx="1"/>
          </p:nvPr>
        </p:nvSpPr>
        <p:spPr>
          <a:xfrm>
            <a:off x="977900" y="1358900"/>
            <a:ext cx="7543800" cy="6858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2"/>
                </a:solidFill>
              </a:rPr>
              <a:t>Bounded Signals</a:t>
            </a:r>
            <a:r>
              <a:rPr lang="en-US" dirty="0" smtClean="0"/>
              <a:t> – a box</a:t>
            </a:r>
            <a:endParaRPr lang="en-US" dirty="0" smtClean="0">
              <a:sym typeface="Symbol" pitchFamily="18" charset="2"/>
            </a:endParaRPr>
          </a:p>
          <a:p>
            <a:pPr eaLnBrk="1" hangingPunct="1"/>
            <a:endParaRPr lang="en-US" dirty="0" smtClean="0">
              <a:sym typeface="Symbol" pitchFamily="18" charset="2"/>
            </a:endParaRPr>
          </a:p>
        </p:txBody>
      </p:sp>
      <p:graphicFrame>
        <p:nvGraphicFramePr>
          <p:cNvPr id="19493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9903180"/>
              </p:ext>
            </p:extLst>
          </p:nvPr>
        </p:nvGraphicFramePr>
        <p:xfrm>
          <a:off x="180975" y="2133600"/>
          <a:ext cx="882015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1" name="Equation" r:id="rId3" imgW="2120760" imgH="253800" progId="Equation.3">
                  <p:embed/>
                </p:oleObj>
              </mc:Choice>
              <mc:Fallback>
                <p:oleObj name="Equation" r:id="rId3" imgW="21207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975" y="2133600"/>
                        <a:ext cx="8820150" cy="7048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2"/>
                          </a:gs>
                          <a:gs pos="50000">
                            <a:srgbClr val="FFFF00"/>
                          </a:gs>
                          <a:gs pos="100000">
                            <a:schemeClr val="tx2"/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94" name="Rectangle 38"/>
          <p:cNvSpPr>
            <a:spLocks noChangeArrowheads="1"/>
          </p:cNvSpPr>
          <p:nvPr/>
        </p:nvSpPr>
        <p:spPr bwMode="auto">
          <a:xfrm>
            <a:off x="1600200" y="5334000"/>
            <a:ext cx="7543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endParaRPr lang="en-US" sz="2800" b="0">
              <a:latin typeface="Arial" charset="0"/>
              <a:sym typeface="Symbol" pitchFamily="18" charset="2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endParaRPr lang="en-US" sz="2800" b="0">
              <a:sym typeface="Symbol" pitchFamily="18" charset="2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2800" b="0">
              <a:sym typeface="Symbol" pitchFamily="18" charset="2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88658" y="3886835"/>
            <a:ext cx="3606800" cy="1543745"/>
            <a:chOff x="660718" y="2952115"/>
            <a:chExt cx="3606800" cy="1543745"/>
          </a:xfrm>
        </p:grpSpPr>
        <p:sp>
          <p:nvSpPr>
            <p:cNvPr id="2059" name="Line 41"/>
            <p:cNvSpPr>
              <a:spLocks noChangeShapeType="1"/>
            </p:cNvSpPr>
            <p:nvPr/>
          </p:nvSpPr>
          <p:spPr bwMode="auto">
            <a:xfrm flipV="1">
              <a:off x="2046764" y="4339432"/>
              <a:ext cx="1425257" cy="1460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060" name="Line 42"/>
            <p:cNvSpPr>
              <a:spLocks noChangeShapeType="1"/>
            </p:cNvSpPr>
            <p:nvPr/>
          </p:nvSpPr>
          <p:spPr bwMode="auto">
            <a:xfrm flipV="1">
              <a:off x="2043113" y="3151188"/>
              <a:ext cx="0" cy="12827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061" name="Line 43"/>
            <p:cNvSpPr>
              <a:spLocks noChangeShapeType="1"/>
            </p:cNvSpPr>
            <p:nvPr/>
          </p:nvSpPr>
          <p:spPr bwMode="auto">
            <a:xfrm flipV="1">
              <a:off x="1939925" y="3251200"/>
              <a:ext cx="1453515" cy="31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64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660718" y="2952115"/>
                  <a:ext cx="855663" cy="457200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/>
                          </a:rPr>
                          <m:t>𝑥</m:t>
                        </m:r>
                        <m:r>
                          <a:rPr lang="en-US" b="0" i="1" dirty="0" smtClean="0">
                            <a:latin typeface="Cambria Math"/>
                          </a:rPr>
                          <m:t>[</m:t>
                        </m:r>
                        <m:r>
                          <a:rPr lang="en-US" b="0" i="1" dirty="0" smtClean="0">
                            <a:latin typeface="Cambria Math"/>
                          </a:rPr>
                          <m:t>𝑛</m:t>
                        </m:r>
                        <m:r>
                          <a:rPr lang="en-US" b="0" i="1" dirty="0" smtClean="0">
                            <a:latin typeface="Cambria Math"/>
                          </a:rPr>
                          <m:t>]</m:t>
                        </m:r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2064" name="Text 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60718" y="2952115"/>
                  <a:ext cx="855663" cy="457200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b="-20000"/>
                  </a:stretch>
                </a:blipFill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65" name="Text Box 47"/>
            <p:cNvSpPr txBox="1">
              <a:spLocks noChangeArrowheads="1"/>
            </p:cNvSpPr>
            <p:nvPr/>
          </p:nvSpPr>
          <p:spPr bwMode="auto">
            <a:xfrm>
              <a:off x="3411855" y="3529965"/>
              <a:ext cx="855663" cy="45720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i="1" dirty="0" smtClean="0"/>
                <a:t>n</a:t>
              </a:r>
              <a:endParaRPr lang="en-US" b="0" dirty="0"/>
            </a:p>
          </p:txBody>
        </p:sp>
        <p:sp>
          <p:nvSpPr>
            <p:cNvPr id="2066" name="Text Box 49"/>
            <p:cNvSpPr txBox="1">
              <a:spLocks noChangeArrowheads="1"/>
            </p:cNvSpPr>
            <p:nvPr/>
          </p:nvSpPr>
          <p:spPr bwMode="auto">
            <a:xfrm>
              <a:off x="1641793" y="4095750"/>
              <a:ext cx="855663" cy="40011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0" dirty="0" smtClean="0">
                  <a:latin typeface="Arial" charset="0"/>
                  <a:sym typeface="MT Extra" pitchFamily="18" charset="2"/>
                </a:rPr>
                <a:t>0</a:t>
              </a:r>
              <a:endParaRPr lang="en-US" sz="2000" b="0" dirty="0">
                <a:latin typeface="Arial" charset="0"/>
                <a:sym typeface="MT Extra" pitchFamily="18" charset="2"/>
              </a:endParaRPr>
            </a:p>
          </p:txBody>
        </p:sp>
        <p:sp>
          <p:nvSpPr>
            <p:cNvPr id="2067" name="Text Box 50"/>
            <p:cNvSpPr txBox="1">
              <a:spLocks noChangeArrowheads="1"/>
            </p:cNvSpPr>
            <p:nvPr/>
          </p:nvSpPr>
          <p:spPr bwMode="auto">
            <a:xfrm>
              <a:off x="1600200" y="2971800"/>
              <a:ext cx="855663" cy="51911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0" i="1" dirty="0">
                  <a:sym typeface="MT Extra" pitchFamily="18" charset="2"/>
                </a:rPr>
                <a:t>u</a:t>
              </a:r>
            </a:p>
          </p:txBody>
        </p:sp>
        <p:cxnSp>
          <p:nvCxnSpPr>
            <p:cNvPr id="5" name="Straight Connector 4"/>
            <p:cNvCxnSpPr/>
            <p:nvPr/>
          </p:nvCxnSpPr>
          <p:spPr bwMode="auto">
            <a:xfrm>
              <a:off x="2367280" y="3454400"/>
              <a:ext cx="2064" cy="869950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3" name="Oval 2"/>
            <p:cNvSpPr/>
            <p:nvPr/>
          </p:nvSpPr>
          <p:spPr bwMode="auto">
            <a:xfrm>
              <a:off x="2265680" y="3332480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 bwMode="auto">
            <a:xfrm>
              <a:off x="2702560" y="4037647"/>
              <a:ext cx="0" cy="274320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>
              <a:off x="3119120" y="3576320"/>
              <a:ext cx="9843" cy="731361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33" name="Oval 32"/>
            <p:cNvSpPr/>
            <p:nvPr/>
          </p:nvSpPr>
          <p:spPr bwMode="auto">
            <a:xfrm>
              <a:off x="3027680" y="3393440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2611120" y="3972560"/>
              <a:ext cx="172720" cy="182880"/>
            </a:xfrm>
            <a:prstGeom prst="ellipse">
              <a:avLst/>
            </a:prstGeom>
            <a:gradFill>
              <a:gsLst>
                <a:gs pos="16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557238" y="3371850"/>
            <a:ext cx="3360260" cy="2525494"/>
            <a:chOff x="4557238" y="3371850"/>
            <a:chExt cx="3360260" cy="2525494"/>
          </a:xfrm>
        </p:grpSpPr>
        <p:sp>
          <p:nvSpPr>
            <p:cNvPr id="35" name="Line 41"/>
            <p:cNvSpPr>
              <a:spLocks noChangeShapeType="1"/>
            </p:cNvSpPr>
            <p:nvPr/>
          </p:nvSpPr>
          <p:spPr bwMode="auto">
            <a:xfrm flipV="1">
              <a:off x="5535613" y="4976495"/>
              <a:ext cx="1425257" cy="1460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6" name="Line 42"/>
            <p:cNvSpPr>
              <a:spLocks noChangeShapeType="1"/>
            </p:cNvSpPr>
            <p:nvPr/>
          </p:nvSpPr>
          <p:spPr bwMode="auto">
            <a:xfrm flipV="1">
              <a:off x="5520373" y="3720148"/>
              <a:ext cx="0" cy="12827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7" name="Line 41"/>
            <p:cNvSpPr>
              <a:spLocks noChangeShapeType="1"/>
            </p:cNvSpPr>
            <p:nvPr/>
          </p:nvSpPr>
          <p:spPr bwMode="auto">
            <a:xfrm flipV="1">
              <a:off x="4869180" y="4988558"/>
              <a:ext cx="660400" cy="635001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9508" name="AutoShape 52"/>
            <p:cNvSpPr>
              <a:spLocks noChangeArrowheads="1"/>
            </p:cNvSpPr>
            <p:nvPr/>
          </p:nvSpPr>
          <p:spPr bwMode="auto">
            <a:xfrm>
              <a:off x="5198428" y="4021138"/>
              <a:ext cx="1418907" cy="1309687"/>
            </a:xfrm>
            <a:prstGeom prst="cube">
              <a:avLst>
                <a:gd name="adj" fmla="val 25000"/>
              </a:avLst>
            </a:prstGeom>
            <a:solidFill>
              <a:srgbClr val="FFFF00">
                <a:alpha val="32000"/>
              </a:srgbClr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5235418" y="3810000"/>
                  <a:ext cx="24336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𝑢</m:t>
                        </m:r>
                      </m:oMath>
                    </m:oMathPara>
                  </a14:m>
                  <a:endParaRPr lang="en-US" sz="16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5418" y="3810000"/>
                  <a:ext cx="243362" cy="338554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r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6538438" y="4895850"/>
                  <a:ext cx="27146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𝑢</m:t>
                        </m:r>
                      </m:oMath>
                    </m:oMathPara>
                  </a14:m>
                  <a:endParaRPr lang="en-US" sz="16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8438" y="4895850"/>
                  <a:ext cx="271462" cy="338554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/>
                <p:cNvSpPr txBox="1"/>
                <p:nvPr/>
              </p:nvSpPr>
              <p:spPr>
                <a:xfrm>
                  <a:off x="5044918" y="5299710"/>
                  <a:ext cx="27146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𝑢</m:t>
                        </m:r>
                      </m:oMath>
                    </m:oMathPara>
                  </a14:m>
                  <a:endParaRPr lang="en-US" sz="16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44918" y="5299710"/>
                  <a:ext cx="271462" cy="338554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6942298" y="4781550"/>
                  <a:ext cx="27146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[1]</m:t>
                        </m:r>
                      </m:oMath>
                    </m:oMathPara>
                  </a14:m>
                  <a:endParaRPr lang="en-US" sz="16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2298" y="4781550"/>
                  <a:ext cx="271462" cy="338554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r="-106818" b="-10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5357338" y="3371850"/>
                  <a:ext cx="27146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[2]</m:t>
                        </m:r>
                      </m:oMath>
                    </m:oMathPara>
                  </a14:m>
                  <a:endParaRPr lang="en-US" sz="16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57338" y="3371850"/>
                  <a:ext cx="271462" cy="338554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 r="-106818" b="-10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4557238" y="5558790"/>
                  <a:ext cx="27146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[3]</m:t>
                        </m:r>
                      </m:oMath>
                    </m:oMathPara>
                  </a14:m>
                  <a:endParaRPr lang="en-US" sz="16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57238" y="5558790"/>
                  <a:ext cx="271462" cy="338554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 r="-106818" b="-1272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" name="AutoShape 52"/>
            <p:cNvSpPr>
              <a:spLocks noChangeArrowheads="1"/>
            </p:cNvSpPr>
            <p:nvPr/>
          </p:nvSpPr>
          <p:spPr bwMode="auto">
            <a:xfrm>
              <a:off x="5349241" y="4556760"/>
              <a:ext cx="1013460" cy="586740"/>
            </a:xfrm>
            <a:prstGeom prst="cube">
              <a:avLst>
                <a:gd name="adj" fmla="val 25000"/>
              </a:avLst>
            </a:prstGeom>
            <a:solidFill>
              <a:srgbClr val="FFFF00">
                <a:alpha val="32000"/>
              </a:srgbClr>
            </a:solidFill>
            <a:ln w="12700" cap="sq">
              <a:solidFill>
                <a:schemeClr val="bg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" name="Oval 51"/>
            <p:cNvSpPr/>
            <p:nvPr/>
          </p:nvSpPr>
          <p:spPr bwMode="auto">
            <a:xfrm>
              <a:off x="6106160" y="4627880"/>
              <a:ext cx="172720" cy="182880"/>
            </a:xfrm>
            <a:prstGeom prst="ellipse">
              <a:avLst/>
            </a:prstGeom>
            <a:gradFill flip="none" rotWithShape="1">
              <a:gsLst>
                <a:gs pos="53000">
                  <a:srgbClr val="FFC000"/>
                </a:gs>
                <a:gs pos="23000">
                  <a:schemeClr val="tx1"/>
                </a:gs>
                <a:gs pos="85000">
                  <a:srgbClr val="FFC000"/>
                </a:gs>
              </a:gsLst>
              <a:path path="circle">
                <a:fillToRect l="50000" t="50000" r="50000" b="50000"/>
              </a:path>
              <a:tileRect/>
            </a:gradFill>
            <a:ln w="12700" cap="sq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 bwMode="auto">
            <a:xfrm flipH="1">
              <a:off x="6276446" y="4076700"/>
              <a:ext cx="886354" cy="570342"/>
            </a:xfrm>
            <a:prstGeom prst="straightConnector1">
              <a:avLst/>
            </a:prstGeom>
            <a:solidFill>
              <a:schemeClr val="accent1"/>
            </a:solidFill>
            <a:ln w="12700" cap="sq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7061835" y="3705225"/>
                  <a:ext cx="855663" cy="461665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b="0" i="1" dirty="0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b="0" i="1" dirty="0">
                                <a:latin typeface="Cambria Math"/>
                              </a:rPr>
                              <m:t>𝑥</m:t>
                            </m:r>
                            <m:r>
                              <m:rPr>
                                <m:nor/>
                              </m:rPr>
                              <a:rPr lang="en-US" b="0" dirty="0"/>
                              <m:t> </m:t>
                            </m:r>
                          </m:e>
                        </m:acc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56" name="Text 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061835" y="3705225"/>
                  <a:ext cx="855663" cy="461665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/>
                  </a:stretch>
                </a:blipFill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47309462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Ill-Conditioned Matrix</a:t>
            </a:r>
            <a:endParaRPr lang="en-US" dirty="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513" y="1711325"/>
            <a:ext cx="5364162" cy="175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3868738"/>
            <a:ext cx="7848583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771525" y="5715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en-US" sz="2400" b="0" kern="0" dirty="0" smtClean="0">
                <a:solidFill>
                  <a:schemeClr val="accent2">
                    <a:lumMod val="50000"/>
                    <a:lumOff val="50000"/>
                  </a:schemeClr>
                </a:solidFill>
              </a:rPr>
              <a:t>close to singular</a:t>
            </a:r>
            <a:endParaRPr lang="en-US" sz="2400" b="0" kern="0" dirty="0">
              <a:solidFill>
                <a:schemeClr val="accent2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35759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Ill-Conditioned Matrix</a:t>
            </a:r>
            <a:endParaRPr lang="en-US" dirty="0"/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571625"/>
            <a:ext cx="3595382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1585415"/>
            <a:ext cx="4941278" cy="2586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2390775" y="6076950"/>
            <a:ext cx="200025" cy="400050"/>
          </a:xfrm>
          <a:prstGeom prst="rect">
            <a:avLst/>
          </a:prstGeom>
          <a:solidFill>
            <a:schemeClr val="accent1">
              <a:alpha val="16000"/>
            </a:schemeClr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23320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Ill-Conditioned Matrix</a:t>
            </a:r>
            <a:endParaRPr lang="en-US" dirty="0"/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571625"/>
            <a:ext cx="3595382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1585415"/>
            <a:ext cx="4941278" cy="2586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4292885"/>
            <a:ext cx="5031919" cy="246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2390775" y="6076950"/>
            <a:ext cx="200025" cy="400050"/>
          </a:xfrm>
          <a:prstGeom prst="rect">
            <a:avLst/>
          </a:prstGeom>
          <a:solidFill>
            <a:schemeClr val="accent1">
              <a:alpha val="16000"/>
            </a:schemeClr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17857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Ill-Conditioned Matrix</a:t>
            </a:r>
            <a:endParaRPr lang="en-US" dirty="0"/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571625"/>
            <a:ext cx="3595382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1585415"/>
            <a:ext cx="4941278" cy="2586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4292885"/>
            <a:ext cx="5031919" cy="246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2390775" y="6076950"/>
            <a:ext cx="200025" cy="400050"/>
          </a:xfrm>
          <a:prstGeom prst="rect">
            <a:avLst/>
          </a:prstGeom>
          <a:solidFill>
            <a:schemeClr val="accent1">
              <a:alpha val="16000"/>
            </a:schemeClr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573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4295775"/>
            <a:ext cx="331180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317857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0"/>
            <a:ext cx="77724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latin typeface="Arial" charset="0"/>
              </a:rPr>
              <a:t>Outline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2300" y="97155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C000"/>
                </a:solidFill>
                <a:latin typeface="Arial" charset="0"/>
              </a:rPr>
              <a:t>POCS: What is it?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Convex Sets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Projections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POCS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C000"/>
                </a:solidFill>
                <a:latin typeface="Arial" charset="0"/>
              </a:rPr>
              <a:t>Applications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The Papoulis-</a:t>
            </a:r>
            <a:r>
              <a:rPr lang="en-US" sz="2400" b="1" dirty="0" err="1" smtClean="0">
                <a:solidFill>
                  <a:srgbClr val="FFC000"/>
                </a:solidFill>
                <a:latin typeface="Arial" charset="0"/>
              </a:rPr>
              <a:t>Gerchberg</a:t>
            </a: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 Algorithm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latin typeface="Arial" charset="0"/>
              </a:rPr>
              <a:t>Neural Network Associative Memory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Resolution at sub-pixel levels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Radiation Oncology / Tomography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JPG / MPEG repair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Missing Sensors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C000"/>
                </a:solidFill>
                <a:latin typeface="Arial" charset="0"/>
              </a:rPr>
              <a:t>Generalized Alternating Projections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Ambiguity Function Synthesis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The </a:t>
            </a:r>
            <a:r>
              <a:rPr lang="en-US" sz="2400" b="1" dirty="0" err="1" smtClean="0">
                <a:solidFill>
                  <a:srgbClr val="FFC000"/>
                </a:solidFill>
                <a:latin typeface="Arial" charset="0"/>
              </a:rPr>
              <a:t>Gerchberg</a:t>
            </a: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-Saxton Algorithm</a:t>
            </a:r>
          </a:p>
          <a:p>
            <a:pPr lvl="2" eaLnBrk="1" hangingPunct="1">
              <a:lnSpc>
                <a:spcPct val="90000"/>
              </a:lnSpc>
              <a:buFontTx/>
              <a:buNone/>
            </a:pPr>
            <a:endParaRPr lang="en-US" b="1" dirty="0" smtClean="0">
              <a:solidFill>
                <a:schemeClr val="tx2"/>
              </a:solidFill>
              <a:latin typeface="Arial" charset="0"/>
            </a:endParaRP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92934376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Line 53"/>
          <p:cNvSpPr>
            <a:spLocks noChangeShapeType="1"/>
          </p:cNvSpPr>
          <p:nvPr/>
        </p:nvSpPr>
        <p:spPr bwMode="auto">
          <a:xfrm>
            <a:off x="4953000" y="5867400"/>
            <a:ext cx="4191000" cy="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7414" name="Line 18"/>
          <p:cNvSpPr>
            <a:spLocks noChangeShapeType="1"/>
          </p:cNvSpPr>
          <p:nvPr/>
        </p:nvSpPr>
        <p:spPr bwMode="auto">
          <a:xfrm flipV="1">
            <a:off x="4991100" y="2895600"/>
            <a:ext cx="0" cy="297180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7415" name="Line 19"/>
          <p:cNvSpPr>
            <a:spLocks noChangeShapeType="1"/>
          </p:cNvSpPr>
          <p:nvPr/>
        </p:nvSpPr>
        <p:spPr bwMode="auto">
          <a:xfrm flipV="1">
            <a:off x="3505200" y="4343400"/>
            <a:ext cx="4800600" cy="220980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7416" name="AutoShape 21"/>
          <p:cNvSpPr>
            <a:spLocks noChangeArrowheads="1"/>
          </p:cNvSpPr>
          <p:nvPr/>
        </p:nvSpPr>
        <p:spPr bwMode="auto">
          <a:xfrm>
            <a:off x="4953000" y="5638800"/>
            <a:ext cx="285750" cy="266700"/>
          </a:xfrm>
          <a:prstGeom prst="cube">
            <a:avLst>
              <a:gd name="adj" fmla="val 25000"/>
            </a:avLst>
          </a:prstGeom>
          <a:solidFill>
            <a:srgbClr val="FF6600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3657600" y="3962400"/>
            <a:ext cx="5486400" cy="2514600"/>
            <a:chOff x="2304" y="2496"/>
            <a:chExt cx="3456" cy="1584"/>
          </a:xfrm>
        </p:grpSpPr>
        <p:sp>
          <p:nvSpPr>
            <p:cNvPr id="17449" name="Line 17"/>
            <p:cNvSpPr>
              <a:spLocks noChangeShapeType="1"/>
            </p:cNvSpPr>
            <p:nvPr/>
          </p:nvSpPr>
          <p:spPr bwMode="auto">
            <a:xfrm>
              <a:off x="3156" y="3696"/>
              <a:ext cx="2604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7450" name="AutoShape 20"/>
            <p:cNvSpPr>
              <a:spLocks noChangeArrowheads="1"/>
            </p:cNvSpPr>
            <p:nvPr/>
          </p:nvSpPr>
          <p:spPr bwMode="auto">
            <a:xfrm flipH="1">
              <a:off x="2304" y="2496"/>
              <a:ext cx="3312" cy="1200"/>
            </a:xfrm>
            <a:prstGeom prst="parallelogram">
              <a:avLst>
                <a:gd name="adj" fmla="val 69000"/>
              </a:avLst>
            </a:prstGeom>
            <a:solidFill>
              <a:schemeClr val="tx1">
                <a:alpha val="50195"/>
              </a:schemeClr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51" name="Oval 28"/>
            <p:cNvSpPr>
              <a:spLocks noChangeArrowheads="1"/>
            </p:cNvSpPr>
            <p:nvPr/>
          </p:nvSpPr>
          <p:spPr bwMode="auto">
            <a:xfrm>
              <a:off x="5544" y="3611"/>
              <a:ext cx="192" cy="170"/>
            </a:xfrm>
            <a:prstGeom prst="ellipse">
              <a:avLst/>
            </a:prstGeom>
            <a:gradFill rotWithShape="0">
              <a:gsLst>
                <a:gs pos="0">
                  <a:schemeClr val="tx2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52" name="Text Box 49"/>
            <p:cNvSpPr txBox="1">
              <a:spLocks noChangeArrowheads="1"/>
            </p:cNvSpPr>
            <p:nvPr/>
          </p:nvSpPr>
          <p:spPr bwMode="auto">
            <a:xfrm>
              <a:off x="2832" y="3792"/>
              <a:ext cx="2304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Arial" charset="0"/>
                </a:rPr>
                <a:t>A Plane!</a:t>
              </a:r>
            </a:p>
          </p:txBody>
        </p:sp>
      </p:grpSp>
      <p:sp>
        <p:nvSpPr>
          <p:cNvPr id="174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372600" cy="1143000"/>
          </a:xfrm>
        </p:spPr>
        <p:txBody>
          <a:bodyPr/>
          <a:lstStyle/>
          <a:p>
            <a:pPr eaLnBrk="1" hangingPunct="1"/>
            <a:r>
              <a:rPr lang="en-US" sz="2400" b="1" smtClean="0"/>
              <a:t>Application:</a:t>
            </a:r>
            <a:br>
              <a:rPr lang="en-US" sz="2400" b="1" smtClean="0"/>
            </a:br>
            <a:r>
              <a:rPr lang="en-US" sz="4000" b="1" smtClean="0"/>
              <a:t>Neural Network Associative Memory</a:t>
            </a:r>
            <a:r>
              <a:rPr lang="en-US" b="1" smtClean="0"/>
              <a:t/>
            </a:r>
            <a:br>
              <a:rPr lang="en-US" b="1" smtClean="0"/>
            </a:br>
            <a:r>
              <a:rPr lang="en-US" sz="3200" b="1" smtClean="0"/>
              <a:t>Placing the Library in Hilbert Space</a:t>
            </a:r>
          </a:p>
        </p:txBody>
      </p:sp>
      <p:grpSp>
        <p:nvGrpSpPr>
          <p:cNvPr id="3" name="Group 52"/>
          <p:cNvGrpSpPr>
            <a:grpSpLocks/>
          </p:cNvGrpSpPr>
          <p:nvPr/>
        </p:nvGrpSpPr>
        <p:grpSpPr bwMode="auto">
          <a:xfrm>
            <a:off x="2038350" y="4144963"/>
            <a:ext cx="2457450" cy="949325"/>
            <a:chOff x="1284" y="2611"/>
            <a:chExt cx="1548" cy="598"/>
          </a:xfrm>
        </p:grpSpPr>
        <p:pic>
          <p:nvPicPr>
            <p:cNvPr id="17446" name="Picture 9" descr="Image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84" y="2611"/>
              <a:ext cx="488" cy="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47" name="Oval 26"/>
            <p:cNvSpPr>
              <a:spLocks noChangeArrowheads="1"/>
            </p:cNvSpPr>
            <p:nvPr/>
          </p:nvSpPr>
          <p:spPr bwMode="auto">
            <a:xfrm>
              <a:off x="2640" y="2832"/>
              <a:ext cx="192" cy="170"/>
            </a:xfrm>
            <a:prstGeom prst="ellipse">
              <a:avLst/>
            </a:prstGeom>
            <a:gradFill rotWithShape="0">
              <a:gsLst>
                <a:gs pos="0">
                  <a:schemeClr val="tx2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48" name="Line 29"/>
            <p:cNvSpPr>
              <a:spLocks noChangeShapeType="1"/>
            </p:cNvSpPr>
            <p:nvPr/>
          </p:nvSpPr>
          <p:spPr bwMode="auto">
            <a:xfrm flipV="1">
              <a:off x="1770" y="2928"/>
              <a:ext cx="870" cy="6"/>
            </a:xfrm>
            <a:prstGeom prst="line">
              <a:avLst/>
            </a:prstGeom>
            <a:noFill/>
            <a:ln w="28575" cap="sq">
              <a:solidFill>
                <a:schemeClr val="tx2"/>
              </a:solidFill>
              <a:round/>
              <a:headEnd type="none" w="sm" len="sm"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1614488" y="4959350"/>
            <a:ext cx="3186112" cy="1790700"/>
            <a:chOff x="1017" y="3124"/>
            <a:chExt cx="2007" cy="1128"/>
          </a:xfrm>
        </p:grpSpPr>
        <p:graphicFrame>
          <p:nvGraphicFramePr>
            <p:cNvPr id="17412" name="Object 15"/>
            <p:cNvGraphicFramePr>
              <a:graphicFrameLocks noChangeAspect="1"/>
            </p:cNvGraphicFramePr>
            <p:nvPr/>
          </p:nvGraphicFramePr>
          <p:xfrm>
            <a:off x="1017" y="3611"/>
            <a:ext cx="533" cy="6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531" name="Image" r:id="rId4" imgW="1258030" imgH="1512178" progId="">
                    <p:embed/>
                  </p:oleObj>
                </mc:Choice>
                <mc:Fallback>
                  <p:oleObj name="Image" r:id="rId4" imgW="1258030" imgH="1512178" progId="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17" y="3611"/>
                          <a:ext cx="533" cy="6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 cap="sq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444" name="Oval 23"/>
            <p:cNvSpPr>
              <a:spLocks noChangeArrowheads="1"/>
            </p:cNvSpPr>
            <p:nvPr/>
          </p:nvSpPr>
          <p:spPr bwMode="auto">
            <a:xfrm>
              <a:off x="2832" y="3124"/>
              <a:ext cx="192" cy="170"/>
            </a:xfrm>
            <a:prstGeom prst="ellipse">
              <a:avLst/>
            </a:prstGeom>
            <a:gradFill rotWithShape="0">
              <a:gsLst>
                <a:gs pos="0">
                  <a:schemeClr val="tx2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45" name="Line 31"/>
            <p:cNvSpPr>
              <a:spLocks noChangeShapeType="1"/>
            </p:cNvSpPr>
            <p:nvPr/>
          </p:nvSpPr>
          <p:spPr bwMode="auto">
            <a:xfrm flipV="1">
              <a:off x="1550" y="3294"/>
              <a:ext cx="1282" cy="684"/>
            </a:xfrm>
            <a:prstGeom prst="line">
              <a:avLst/>
            </a:prstGeom>
            <a:noFill/>
            <a:ln w="28575" cap="sq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5" name="Group 34"/>
          <p:cNvGrpSpPr>
            <a:grpSpLocks/>
          </p:cNvGrpSpPr>
          <p:nvPr/>
        </p:nvGrpSpPr>
        <p:grpSpPr bwMode="auto">
          <a:xfrm>
            <a:off x="304800" y="4689475"/>
            <a:ext cx="5295900" cy="1241425"/>
            <a:chOff x="192" y="2954"/>
            <a:chExt cx="3336" cy="782"/>
          </a:xfrm>
        </p:grpSpPr>
        <p:sp>
          <p:nvSpPr>
            <p:cNvPr id="17441" name="Oval 24"/>
            <p:cNvSpPr>
              <a:spLocks noChangeArrowheads="1"/>
            </p:cNvSpPr>
            <p:nvPr/>
          </p:nvSpPr>
          <p:spPr bwMode="auto">
            <a:xfrm>
              <a:off x="3336" y="2954"/>
              <a:ext cx="192" cy="170"/>
            </a:xfrm>
            <a:prstGeom prst="ellipse">
              <a:avLst/>
            </a:prstGeom>
            <a:gradFill rotWithShape="0">
              <a:gsLst>
                <a:gs pos="0">
                  <a:schemeClr val="tx2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42" name="Line 32"/>
            <p:cNvSpPr>
              <a:spLocks noChangeShapeType="1"/>
            </p:cNvSpPr>
            <p:nvPr/>
          </p:nvSpPr>
          <p:spPr bwMode="auto">
            <a:xfrm flipV="1">
              <a:off x="624" y="3072"/>
              <a:ext cx="2736" cy="384"/>
            </a:xfrm>
            <a:prstGeom prst="line">
              <a:avLst/>
            </a:prstGeom>
            <a:noFill/>
            <a:ln w="28575" cap="sq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pic>
          <p:nvPicPr>
            <p:cNvPr id="17443" name="Picture 10" descr="Image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2" y="3120"/>
              <a:ext cx="536" cy="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6735763" y="2057400"/>
            <a:ext cx="1036637" cy="2098675"/>
            <a:chOff x="4243" y="1296"/>
            <a:chExt cx="653" cy="1322"/>
          </a:xfrm>
        </p:grpSpPr>
        <p:sp>
          <p:nvSpPr>
            <p:cNvPr id="17439" name="Line 35"/>
            <p:cNvSpPr>
              <a:spLocks noChangeShapeType="1"/>
            </p:cNvSpPr>
            <p:nvPr/>
          </p:nvSpPr>
          <p:spPr bwMode="auto">
            <a:xfrm>
              <a:off x="4435" y="1824"/>
              <a:ext cx="317" cy="624"/>
            </a:xfrm>
            <a:prstGeom prst="line">
              <a:avLst/>
            </a:prstGeom>
            <a:noFill/>
            <a:ln w="28575" cap="sq">
              <a:solidFill>
                <a:schemeClr val="tx2"/>
              </a:solidFill>
              <a:round/>
              <a:headEnd type="none" w="sm" len="sm"/>
              <a:tailEnd type="triangle" w="sm" len="sm"/>
            </a:ln>
          </p:spPr>
          <p:txBody>
            <a:bodyPr wrap="none"/>
            <a:lstStyle/>
            <a:p>
              <a:endParaRPr lang="en-US"/>
            </a:p>
          </p:txBody>
        </p:sp>
        <p:graphicFrame>
          <p:nvGraphicFramePr>
            <p:cNvPr id="17411" name="Object 16"/>
            <p:cNvGraphicFramePr>
              <a:graphicFrameLocks noChangeAspect="1"/>
            </p:cNvGraphicFramePr>
            <p:nvPr/>
          </p:nvGraphicFramePr>
          <p:xfrm>
            <a:off x="4243" y="1296"/>
            <a:ext cx="504" cy="6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532" name="Image" r:id="rId7" imgW="1702188" imgH="2058595" progId="">
                    <p:embed/>
                  </p:oleObj>
                </mc:Choice>
                <mc:Fallback>
                  <p:oleObj name="Image" r:id="rId7" imgW="1702188" imgH="2058595" progId="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43" y="1296"/>
                          <a:ext cx="504" cy="61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 cap="sq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440" name="Oval 27"/>
            <p:cNvSpPr>
              <a:spLocks noChangeArrowheads="1"/>
            </p:cNvSpPr>
            <p:nvPr/>
          </p:nvSpPr>
          <p:spPr bwMode="auto">
            <a:xfrm>
              <a:off x="4704" y="2448"/>
              <a:ext cx="192" cy="170"/>
            </a:xfrm>
            <a:prstGeom prst="ellipse">
              <a:avLst/>
            </a:prstGeom>
            <a:gradFill rotWithShape="0">
              <a:gsLst>
                <a:gs pos="0">
                  <a:schemeClr val="tx2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39"/>
          <p:cNvGrpSpPr>
            <a:grpSpLocks/>
          </p:cNvGrpSpPr>
          <p:nvPr/>
        </p:nvGrpSpPr>
        <p:grpSpPr bwMode="auto">
          <a:xfrm>
            <a:off x="4648200" y="2438400"/>
            <a:ext cx="1676400" cy="1946275"/>
            <a:chOff x="2928" y="1536"/>
            <a:chExt cx="1056" cy="1226"/>
          </a:xfrm>
        </p:grpSpPr>
        <p:sp>
          <p:nvSpPr>
            <p:cNvPr id="17436" name="Oval 25"/>
            <p:cNvSpPr>
              <a:spLocks noChangeArrowheads="1"/>
            </p:cNvSpPr>
            <p:nvPr/>
          </p:nvSpPr>
          <p:spPr bwMode="auto">
            <a:xfrm>
              <a:off x="3792" y="2592"/>
              <a:ext cx="192" cy="170"/>
            </a:xfrm>
            <a:prstGeom prst="ellipse">
              <a:avLst/>
            </a:prstGeom>
            <a:gradFill rotWithShape="0">
              <a:gsLst>
                <a:gs pos="0">
                  <a:schemeClr val="tx2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7" name="Line 38"/>
            <p:cNvSpPr>
              <a:spLocks noChangeShapeType="1"/>
            </p:cNvSpPr>
            <p:nvPr/>
          </p:nvSpPr>
          <p:spPr bwMode="auto">
            <a:xfrm>
              <a:off x="3408" y="2016"/>
              <a:ext cx="432" cy="576"/>
            </a:xfrm>
            <a:prstGeom prst="line">
              <a:avLst/>
            </a:prstGeom>
            <a:noFill/>
            <a:ln w="28575" cap="sq">
              <a:solidFill>
                <a:schemeClr val="tx2"/>
              </a:solidFill>
              <a:round/>
              <a:headEnd type="none" w="sm" len="sm"/>
              <a:tailEnd type="triangle" w="sm" len="sm"/>
            </a:ln>
          </p:spPr>
          <p:txBody>
            <a:bodyPr wrap="none"/>
            <a:lstStyle/>
            <a:p>
              <a:endParaRPr lang="en-US"/>
            </a:p>
          </p:txBody>
        </p:sp>
        <p:pic>
          <p:nvPicPr>
            <p:cNvPr id="17438" name="Picture 1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928" y="1536"/>
              <a:ext cx="562" cy="57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</p:grpSp>
      <p:grpSp>
        <p:nvGrpSpPr>
          <p:cNvPr id="8" name="Group 47"/>
          <p:cNvGrpSpPr>
            <a:grpSpLocks/>
          </p:cNvGrpSpPr>
          <p:nvPr/>
        </p:nvGrpSpPr>
        <p:grpSpPr bwMode="auto">
          <a:xfrm>
            <a:off x="2895600" y="2057400"/>
            <a:ext cx="1981200" cy="2327275"/>
            <a:chOff x="1824" y="1296"/>
            <a:chExt cx="1248" cy="1466"/>
          </a:xfrm>
        </p:grpSpPr>
        <p:pic>
          <p:nvPicPr>
            <p:cNvPr id="17433" name="Picture 8" descr="Image8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824" y="1296"/>
              <a:ext cx="486" cy="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34" name="Oval 42"/>
            <p:cNvSpPr>
              <a:spLocks noChangeArrowheads="1"/>
            </p:cNvSpPr>
            <p:nvPr/>
          </p:nvSpPr>
          <p:spPr bwMode="auto">
            <a:xfrm>
              <a:off x="2880" y="2592"/>
              <a:ext cx="192" cy="170"/>
            </a:xfrm>
            <a:prstGeom prst="ellipse">
              <a:avLst/>
            </a:prstGeom>
            <a:gradFill rotWithShape="0">
              <a:gsLst>
                <a:gs pos="0">
                  <a:schemeClr val="tx2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5" name="Line 43"/>
            <p:cNvSpPr>
              <a:spLocks noChangeShapeType="1"/>
            </p:cNvSpPr>
            <p:nvPr/>
          </p:nvSpPr>
          <p:spPr bwMode="auto">
            <a:xfrm>
              <a:off x="2256" y="1872"/>
              <a:ext cx="672" cy="72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 type="none" w="sm" len="sm"/>
              <a:tailEnd type="triangle" w="sm" len="sm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9" name="Group 51"/>
          <p:cNvGrpSpPr>
            <a:grpSpLocks/>
          </p:cNvGrpSpPr>
          <p:nvPr/>
        </p:nvGrpSpPr>
        <p:grpSpPr bwMode="auto">
          <a:xfrm>
            <a:off x="1143000" y="2514600"/>
            <a:ext cx="2667000" cy="1565275"/>
            <a:chOff x="720" y="1584"/>
            <a:chExt cx="1680" cy="986"/>
          </a:xfrm>
        </p:grpSpPr>
        <p:pic>
          <p:nvPicPr>
            <p:cNvPr id="17410" name="Object 14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20" y="1584"/>
              <a:ext cx="575" cy="5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</p:pic>
        <p:sp>
          <p:nvSpPr>
            <p:cNvPr id="17431" name="Oval 44"/>
            <p:cNvSpPr>
              <a:spLocks noChangeArrowheads="1"/>
            </p:cNvSpPr>
            <p:nvPr/>
          </p:nvSpPr>
          <p:spPr bwMode="auto">
            <a:xfrm>
              <a:off x="2208" y="2400"/>
              <a:ext cx="192" cy="170"/>
            </a:xfrm>
            <a:prstGeom prst="ellipse">
              <a:avLst/>
            </a:prstGeom>
            <a:gradFill rotWithShape="0">
              <a:gsLst>
                <a:gs pos="0">
                  <a:schemeClr val="tx2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2" name="Line 45"/>
            <p:cNvSpPr>
              <a:spLocks noChangeShapeType="1"/>
            </p:cNvSpPr>
            <p:nvPr/>
          </p:nvSpPr>
          <p:spPr bwMode="auto">
            <a:xfrm>
              <a:off x="1296" y="2160"/>
              <a:ext cx="912" cy="288"/>
            </a:xfrm>
            <a:prstGeom prst="line">
              <a:avLst/>
            </a:prstGeom>
            <a:noFill/>
            <a:ln w="28575" cap="sq">
              <a:solidFill>
                <a:schemeClr val="tx2"/>
              </a:solidFill>
              <a:round/>
              <a:headEnd type="none" w="sm" len="sm"/>
              <a:tailEnd type="triangle" w="sm" len="sm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10" name="Group 41"/>
          <p:cNvGrpSpPr>
            <a:grpSpLocks/>
          </p:cNvGrpSpPr>
          <p:nvPr/>
        </p:nvGrpSpPr>
        <p:grpSpPr bwMode="auto">
          <a:xfrm>
            <a:off x="7285038" y="2895600"/>
            <a:ext cx="1858962" cy="2468563"/>
            <a:chOff x="4589" y="1824"/>
            <a:chExt cx="1171" cy="1555"/>
          </a:xfrm>
        </p:grpSpPr>
        <p:pic>
          <p:nvPicPr>
            <p:cNvPr id="17428" name="Picture 12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173" y="1824"/>
              <a:ext cx="587" cy="59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17429" name="Oval 22"/>
            <p:cNvSpPr>
              <a:spLocks noChangeArrowheads="1"/>
            </p:cNvSpPr>
            <p:nvPr/>
          </p:nvSpPr>
          <p:spPr bwMode="auto">
            <a:xfrm>
              <a:off x="4589" y="3209"/>
              <a:ext cx="192" cy="170"/>
            </a:xfrm>
            <a:prstGeom prst="ellipse">
              <a:avLst/>
            </a:prstGeom>
            <a:gradFill rotWithShape="0">
              <a:gsLst>
                <a:gs pos="0">
                  <a:schemeClr val="tx2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0" name="Line 40"/>
            <p:cNvSpPr>
              <a:spLocks noChangeShapeType="1"/>
            </p:cNvSpPr>
            <p:nvPr/>
          </p:nvSpPr>
          <p:spPr bwMode="auto">
            <a:xfrm flipH="1">
              <a:off x="4704" y="2400"/>
              <a:ext cx="768" cy="864"/>
            </a:xfrm>
            <a:prstGeom prst="line">
              <a:avLst/>
            </a:prstGeom>
            <a:noFill/>
            <a:ln w="28575" cap="sq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4"/>
          <p:cNvGrpSpPr>
            <a:grpSpLocks/>
          </p:cNvGrpSpPr>
          <p:nvPr/>
        </p:nvGrpSpPr>
        <p:grpSpPr bwMode="auto">
          <a:xfrm>
            <a:off x="1371600" y="4648200"/>
            <a:ext cx="4572000" cy="1371600"/>
            <a:chOff x="1200" y="2784"/>
            <a:chExt cx="2880" cy="864"/>
          </a:xfrm>
        </p:grpSpPr>
        <p:sp>
          <p:nvSpPr>
            <p:cNvPr id="18462" name="Line 56"/>
            <p:cNvSpPr>
              <a:spLocks noChangeShapeType="1"/>
            </p:cNvSpPr>
            <p:nvPr/>
          </p:nvSpPr>
          <p:spPr bwMode="auto">
            <a:xfrm flipV="1">
              <a:off x="3216" y="3216"/>
              <a:ext cx="864" cy="37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63" name="Line 58"/>
            <p:cNvSpPr>
              <a:spLocks noChangeShapeType="1"/>
            </p:cNvSpPr>
            <p:nvPr/>
          </p:nvSpPr>
          <p:spPr bwMode="auto">
            <a:xfrm>
              <a:off x="1680" y="3600"/>
              <a:ext cx="15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64" name="Oval 42"/>
            <p:cNvSpPr>
              <a:spLocks noChangeArrowheads="1"/>
            </p:cNvSpPr>
            <p:nvPr/>
          </p:nvSpPr>
          <p:spPr bwMode="auto">
            <a:xfrm>
              <a:off x="3024" y="3504"/>
              <a:ext cx="336" cy="144"/>
            </a:xfrm>
            <a:prstGeom prst="ellipse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2"/>
                </a:gs>
              </a:gsLst>
              <a:lin ang="5400000" scaled="1"/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5" name="Line 48"/>
            <p:cNvSpPr>
              <a:spLocks noChangeShapeType="1"/>
            </p:cNvSpPr>
            <p:nvPr/>
          </p:nvSpPr>
          <p:spPr bwMode="auto">
            <a:xfrm>
              <a:off x="1728" y="3168"/>
              <a:ext cx="1248" cy="336"/>
            </a:xfrm>
            <a:prstGeom prst="line">
              <a:avLst/>
            </a:prstGeom>
            <a:noFill/>
            <a:ln w="28575" cap="sq">
              <a:solidFill>
                <a:schemeClr val="tx2"/>
              </a:solidFill>
              <a:round/>
              <a:headEnd type="none" w="sm" len="sm"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pic>
          <p:nvPicPr>
            <p:cNvPr id="1846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00" y="2784"/>
              <a:ext cx="579" cy="579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</p:grpSp>
      <p:sp>
        <p:nvSpPr>
          <p:cNvPr id="18437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pPr eaLnBrk="1" hangingPunct="1"/>
            <a:r>
              <a:rPr lang="en-US" sz="2400" b="1" smtClean="0"/>
              <a:t>Application:</a:t>
            </a:r>
            <a:br>
              <a:rPr lang="en-US" sz="2400" b="1" smtClean="0"/>
            </a:br>
            <a:r>
              <a:rPr lang="en-US" sz="4000" b="1" smtClean="0"/>
              <a:t>Neural Network Associative Memory</a:t>
            </a:r>
            <a:r>
              <a:rPr lang="en-US" b="1" smtClean="0"/>
              <a:t/>
            </a:r>
            <a:br>
              <a:rPr lang="en-US" b="1" smtClean="0"/>
            </a:br>
            <a:r>
              <a:rPr lang="en-US" sz="3200" b="1" smtClean="0"/>
              <a:t>Associative Recall</a:t>
            </a:r>
          </a:p>
        </p:txBody>
      </p:sp>
      <p:grpSp>
        <p:nvGrpSpPr>
          <p:cNvPr id="18438" name="Group 62"/>
          <p:cNvGrpSpPr>
            <a:grpSpLocks/>
          </p:cNvGrpSpPr>
          <p:nvPr/>
        </p:nvGrpSpPr>
        <p:grpSpPr bwMode="auto">
          <a:xfrm>
            <a:off x="1752600" y="2971800"/>
            <a:ext cx="5048250" cy="3048000"/>
            <a:chOff x="1440" y="1728"/>
            <a:chExt cx="3180" cy="1920"/>
          </a:xfrm>
        </p:grpSpPr>
        <p:sp>
          <p:nvSpPr>
            <p:cNvPr id="18458" name="Line 2"/>
            <p:cNvSpPr>
              <a:spLocks noChangeShapeType="1"/>
            </p:cNvSpPr>
            <p:nvPr/>
          </p:nvSpPr>
          <p:spPr bwMode="auto">
            <a:xfrm flipV="1">
              <a:off x="1440" y="2256"/>
              <a:ext cx="3084" cy="1392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59" name="Line 6"/>
            <p:cNvSpPr>
              <a:spLocks noChangeShapeType="1"/>
            </p:cNvSpPr>
            <p:nvPr/>
          </p:nvSpPr>
          <p:spPr bwMode="auto">
            <a:xfrm>
              <a:off x="2448" y="3216"/>
              <a:ext cx="2172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60" name="Line 7"/>
            <p:cNvSpPr>
              <a:spLocks noChangeShapeType="1"/>
            </p:cNvSpPr>
            <p:nvPr/>
          </p:nvSpPr>
          <p:spPr bwMode="auto">
            <a:xfrm flipH="1" flipV="1">
              <a:off x="2412" y="1728"/>
              <a:ext cx="0" cy="148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61" name="AutoShape 3"/>
            <p:cNvSpPr>
              <a:spLocks noChangeArrowheads="1"/>
            </p:cNvSpPr>
            <p:nvPr/>
          </p:nvSpPr>
          <p:spPr bwMode="auto">
            <a:xfrm>
              <a:off x="2412" y="3072"/>
              <a:ext cx="180" cy="168"/>
            </a:xfrm>
            <a:prstGeom prst="cube">
              <a:avLst>
                <a:gd name="adj" fmla="val 25000"/>
              </a:avLst>
            </a:prstGeom>
            <a:solidFill>
              <a:srgbClr val="FF6600"/>
            </a:solidFill>
            <a:ln w="1270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51"/>
          <p:cNvGrpSpPr>
            <a:grpSpLocks/>
          </p:cNvGrpSpPr>
          <p:nvPr/>
        </p:nvGrpSpPr>
        <p:grpSpPr bwMode="auto">
          <a:xfrm>
            <a:off x="4572000" y="2390775"/>
            <a:ext cx="4572000" cy="3552825"/>
            <a:chOff x="3216" y="1362"/>
            <a:chExt cx="2880" cy="2238"/>
          </a:xfrm>
        </p:grpSpPr>
        <p:sp>
          <p:nvSpPr>
            <p:cNvPr id="18456" name="Line 43"/>
            <p:cNvSpPr>
              <a:spLocks noChangeShapeType="1"/>
            </p:cNvSpPr>
            <p:nvPr/>
          </p:nvSpPr>
          <p:spPr bwMode="auto">
            <a:xfrm flipV="1">
              <a:off x="3216" y="1488"/>
              <a:ext cx="0" cy="2112"/>
            </a:xfrm>
            <a:prstGeom prst="line">
              <a:avLst/>
            </a:prstGeom>
            <a:noFill/>
            <a:ln w="57150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57" name="Text Box 50"/>
            <p:cNvSpPr txBox="1">
              <a:spLocks noChangeArrowheads="1"/>
            </p:cNvSpPr>
            <p:nvPr/>
          </p:nvSpPr>
          <p:spPr bwMode="auto">
            <a:xfrm>
              <a:off x="3264" y="1362"/>
              <a:ext cx="2832" cy="33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0" dirty="0">
                  <a:latin typeface="Arial" charset="0"/>
                </a:rPr>
                <a:t>Identical </a:t>
              </a:r>
              <a:r>
                <a:rPr lang="en-US" sz="2800" b="0" dirty="0" smtClean="0">
                  <a:latin typeface="Arial" charset="0"/>
                </a:rPr>
                <a:t>(known) Pixels</a:t>
              </a:r>
              <a:endParaRPr lang="en-US" sz="2800" b="0" dirty="0">
                <a:latin typeface="Arial" charset="0"/>
              </a:endParaRPr>
            </a:p>
          </p:txBody>
        </p:sp>
      </p:grpSp>
      <p:grpSp>
        <p:nvGrpSpPr>
          <p:cNvPr id="5" name="Group 72"/>
          <p:cNvGrpSpPr>
            <a:grpSpLocks/>
          </p:cNvGrpSpPr>
          <p:nvPr/>
        </p:nvGrpSpPr>
        <p:grpSpPr bwMode="auto">
          <a:xfrm>
            <a:off x="4419600" y="3505200"/>
            <a:ext cx="1973263" cy="915988"/>
            <a:chOff x="3120" y="2016"/>
            <a:chExt cx="1243" cy="577"/>
          </a:xfrm>
        </p:grpSpPr>
        <p:sp>
          <p:nvSpPr>
            <p:cNvPr id="18454" name="Line 54"/>
            <p:cNvSpPr>
              <a:spLocks noChangeShapeType="1"/>
            </p:cNvSpPr>
            <p:nvPr/>
          </p:nvSpPr>
          <p:spPr bwMode="auto">
            <a:xfrm flipH="1">
              <a:off x="3312" y="2256"/>
              <a:ext cx="576" cy="48"/>
            </a:xfrm>
            <a:prstGeom prst="line">
              <a:avLst/>
            </a:prstGeom>
            <a:noFill/>
            <a:ln w="28575" cap="sq">
              <a:solidFill>
                <a:schemeClr val="tx2"/>
              </a:solidFill>
              <a:round/>
              <a:headEnd type="none" w="sm" len="sm"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graphicFrame>
          <p:nvGraphicFramePr>
            <p:cNvPr id="18435" name="Object 44"/>
            <p:cNvGraphicFramePr>
              <a:graphicFrameLocks noChangeAspect="1"/>
            </p:cNvGraphicFramePr>
            <p:nvPr/>
          </p:nvGraphicFramePr>
          <p:xfrm>
            <a:off x="3792" y="2016"/>
            <a:ext cx="571" cy="5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56" name="Image" r:id="rId4" imgW="1435427" imgH="1448641" progId="">
                    <p:embed/>
                  </p:oleObj>
                </mc:Choice>
                <mc:Fallback>
                  <p:oleObj name="Image" r:id="rId4" imgW="1435427" imgH="1448641" progId="">
                    <p:embed/>
                    <p:pic>
                      <p:nvPicPr>
                        <p:cNvPr id="0" name="Object 4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92" y="2016"/>
                          <a:ext cx="571" cy="57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 cap="sq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455" name="Oval 53"/>
            <p:cNvSpPr>
              <a:spLocks noChangeArrowheads="1"/>
            </p:cNvSpPr>
            <p:nvPr/>
          </p:nvSpPr>
          <p:spPr bwMode="auto">
            <a:xfrm>
              <a:off x="3120" y="2208"/>
              <a:ext cx="192" cy="170"/>
            </a:xfrm>
            <a:prstGeom prst="ellipse">
              <a:avLst/>
            </a:prstGeom>
            <a:gradFill rotWithShape="0">
              <a:gsLst>
                <a:gs pos="0">
                  <a:schemeClr val="tx2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71"/>
          <p:cNvGrpSpPr>
            <a:grpSpLocks/>
          </p:cNvGrpSpPr>
          <p:nvPr/>
        </p:nvGrpSpPr>
        <p:grpSpPr bwMode="auto">
          <a:xfrm>
            <a:off x="2590800" y="3124200"/>
            <a:ext cx="2133600" cy="900113"/>
            <a:chOff x="1968" y="1920"/>
            <a:chExt cx="1344" cy="567"/>
          </a:xfrm>
        </p:grpSpPr>
        <p:graphicFrame>
          <p:nvGraphicFramePr>
            <p:cNvPr id="18434" name="Object 45"/>
            <p:cNvGraphicFramePr>
              <a:graphicFrameLocks noChangeAspect="1"/>
            </p:cNvGraphicFramePr>
            <p:nvPr/>
          </p:nvGraphicFramePr>
          <p:xfrm>
            <a:off x="1968" y="1920"/>
            <a:ext cx="576" cy="5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57" name="Image" r:id="rId6" imgW="1435427" imgH="1410519" progId="">
                    <p:embed/>
                  </p:oleObj>
                </mc:Choice>
                <mc:Fallback>
                  <p:oleObj name="Image" r:id="rId6" imgW="1435427" imgH="1410519" progId="">
                    <p:embed/>
                    <p:pic>
                      <p:nvPicPr>
                        <p:cNvPr id="0" name="Object 4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68" y="1920"/>
                          <a:ext cx="576" cy="56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 cap="sq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452" name="Oval 52"/>
            <p:cNvSpPr>
              <a:spLocks noChangeArrowheads="1"/>
            </p:cNvSpPr>
            <p:nvPr/>
          </p:nvSpPr>
          <p:spPr bwMode="auto">
            <a:xfrm>
              <a:off x="3120" y="1968"/>
              <a:ext cx="192" cy="170"/>
            </a:xfrm>
            <a:prstGeom prst="ellipse">
              <a:avLst/>
            </a:prstGeom>
            <a:gradFill rotWithShape="0">
              <a:gsLst>
                <a:gs pos="0">
                  <a:schemeClr val="tx2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3" name="Line 55"/>
            <p:cNvSpPr>
              <a:spLocks noChangeShapeType="1"/>
            </p:cNvSpPr>
            <p:nvPr/>
          </p:nvSpPr>
          <p:spPr bwMode="auto">
            <a:xfrm flipV="1">
              <a:off x="2304" y="2064"/>
              <a:ext cx="816" cy="96"/>
            </a:xfrm>
            <a:prstGeom prst="line">
              <a:avLst/>
            </a:prstGeom>
            <a:noFill/>
            <a:ln w="28575" cap="sq">
              <a:solidFill>
                <a:schemeClr val="tx2"/>
              </a:solidFill>
              <a:round/>
              <a:headEnd type="none" w="sm" len="sm"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8448" name="Line 68"/>
          <p:cNvSpPr>
            <a:spLocks noChangeShapeType="1"/>
          </p:cNvSpPr>
          <p:nvPr/>
        </p:nvSpPr>
        <p:spPr bwMode="auto">
          <a:xfrm flipV="1">
            <a:off x="4572000" y="4191000"/>
            <a:ext cx="0" cy="1752600"/>
          </a:xfrm>
          <a:prstGeom prst="line">
            <a:avLst/>
          </a:prstGeom>
          <a:noFill/>
          <a:ln w="57150" cap="sq">
            <a:solidFill>
              <a:schemeClr val="folHlink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9" name="Group 77"/>
          <p:cNvGrpSpPr>
            <a:grpSpLocks/>
          </p:cNvGrpSpPr>
          <p:nvPr/>
        </p:nvGrpSpPr>
        <p:grpSpPr bwMode="auto">
          <a:xfrm>
            <a:off x="4800600" y="4267200"/>
            <a:ext cx="1273175" cy="904875"/>
            <a:chOff x="3360" y="2544"/>
            <a:chExt cx="802" cy="570"/>
          </a:xfrm>
        </p:grpSpPr>
        <p:sp>
          <p:nvSpPr>
            <p:cNvPr id="18445" name="Line 28"/>
            <p:cNvSpPr>
              <a:spLocks noChangeShapeType="1"/>
            </p:cNvSpPr>
            <p:nvPr/>
          </p:nvSpPr>
          <p:spPr bwMode="auto">
            <a:xfrm flipH="1" flipV="1">
              <a:off x="3360" y="2544"/>
              <a:ext cx="240" cy="48"/>
            </a:xfrm>
            <a:prstGeom prst="line">
              <a:avLst/>
            </a:prstGeom>
            <a:noFill/>
            <a:ln w="38100" cap="sq">
              <a:solidFill>
                <a:schemeClr val="bg2"/>
              </a:solidFill>
              <a:round/>
              <a:headEnd/>
              <a:tailEnd type="arrow" w="med" len="med"/>
            </a:ln>
          </p:spPr>
          <p:txBody>
            <a:bodyPr wrap="none"/>
            <a:lstStyle/>
            <a:p>
              <a:endParaRPr lang="en-US"/>
            </a:p>
          </p:txBody>
        </p:sp>
        <p:pic>
          <p:nvPicPr>
            <p:cNvPr id="18446" name="Picture 2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600" y="2544"/>
              <a:ext cx="562" cy="57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</p:grp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61" name="Line 3"/>
          <p:cNvSpPr>
            <a:spLocks noChangeShapeType="1"/>
          </p:cNvSpPr>
          <p:nvPr/>
        </p:nvSpPr>
        <p:spPr bwMode="auto">
          <a:xfrm flipV="1">
            <a:off x="4572000" y="5334000"/>
            <a:ext cx="1371600" cy="600075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4062" name="Line 4"/>
          <p:cNvSpPr>
            <a:spLocks noChangeShapeType="1"/>
          </p:cNvSpPr>
          <p:nvPr/>
        </p:nvSpPr>
        <p:spPr bwMode="auto">
          <a:xfrm>
            <a:off x="2133600" y="5943600"/>
            <a:ext cx="24384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4063" name="Oval 5"/>
          <p:cNvSpPr>
            <a:spLocks noChangeArrowheads="1"/>
          </p:cNvSpPr>
          <p:nvPr/>
        </p:nvSpPr>
        <p:spPr bwMode="auto">
          <a:xfrm>
            <a:off x="4267200" y="5791200"/>
            <a:ext cx="533400" cy="228600"/>
          </a:xfrm>
          <a:prstGeom prst="ellipse">
            <a:avLst/>
          </a:prstGeom>
          <a:gradFill rotWithShape="0">
            <a:gsLst>
              <a:gs pos="0">
                <a:schemeClr val="folHlink"/>
              </a:gs>
              <a:gs pos="100000">
                <a:schemeClr val="bg2"/>
              </a:gs>
            </a:gsLst>
            <a:lin ang="5400000" scaled="1"/>
          </a:gra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5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pPr eaLnBrk="1" hangingPunct="1"/>
            <a:r>
              <a:rPr lang="en-US" sz="2400" b="1" smtClean="0"/>
              <a:t>Application:</a:t>
            </a:r>
            <a:br>
              <a:rPr lang="en-US" sz="2400" b="1" smtClean="0"/>
            </a:br>
            <a:r>
              <a:rPr lang="en-US" sz="4000" b="1" smtClean="0"/>
              <a:t>Neural Network Associative Memory</a:t>
            </a:r>
            <a:r>
              <a:rPr lang="en-US" b="1" smtClean="0"/>
              <a:t/>
            </a:r>
            <a:br>
              <a:rPr lang="en-US" b="1" smtClean="0"/>
            </a:br>
            <a:r>
              <a:rPr lang="en-US" sz="3200" b="1" smtClean="0"/>
              <a:t>Associative Recall by POCS</a:t>
            </a:r>
          </a:p>
        </p:txBody>
      </p:sp>
      <p:grpSp>
        <p:nvGrpSpPr>
          <p:cNvPr id="44036" name="Group 9"/>
          <p:cNvGrpSpPr>
            <a:grpSpLocks/>
          </p:cNvGrpSpPr>
          <p:nvPr/>
        </p:nvGrpSpPr>
        <p:grpSpPr bwMode="auto">
          <a:xfrm>
            <a:off x="1752600" y="2971800"/>
            <a:ext cx="5048250" cy="3048000"/>
            <a:chOff x="1440" y="1728"/>
            <a:chExt cx="3180" cy="1920"/>
          </a:xfrm>
        </p:grpSpPr>
        <p:sp>
          <p:nvSpPr>
            <p:cNvPr id="44057" name="Line 10"/>
            <p:cNvSpPr>
              <a:spLocks noChangeShapeType="1"/>
            </p:cNvSpPr>
            <p:nvPr/>
          </p:nvSpPr>
          <p:spPr bwMode="auto">
            <a:xfrm flipV="1">
              <a:off x="1440" y="2256"/>
              <a:ext cx="3084" cy="1392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4058" name="Line 11"/>
            <p:cNvSpPr>
              <a:spLocks noChangeShapeType="1"/>
            </p:cNvSpPr>
            <p:nvPr/>
          </p:nvSpPr>
          <p:spPr bwMode="auto">
            <a:xfrm>
              <a:off x="2448" y="3216"/>
              <a:ext cx="2172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4059" name="Line 12"/>
            <p:cNvSpPr>
              <a:spLocks noChangeShapeType="1"/>
            </p:cNvSpPr>
            <p:nvPr/>
          </p:nvSpPr>
          <p:spPr bwMode="auto">
            <a:xfrm flipH="1" flipV="1">
              <a:off x="2412" y="1728"/>
              <a:ext cx="0" cy="148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4060" name="AutoShape 13"/>
            <p:cNvSpPr>
              <a:spLocks noChangeArrowheads="1"/>
            </p:cNvSpPr>
            <p:nvPr/>
          </p:nvSpPr>
          <p:spPr bwMode="auto">
            <a:xfrm>
              <a:off x="2412" y="3072"/>
              <a:ext cx="180" cy="168"/>
            </a:xfrm>
            <a:prstGeom prst="cube">
              <a:avLst>
                <a:gd name="adj" fmla="val 25000"/>
              </a:avLst>
            </a:prstGeom>
            <a:solidFill>
              <a:srgbClr val="FF6600"/>
            </a:solidFill>
            <a:ln w="1270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037" name="Group 43"/>
          <p:cNvGrpSpPr>
            <a:grpSpLocks/>
          </p:cNvGrpSpPr>
          <p:nvPr/>
        </p:nvGrpSpPr>
        <p:grpSpPr bwMode="auto">
          <a:xfrm>
            <a:off x="4572000" y="2209800"/>
            <a:ext cx="3733800" cy="3581400"/>
            <a:chOff x="2880" y="1392"/>
            <a:chExt cx="2352" cy="2256"/>
          </a:xfrm>
        </p:grpSpPr>
        <p:sp>
          <p:nvSpPr>
            <p:cNvPr id="44055" name="Line 15"/>
            <p:cNvSpPr>
              <a:spLocks noChangeShapeType="1"/>
            </p:cNvSpPr>
            <p:nvPr/>
          </p:nvSpPr>
          <p:spPr bwMode="auto">
            <a:xfrm flipV="1">
              <a:off x="2880" y="1536"/>
              <a:ext cx="0" cy="2112"/>
            </a:xfrm>
            <a:prstGeom prst="line">
              <a:avLst/>
            </a:prstGeom>
            <a:noFill/>
            <a:ln w="57150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4056" name="Text Box 16"/>
            <p:cNvSpPr txBox="1">
              <a:spLocks noChangeArrowheads="1"/>
            </p:cNvSpPr>
            <p:nvPr/>
          </p:nvSpPr>
          <p:spPr bwMode="auto">
            <a:xfrm>
              <a:off x="3264" y="1392"/>
              <a:ext cx="1968" cy="32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0" dirty="0">
                  <a:solidFill>
                    <a:schemeClr val="accent6">
                      <a:lumMod val="75000"/>
                      <a:lumOff val="25000"/>
                    </a:schemeClr>
                  </a:solidFill>
                  <a:latin typeface="Arial" charset="0"/>
                </a:rPr>
                <a:t>Identical Pixels</a:t>
              </a:r>
            </a:p>
          </p:txBody>
        </p:sp>
      </p:grpSp>
      <p:grpSp>
        <p:nvGrpSpPr>
          <p:cNvPr id="44038" name="Group 26"/>
          <p:cNvGrpSpPr>
            <a:grpSpLocks/>
          </p:cNvGrpSpPr>
          <p:nvPr/>
        </p:nvGrpSpPr>
        <p:grpSpPr bwMode="auto">
          <a:xfrm>
            <a:off x="2057400" y="2438400"/>
            <a:ext cx="5486400" cy="2895600"/>
            <a:chOff x="1632" y="1392"/>
            <a:chExt cx="3456" cy="1824"/>
          </a:xfrm>
        </p:grpSpPr>
        <p:sp>
          <p:nvSpPr>
            <p:cNvPr id="44052" name="AutoShape 27"/>
            <p:cNvSpPr>
              <a:spLocks noChangeArrowheads="1"/>
            </p:cNvSpPr>
            <p:nvPr/>
          </p:nvSpPr>
          <p:spPr bwMode="auto">
            <a:xfrm flipH="1">
              <a:off x="1632" y="1776"/>
              <a:ext cx="3456" cy="1440"/>
            </a:xfrm>
            <a:prstGeom prst="parallelogram">
              <a:avLst>
                <a:gd name="adj" fmla="val 60000"/>
              </a:avLst>
            </a:prstGeom>
            <a:solidFill>
              <a:schemeClr val="tx1">
                <a:alpha val="50195"/>
              </a:schemeClr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3" name="Oval 28"/>
            <p:cNvSpPr>
              <a:spLocks noChangeArrowheads="1"/>
            </p:cNvSpPr>
            <p:nvPr/>
          </p:nvSpPr>
          <p:spPr bwMode="auto">
            <a:xfrm>
              <a:off x="3072" y="2448"/>
              <a:ext cx="288" cy="144"/>
            </a:xfrm>
            <a:prstGeom prst="ellipse">
              <a:avLst/>
            </a:prstGeom>
            <a:solidFill>
              <a:schemeClr val="bg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4" name="Line 29"/>
            <p:cNvSpPr>
              <a:spLocks noChangeShapeType="1"/>
            </p:cNvSpPr>
            <p:nvPr/>
          </p:nvSpPr>
          <p:spPr bwMode="auto">
            <a:xfrm flipV="1">
              <a:off x="3216" y="1392"/>
              <a:ext cx="0" cy="336"/>
            </a:xfrm>
            <a:prstGeom prst="line">
              <a:avLst/>
            </a:prstGeom>
            <a:noFill/>
            <a:ln w="57150" cap="sq">
              <a:solidFill>
                <a:schemeClr val="folHlink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44039" name="Line 30"/>
          <p:cNvSpPr>
            <a:spLocks noChangeShapeType="1"/>
          </p:cNvSpPr>
          <p:nvPr/>
        </p:nvSpPr>
        <p:spPr bwMode="auto">
          <a:xfrm flipV="1">
            <a:off x="4572000" y="4191000"/>
            <a:ext cx="0" cy="1752600"/>
          </a:xfrm>
          <a:prstGeom prst="line">
            <a:avLst/>
          </a:prstGeom>
          <a:noFill/>
          <a:ln w="57150" cap="sq">
            <a:solidFill>
              <a:schemeClr val="folHlink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6" name="Group 39"/>
          <p:cNvGrpSpPr>
            <a:grpSpLocks/>
          </p:cNvGrpSpPr>
          <p:nvPr/>
        </p:nvGrpSpPr>
        <p:grpSpPr bwMode="auto">
          <a:xfrm>
            <a:off x="4800600" y="3124200"/>
            <a:ext cx="2263775" cy="1066800"/>
            <a:chOff x="3024" y="1968"/>
            <a:chExt cx="1426" cy="672"/>
          </a:xfrm>
        </p:grpSpPr>
        <p:sp>
          <p:nvSpPr>
            <p:cNvPr id="44050" name="Line 32"/>
            <p:cNvSpPr>
              <a:spLocks noChangeShapeType="1"/>
            </p:cNvSpPr>
            <p:nvPr/>
          </p:nvSpPr>
          <p:spPr bwMode="auto">
            <a:xfrm flipH="1">
              <a:off x="3024" y="2304"/>
              <a:ext cx="912" cy="336"/>
            </a:xfrm>
            <a:prstGeom prst="line">
              <a:avLst/>
            </a:prstGeom>
            <a:noFill/>
            <a:ln w="38100" cap="sq">
              <a:solidFill>
                <a:schemeClr val="bg2"/>
              </a:solidFill>
              <a:round/>
              <a:headEnd/>
              <a:tailEnd type="arrow" w="med" len="med"/>
            </a:ln>
          </p:spPr>
          <p:txBody>
            <a:bodyPr wrap="none"/>
            <a:lstStyle/>
            <a:p>
              <a:endParaRPr lang="en-US"/>
            </a:p>
          </p:txBody>
        </p:sp>
        <p:pic>
          <p:nvPicPr>
            <p:cNvPr id="44051" name="Picture 3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88" y="1968"/>
              <a:ext cx="562" cy="57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</p:grpSp>
      <p:sp>
        <p:nvSpPr>
          <p:cNvPr id="44041" name="Line 34"/>
          <p:cNvSpPr>
            <a:spLocks noChangeShapeType="1"/>
          </p:cNvSpPr>
          <p:nvPr/>
        </p:nvSpPr>
        <p:spPr bwMode="auto">
          <a:xfrm>
            <a:off x="4572000" y="4191000"/>
            <a:ext cx="1295400" cy="11430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4046" name="Text Box 40"/>
          <p:cNvSpPr txBox="1">
            <a:spLocks noChangeArrowheads="1"/>
          </p:cNvSpPr>
          <p:nvPr/>
        </p:nvSpPr>
        <p:spPr bwMode="auto">
          <a:xfrm>
            <a:off x="914400" y="2209800"/>
            <a:ext cx="3124200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0">
                <a:latin typeface="Arial" charset="0"/>
              </a:rPr>
              <a:t>Column Space</a:t>
            </a:r>
          </a:p>
        </p:txBody>
      </p:sp>
      <p:sp>
        <p:nvSpPr>
          <p:cNvPr id="44047" name="Line 41"/>
          <p:cNvSpPr>
            <a:spLocks noChangeShapeType="1"/>
          </p:cNvSpPr>
          <p:nvPr/>
        </p:nvSpPr>
        <p:spPr bwMode="auto">
          <a:xfrm flipH="1">
            <a:off x="4648200" y="2514600"/>
            <a:ext cx="609600" cy="0"/>
          </a:xfrm>
          <a:prstGeom prst="line">
            <a:avLst/>
          </a:prstGeom>
          <a:noFill/>
          <a:ln w="12700" cap="sq">
            <a:solidFill>
              <a:schemeClr val="bg1">
                <a:lumMod val="60000"/>
                <a:lumOff val="40000"/>
              </a:schemeClr>
            </a:solidFill>
            <a:round/>
            <a:headEnd/>
            <a:tailEnd type="arrow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4048" name="Line 42"/>
          <p:cNvSpPr>
            <a:spLocks noChangeShapeType="1"/>
          </p:cNvSpPr>
          <p:nvPr/>
        </p:nvSpPr>
        <p:spPr bwMode="auto">
          <a:xfrm>
            <a:off x="3352800" y="2590800"/>
            <a:ext cx="457200" cy="4572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2"/>
          <p:cNvGrpSpPr>
            <a:grpSpLocks/>
          </p:cNvGrpSpPr>
          <p:nvPr/>
        </p:nvGrpSpPr>
        <p:grpSpPr bwMode="auto">
          <a:xfrm>
            <a:off x="1371600" y="4648200"/>
            <a:ext cx="4572000" cy="1371600"/>
            <a:chOff x="1200" y="2784"/>
            <a:chExt cx="2880" cy="864"/>
          </a:xfrm>
        </p:grpSpPr>
        <p:sp>
          <p:nvSpPr>
            <p:cNvPr id="44061" name="Line 3"/>
            <p:cNvSpPr>
              <a:spLocks noChangeShapeType="1"/>
            </p:cNvSpPr>
            <p:nvPr/>
          </p:nvSpPr>
          <p:spPr bwMode="auto">
            <a:xfrm flipV="1">
              <a:off x="3216" y="3216"/>
              <a:ext cx="864" cy="37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4062" name="Line 4"/>
            <p:cNvSpPr>
              <a:spLocks noChangeShapeType="1"/>
            </p:cNvSpPr>
            <p:nvPr/>
          </p:nvSpPr>
          <p:spPr bwMode="auto">
            <a:xfrm>
              <a:off x="1680" y="3600"/>
              <a:ext cx="15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4063" name="Oval 5"/>
            <p:cNvSpPr>
              <a:spLocks noChangeArrowheads="1"/>
            </p:cNvSpPr>
            <p:nvPr/>
          </p:nvSpPr>
          <p:spPr bwMode="auto">
            <a:xfrm>
              <a:off x="3024" y="3504"/>
              <a:ext cx="336" cy="144"/>
            </a:xfrm>
            <a:prstGeom prst="ellipse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2"/>
                </a:gs>
              </a:gsLst>
              <a:lin ang="5400000" scaled="1"/>
            </a:gra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64" name="Line 6"/>
            <p:cNvSpPr>
              <a:spLocks noChangeShapeType="1"/>
            </p:cNvSpPr>
            <p:nvPr/>
          </p:nvSpPr>
          <p:spPr bwMode="auto">
            <a:xfrm>
              <a:off x="1728" y="3168"/>
              <a:ext cx="1248" cy="336"/>
            </a:xfrm>
            <a:prstGeom prst="line">
              <a:avLst/>
            </a:prstGeom>
            <a:noFill/>
            <a:ln w="28575" cap="sq">
              <a:solidFill>
                <a:schemeClr val="tx2"/>
              </a:solidFill>
              <a:round/>
              <a:headEnd type="none" w="sm" len="sm"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pic>
          <p:nvPicPr>
            <p:cNvPr id="44065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00" y="2784"/>
              <a:ext cx="579" cy="579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</p:grpSp>
      <p:sp>
        <p:nvSpPr>
          <p:cNvPr id="44035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pPr eaLnBrk="1" hangingPunct="1"/>
            <a:r>
              <a:rPr lang="en-US" sz="2400" b="1" smtClean="0"/>
              <a:t>Application:</a:t>
            </a:r>
            <a:br>
              <a:rPr lang="en-US" sz="2400" b="1" smtClean="0"/>
            </a:br>
            <a:r>
              <a:rPr lang="en-US" sz="4000" b="1" smtClean="0"/>
              <a:t>Neural Network Associative Memory</a:t>
            </a:r>
            <a:r>
              <a:rPr lang="en-US" b="1" smtClean="0"/>
              <a:t/>
            </a:r>
            <a:br>
              <a:rPr lang="en-US" b="1" smtClean="0"/>
            </a:br>
            <a:r>
              <a:rPr lang="en-US" sz="3200" b="1" smtClean="0"/>
              <a:t>Associative Recall by POCS</a:t>
            </a:r>
          </a:p>
        </p:txBody>
      </p:sp>
      <p:grpSp>
        <p:nvGrpSpPr>
          <p:cNvPr id="44036" name="Group 9"/>
          <p:cNvGrpSpPr>
            <a:grpSpLocks/>
          </p:cNvGrpSpPr>
          <p:nvPr/>
        </p:nvGrpSpPr>
        <p:grpSpPr bwMode="auto">
          <a:xfrm>
            <a:off x="1752600" y="2971800"/>
            <a:ext cx="5048250" cy="3048000"/>
            <a:chOff x="1440" y="1728"/>
            <a:chExt cx="3180" cy="1920"/>
          </a:xfrm>
        </p:grpSpPr>
        <p:sp>
          <p:nvSpPr>
            <p:cNvPr id="44057" name="Line 10"/>
            <p:cNvSpPr>
              <a:spLocks noChangeShapeType="1"/>
            </p:cNvSpPr>
            <p:nvPr/>
          </p:nvSpPr>
          <p:spPr bwMode="auto">
            <a:xfrm flipV="1">
              <a:off x="1440" y="2256"/>
              <a:ext cx="3084" cy="1392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4058" name="Line 11"/>
            <p:cNvSpPr>
              <a:spLocks noChangeShapeType="1"/>
            </p:cNvSpPr>
            <p:nvPr/>
          </p:nvSpPr>
          <p:spPr bwMode="auto">
            <a:xfrm>
              <a:off x="2448" y="3216"/>
              <a:ext cx="2172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4059" name="Line 12"/>
            <p:cNvSpPr>
              <a:spLocks noChangeShapeType="1"/>
            </p:cNvSpPr>
            <p:nvPr/>
          </p:nvSpPr>
          <p:spPr bwMode="auto">
            <a:xfrm flipH="1" flipV="1">
              <a:off x="2412" y="1728"/>
              <a:ext cx="0" cy="1488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4060" name="AutoShape 13"/>
            <p:cNvSpPr>
              <a:spLocks noChangeArrowheads="1"/>
            </p:cNvSpPr>
            <p:nvPr/>
          </p:nvSpPr>
          <p:spPr bwMode="auto">
            <a:xfrm>
              <a:off x="2412" y="3072"/>
              <a:ext cx="180" cy="168"/>
            </a:xfrm>
            <a:prstGeom prst="cube">
              <a:avLst>
                <a:gd name="adj" fmla="val 25000"/>
              </a:avLst>
            </a:prstGeom>
            <a:solidFill>
              <a:srgbClr val="FF6600"/>
            </a:solidFill>
            <a:ln w="1270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055" name="Line 15"/>
          <p:cNvSpPr>
            <a:spLocks noChangeShapeType="1"/>
          </p:cNvSpPr>
          <p:nvPr/>
        </p:nvSpPr>
        <p:spPr bwMode="auto">
          <a:xfrm flipV="1">
            <a:off x="2880" y="2438400"/>
            <a:ext cx="0" cy="3352800"/>
          </a:xfrm>
          <a:prstGeom prst="line">
            <a:avLst/>
          </a:prstGeom>
          <a:noFill/>
          <a:ln w="57150" cap="sq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44038" name="Group 26"/>
          <p:cNvGrpSpPr>
            <a:grpSpLocks/>
          </p:cNvGrpSpPr>
          <p:nvPr/>
        </p:nvGrpSpPr>
        <p:grpSpPr bwMode="auto">
          <a:xfrm>
            <a:off x="2057400" y="2438400"/>
            <a:ext cx="5486400" cy="2895600"/>
            <a:chOff x="1632" y="1392"/>
            <a:chExt cx="3456" cy="1824"/>
          </a:xfrm>
        </p:grpSpPr>
        <p:sp>
          <p:nvSpPr>
            <p:cNvPr id="44052" name="AutoShape 27"/>
            <p:cNvSpPr>
              <a:spLocks noChangeArrowheads="1"/>
            </p:cNvSpPr>
            <p:nvPr/>
          </p:nvSpPr>
          <p:spPr bwMode="auto">
            <a:xfrm flipH="1">
              <a:off x="1632" y="1776"/>
              <a:ext cx="3456" cy="1440"/>
            </a:xfrm>
            <a:prstGeom prst="parallelogram">
              <a:avLst>
                <a:gd name="adj" fmla="val 60000"/>
              </a:avLst>
            </a:prstGeom>
            <a:solidFill>
              <a:schemeClr val="tx1">
                <a:alpha val="50195"/>
              </a:schemeClr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3" name="Oval 28"/>
            <p:cNvSpPr>
              <a:spLocks noChangeArrowheads="1"/>
            </p:cNvSpPr>
            <p:nvPr/>
          </p:nvSpPr>
          <p:spPr bwMode="auto">
            <a:xfrm>
              <a:off x="3072" y="2448"/>
              <a:ext cx="288" cy="144"/>
            </a:xfrm>
            <a:prstGeom prst="ellipse">
              <a:avLst/>
            </a:prstGeom>
            <a:solidFill>
              <a:schemeClr val="bg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4" name="Line 29"/>
            <p:cNvSpPr>
              <a:spLocks noChangeShapeType="1"/>
            </p:cNvSpPr>
            <p:nvPr/>
          </p:nvSpPr>
          <p:spPr bwMode="auto">
            <a:xfrm flipV="1">
              <a:off x="3216" y="1392"/>
              <a:ext cx="0" cy="336"/>
            </a:xfrm>
            <a:prstGeom prst="line">
              <a:avLst/>
            </a:prstGeom>
            <a:noFill/>
            <a:ln w="57150" cap="sq">
              <a:solidFill>
                <a:schemeClr val="folHlink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44039" name="Line 30"/>
          <p:cNvSpPr>
            <a:spLocks noChangeShapeType="1"/>
          </p:cNvSpPr>
          <p:nvPr/>
        </p:nvSpPr>
        <p:spPr bwMode="auto">
          <a:xfrm flipV="1">
            <a:off x="4572000" y="4191000"/>
            <a:ext cx="0" cy="1752600"/>
          </a:xfrm>
          <a:prstGeom prst="line">
            <a:avLst/>
          </a:prstGeom>
          <a:noFill/>
          <a:ln w="57150" cap="sq">
            <a:solidFill>
              <a:schemeClr val="folHlink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6" name="Group 39"/>
          <p:cNvGrpSpPr>
            <a:grpSpLocks/>
          </p:cNvGrpSpPr>
          <p:nvPr/>
        </p:nvGrpSpPr>
        <p:grpSpPr bwMode="auto">
          <a:xfrm>
            <a:off x="4800600" y="3124200"/>
            <a:ext cx="2263775" cy="1066800"/>
            <a:chOff x="3024" y="1968"/>
            <a:chExt cx="1426" cy="672"/>
          </a:xfrm>
        </p:grpSpPr>
        <p:sp>
          <p:nvSpPr>
            <p:cNvPr id="44050" name="Line 32"/>
            <p:cNvSpPr>
              <a:spLocks noChangeShapeType="1"/>
            </p:cNvSpPr>
            <p:nvPr/>
          </p:nvSpPr>
          <p:spPr bwMode="auto">
            <a:xfrm flipH="1">
              <a:off x="3024" y="2304"/>
              <a:ext cx="912" cy="336"/>
            </a:xfrm>
            <a:prstGeom prst="line">
              <a:avLst/>
            </a:prstGeom>
            <a:noFill/>
            <a:ln w="38100" cap="sq">
              <a:solidFill>
                <a:schemeClr val="bg2"/>
              </a:solidFill>
              <a:round/>
              <a:headEnd/>
              <a:tailEnd type="arrow" w="med" len="med"/>
            </a:ln>
          </p:spPr>
          <p:txBody>
            <a:bodyPr wrap="none"/>
            <a:lstStyle/>
            <a:p>
              <a:endParaRPr lang="en-US"/>
            </a:p>
          </p:txBody>
        </p:sp>
        <p:pic>
          <p:nvPicPr>
            <p:cNvPr id="44051" name="Picture 3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88" y="1968"/>
              <a:ext cx="562" cy="57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</p:grpSp>
      <p:sp>
        <p:nvSpPr>
          <p:cNvPr id="44041" name="Line 34"/>
          <p:cNvSpPr>
            <a:spLocks noChangeShapeType="1"/>
          </p:cNvSpPr>
          <p:nvPr/>
        </p:nvSpPr>
        <p:spPr bwMode="auto">
          <a:xfrm>
            <a:off x="4572000" y="4191000"/>
            <a:ext cx="1295400" cy="11430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8163" name="Line 35"/>
          <p:cNvSpPr>
            <a:spLocks noChangeShapeType="1"/>
          </p:cNvSpPr>
          <p:nvPr/>
        </p:nvSpPr>
        <p:spPr bwMode="auto">
          <a:xfrm flipV="1">
            <a:off x="4572000" y="4876800"/>
            <a:ext cx="685800" cy="1066800"/>
          </a:xfrm>
          <a:prstGeom prst="line">
            <a:avLst/>
          </a:prstGeom>
          <a:noFill/>
          <a:ln w="38100" cap="sq">
            <a:solidFill>
              <a:schemeClr val="bg2"/>
            </a:solidFill>
            <a:round/>
            <a:headEnd type="none" w="sm" len="sm"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8164" name="Line 36"/>
          <p:cNvSpPr>
            <a:spLocks noChangeShapeType="1"/>
          </p:cNvSpPr>
          <p:nvPr/>
        </p:nvSpPr>
        <p:spPr bwMode="auto">
          <a:xfrm flipH="1">
            <a:off x="4572000" y="4876800"/>
            <a:ext cx="685800" cy="0"/>
          </a:xfrm>
          <a:prstGeom prst="line">
            <a:avLst/>
          </a:prstGeom>
          <a:noFill/>
          <a:ln w="38100" cap="sq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8165" name="Line 37"/>
          <p:cNvSpPr>
            <a:spLocks noChangeShapeType="1"/>
          </p:cNvSpPr>
          <p:nvPr/>
        </p:nvSpPr>
        <p:spPr bwMode="auto">
          <a:xfrm flipV="1">
            <a:off x="4572000" y="4495800"/>
            <a:ext cx="304800" cy="381000"/>
          </a:xfrm>
          <a:prstGeom prst="line">
            <a:avLst/>
          </a:prstGeom>
          <a:noFill/>
          <a:ln w="38100" cap="sq">
            <a:solidFill>
              <a:schemeClr val="bg2"/>
            </a:solidFill>
            <a:round/>
            <a:headEnd type="none" w="sm" len="sm"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8166" name="Line 38"/>
          <p:cNvSpPr>
            <a:spLocks noChangeShapeType="1"/>
          </p:cNvSpPr>
          <p:nvPr/>
        </p:nvSpPr>
        <p:spPr bwMode="auto">
          <a:xfrm flipH="1">
            <a:off x="4572000" y="4495800"/>
            <a:ext cx="304800" cy="0"/>
          </a:xfrm>
          <a:prstGeom prst="line">
            <a:avLst/>
          </a:prstGeom>
          <a:noFill/>
          <a:ln w="38100" cap="sq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4046" name="Text Box 40"/>
          <p:cNvSpPr txBox="1">
            <a:spLocks noChangeArrowheads="1"/>
          </p:cNvSpPr>
          <p:nvPr/>
        </p:nvSpPr>
        <p:spPr bwMode="auto">
          <a:xfrm>
            <a:off x="914400" y="2209800"/>
            <a:ext cx="3124200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0">
                <a:latin typeface="Arial" charset="0"/>
              </a:rPr>
              <a:t>Column Space</a:t>
            </a:r>
          </a:p>
        </p:txBody>
      </p:sp>
      <p:sp>
        <p:nvSpPr>
          <p:cNvPr id="44048" name="Line 42"/>
          <p:cNvSpPr>
            <a:spLocks noChangeShapeType="1"/>
          </p:cNvSpPr>
          <p:nvPr/>
        </p:nvSpPr>
        <p:spPr bwMode="auto">
          <a:xfrm>
            <a:off x="3352800" y="2590800"/>
            <a:ext cx="457200" cy="4572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4" name="Text Box 50"/>
          <p:cNvSpPr txBox="1">
            <a:spLocks noChangeArrowheads="1"/>
          </p:cNvSpPr>
          <p:nvPr/>
        </p:nvSpPr>
        <p:spPr bwMode="auto">
          <a:xfrm>
            <a:off x="4648200" y="2200275"/>
            <a:ext cx="4495800" cy="523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0" dirty="0">
                <a:latin typeface="Arial" charset="0"/>
              </a:rPr>
              <a:t>Identical </a:t>
            </a:r>
            <a:r>
              <a:rPr lang="en-US" sz="2800" b="0" dirty="0" smtClean="0">
                <a:latin typeface="Arial" charset="0"/>
              </a:rPr>
              <a:t>(known) Pixels</a:t>
            </a:r>
            <a:endParaRPr lang="en-US" sz="2800" b="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28114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8915400" cy="1143000"/>
          </a:xfrm>
        </p:spPr>
        <p:txBody>
          <a:bodyPr/>
          <a:lstStyle/>
          <a:p>
            <a:pPr eaLnBrk="1" hangingPunct="1"/>
            <a:r>
              <a:rPr lang="en-US" sz="2400" b="1" smtClean="0"/>
              <a:t>Application:</a:t>
            </a:r>
            <a:br>
              <a:rPr lang="en-US" sz="2400" b="1" smtClean="0"/>
            </a:br>
            <a:r>
              <a:rPr lang="en-US" sz="4000" b="1" smtClean="0"/>
              <a:t>Neural Network Associative Memory</a:t>
            </a:r>
            <a:r>
              <a:rPr lang="en-US" b="1" smtClean="0"/>
              <a:t/>
            </a:r>
            <a:br>
              <a:rPr lang="en-US" b="1" smtClean="0"/>
            </a:br>
            <a:r>
              <a:rPr lang="en-US" sz="3200" b="1" smtClean="0"/>
              <a:t>Example</a:t>
            </a:r>
          </a:p>
        </p:txBody>
      </p:sp>
      <p:grpSp>
        <p:nvGrpSpPr>
          <p:cNvPr id="45059" name="Group 19"/>
          <p:cNvGrpSpPr>
            <a:grpSpLocks/>
          </p:cNvGrpSpPr>
          <p:nvPr/>
        </p:nvGrpSpPr>
        <p:grpSpPr bwMode="auto">
          <a:xfrm>
            <a:off x="2286000" y="1905000"/>
            <a:ext cx="4724400" cy="4495800"/>
            <a:chOff x="1488" y="1152"/>
            <a:chExt cx="2976" cy="2832"/>
          </a:xfrm>
        </p:grpSpPr>
        <p:pic>
          <p:nvPicPr>
            <p:cNvPr id="45061" name="Picture 4" descr="Image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88" y="1152"/>
              <a:ext cx="2840" cy="2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062" name="Text Box 10"/>
            <p:cNvSpPr txBox="1">
              <a:spLocks noChangeArrowheads="1"/>
            </p:cNvSpPr>
            <p:nvPr/>
          </p:nvSpPr>
          <p:spPr bwMode="auto">
            <a:xfrm>
              <a:off x="2208" y="2784"/>
              <a:ext cx="288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/>
                <a:t>2</a:t>
              </a:r>
            </a:p>
          </p:txBody>
        </p:sp>
        <p:sp>
          <p:nvSpPr>
            <p:cNvPr id="45063" name="Text Box 11"/>
            <p:cNvSpPr txBox="1">
              <a:spLocks noChangeArrowheads="1"/>
            </p:cNvSpPr>
            <p:nvPr/>
          </p:nvSpPr>
          <p:spPr bwMode="auto">
            <a:xfrm>
              <a:off x="3168" y="2784"/>
              <a:ext cx="288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/>
                <a:t>3</a:t>
              </a:r>
            </a:p>
          </p:txBody>
        </p:sp>
        <p:sp>
          <p:nvSpPr>
            <p:cNvPr id="45064" name="Text Box 12"/>
            <p:cNvSpPr txBox="1">
              <a:spLocks noChangeArrowheads="1"/>
            </p:cNvSpPr>
            <p:nvPr/>
          </p:nvSpPr>
          <p:spPr bwMode="auto">
            <a:xfrm>
              <a:off x="2208" y="3696"/>
              <a:ext cx="288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/>
                <a:t>5</a:t>
              </a:r>
            </a:p>
          </p:txBody>
        </p:sp>
        <p:sp>
          <p:nvSpPr>
            <p:cNvPr id="45065" name="Text Box 13"/>
            <p:cNvSpPr txBox="1">
              <a:spLocks noChangeArrowheads="1"/>
            </p:cNvSpPr>
            <p:nvPr/>
          </p:nvSpPr>
          <p:spPr bwMode="auto">
            <a:xfrm>
              <a:off x="4080" y="1824"/>
              <a:ext cx="288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/>
                <a:t>1</a:t>
              </a:r>
            </a:p>
          </p:txBody>
        </p:sp>
        <p:sp>
          <p:nvSpPr>
            <p:cNvPr id="45066" name="Text Box 14"/>
            <p:cNvSpPr txBox="1">
              <a:spLocks noChangeArrowheads="1"/>
            </p:cNvSpPr>
            <p:nvPr/>
          </p:nvSpPr>
          <p:spPr bwMode="auto">
            <a:xfrm>
              <a:off x="3072" y="3696"/>
              <a:ext cx="384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/>
                <a:t>10</a:t>
              </a:r>
            </a:p>
          </p:txBody>
        </p:sp>
        <p:sp>
          <p:nvSpPr>
            <p:cNvPr id="45067" name="Text Box 15"/>
            <p:cNvSpPr txBox="1">
              <a:spLocks noChangeArrowheads="1"/>
            </p:cNvSpPr>
            <p:nvPr/>
          </p:nvSpPr>
          <p:spPr bwMode="auto">
            <a:xfrm>
              <a:off x="3984" y="3696"/>
              <a:ext cx="384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/>
                <a:t>19</a:t>
              </a:r>
            </a:p>
          </p:txBody>
        </p:sp>
        <p:sp>
          <p:nvSpPr>
            <p:cNvPr id="45068" name="Text Box 16"/>
            <p:cNvSpPr txBox="1">
              <a:spLocks noChangeArrowheads="1"/>
            </p:cNvSpPr>
            <p:nvPr/>
          </p:nvSpPr>
          <p:spPr bwMode="auto">
            <a:xfrm>
              <a:off x="4080" y="2784"/>
              <a:ext cx="384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/>
                <a:t>4</a:t>
              </a:r>
            </a:p>
          </p:txBody>
        </p:sp>
      </p:grp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922338" y="250825"/>
            <a:ext cx="7970837" cy="1143000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FFFF00"/>
                </a:solidFill>
              </a:rPr>
              <a:t>PO</a:t>
            </a:r>
            <a:r>
              <a:rPr lang="en-US" sz="3200" smtClean="0"/>
              <a:t>CS</a:t>
            </a:r>
            <a:r>
              <a:rPr lang="en-US" sz="3200" smtClean="0">
                <a:solidFill>
                  <a:srgbClr val="FFFF00"/>
                </a:solidFill>
              </a:rPr>
              <a:t>: Example </a:t>
            </a:r>
            <a:r>
              <a:rPr lang="en-US" sz="3200" smtClean="0"/>
              <a:t>convex sets</a:t>
            </a:r>
            <a:r>
              <a:rPr lang="en-US" sz="3200" smtClean="0">
                <a:solidFill>
                  <a:srgbClr val="FFFF00"/>
                </a:solidFill>
              </a:rPr>
              <a:t> in a Hilbert space</a:t>
            </a:r>
          </a:p>
        </p:txBody>
      </p:sp>
      <p:sp>
        <p:nvSpPr>
          <p:cNvPr id="2052" name="Rectangle 35"/>
          <p:cNvSpPr>
            <a:spLocks noGrp="1" noChangeArrowheads="1"/>
          </p:cNvSpPr>
          <p:nvPr>
            <p:ph type="body" idx="1"/>
          </p:nvPr>
        </p:nvSpPr>
        <p:spPr>
          <a:xfrm>
            <a:off x="977900" y="1358900"/>
            <a:ext cx="7543800" cy="6858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chemeClr val="tx2"/>
                </a:solidFill>
              </a:rPr>
              <a:t>Bounded Signals</a:t>
            </a:r>
            <a:r>
              <a:rPr lang="en-US" smtClean="0"/>
              <a:t> – a box</a:t>
            </a:r>
            <a:endParaRPr lang="en-US" smtClean="0">
              <a:sym typeface="Symbol" pitchFamily="18" charset="2"/>
            </a:endParaRPr>
          </a:p>
          <a:p>
            <a:pPr eaLnBrk="1" hangingPunct="1"/>
            <a:endParaRPr lang="en-US" smtClean="0">
              <a:sym typeface="Symbol" pitchFamily="18" charset="2"/>
            </a:endParaRPr>
          </a:p>
        </p:txBody>
      </p:sp>
      <p:graphicFrame>
        <p:nvGraphicFramePr>
          <p:cNvPr id="19493" name="Object 37"/>
          <p:cNvGraphicFramePr>
            <a:graphicFrameLocks noChangeAspect="1"/>
          </p:cNvGraphicFramePr>
          <p:nvPr/>
        </p:nvGraphicFramePr>
        <p:xfrm>
          <a:off x="1447800" y="2133600"/>
          <a:ext cx="6284913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09" name="Equation" r:id="rId3" imgW="1511280" imgH="253800" progId="Equation.3">
                  <p:embed/>
                </p:oleObj>
              </mc:Choice>
              <mc:Fallback>
                <p:oleObj name="Equation" r:id="rId3" imgW="151128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2133600"/>
                        <a:ext cx="6284913" cy="704850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tx2"/>
                          </a:gs>
                          <a:gs pos="50000">
                            <a:srgbClr val="FFFF00"/>
                          </a:gs>
                          <a:gs pos="100000">
                            <a:schemeClr val="tx2"/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94" name="Rectangle 38"/>
          <p:cNvSpPr>
            <a:spLocks noChangeArrowheads="1"/>
          </p:cNvSpPr>
          <p:nvPr/>
        </p:nvSpPr>
        <p:spPr bwMode="auto">
          <a:xfrm>
            <a:off x="1600200" y="5334000"/>
            <a:ext cx="7543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endParaRPr lang="en-US" sz="2800" b="0">
              <a:latin typeface="Arial" charset="0"/>
              <a:sym typeface="Symbol" pitchFamily="18" charset="2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endParaRPr lang="en-US" sz="2800" b="0">
              <a:sym typeface="Symbol" pitchFamily="18" charset="2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2800" b="0">
              <a:sym typeface="Symbol" pitchFamily="18" charset="2"/>
            </a:endParaRPr>
          </a:p>
        </p:txBody>
      </p:sp>
      <p:sp>
        <p:nvSpPr>
          <p:cNvPr id="19495" name="Rectangle 39"/>
          <p:cNvSpPr>
            <a:spLocks noChangeArrowheads="1"/>
          </p:cNvSpPr>
          <p:nvPr/>
        </p:nvSpPr>
        <p:spPr bwMode="auto">
          <a:xfrm>
            <a:off x="1585913" y="5262563"/>
            <a:ext cx="533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en-US" sz="2800" b="0">
                <a:latin typeface="Arial" charset="0"/>
                <a:sym typeface="Symbol" pitchFamily="18" charset="2"/>
              </a:rPr>
              <a:t>then, if </a:t>
            </a:r>
            <a:r>
              <a:rPr lang="en-US" sz="2800" b="0">
                <a:latin typeface="Arial" charset="0"/>
                <a:sym typeface="MT Extra" pitchFamily="18" charset="2"/>
              </a:rPr>
              <a:t>0 </a:t>
            </a:r>
            <a:r>
              <a:rPr lang="en-US" sz="2800" b="0">
                <a:latin typeface="Arial" charset="0"/>
                <a:sym typeface="Symbol" pitchFamily="18" charset="2"/>
              </a:rPr>
              <a:t> </a:t>
            </a:r>
            <a:r>
              <a:rPr lang="en-US" sz="2800" b="0" i="1">
                <a:sym typeface="Symbol" pitchFamily="18" charset="2"/>
              </a:rPr>
              <a:t></a:t>
            </a:r>
            <a:r>
              <a:rPr lang="en-US" sz="2800" b="0">
                <a:latin typeface="Arial" charset="0"/>
              </a:rPr>
              <a:t> </a:t>
            </a:r>
            <a:r>
              <a:rPr lang="en-US" sz="2800" b="0">
                <a:latin typeface="Arial" charset="0"/>
                <a:sym typeface="Symbol" pitchFamily="18" charset="2"/>
              </a:rPr>
              <a:t> </a:t>
            </a:r>
            <a:r>
              <a:rPr lang="en-US" sz="2800" b="0">
                <a:sym typeface="Symbol" pitchFamily="18" charset="2"/>
              </a:rPr>
              <a:t>1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en-US" sz="2800" b="0">
                <a:latin typeface="Arial" charset="0"/>
              </a:rPr>
              <a:t>		</a:t>
            </a:r>
            <a:r>
              <a:rPr lang="en-US" sz="2800" b="0">
                <a:latin typeface="Arial" charset="0"/>
                <a:sym typeface="MT Extra" pitchFamily="18" charset="2"/>
              </a:rPr>
              <a:t> </a:t>
            </a:r>
            <a:r>
              <a:rPr lang="en-US" sz="2800" b="0">
                <a:latin typeface="Arial" charset="0"/>
                <a:sym typeface="Symbol" pitchFamily="18" charset="2"/>
              </a:rPr>
              <a:t> </a:t>
            </a:r>
            <a:r>
              <a:rPr lang="en-US" sz="2800" b="0" i="1">
                <a:sym typeface="Symbol" pitchFamily="18" charset="2"/>
              </a:rPr>
              <a:t></a:t>
            </a:r>
            <a:r>
              <a:rPr lang="en-US" sz="2800" b="0">
                <a:latin typeface="Arial" charset="0"/>
                <a:sym typeface="Symbol" pitchFamily="18" charset="2"/>
              </a:rPr>
              <a:t> </a:t>
            </a:r>
            <a:r>
              <a:rPr lang="en-US" sz="2800" b="0" i="1"/>
              <a:t>x</a:t>
            </a:r>
            <a:r>
              <a:rPr lang="en-US" sz="2800" b="0">
                <a:latin typeface="Arial" charset="0"/>
              </a:rPr>
              <a:t>(</a:t>
            </a:r>
            <a:r>
              <a:rPr lang="en-US" sz="2800" b="0" i="1"/>
              <a:t>t</a:t>
            </a:r>
            <a:r>
              <a:rPr lang="en-US" sz="2800" b="0">
                <a:latin typeface="Arial" charset="0"/>
              </a:rPr>
              <a:t>)+(</a:t>
            </a:r>
            <a:r>
              <a:rPr lang="en-US" sz="2800" b="0"/>
              <a:t>1</a:t>
            </a:r>
            <a:r>
              <a:rPr lang="en-US" sz="2800" b="0">
                <a:latin typeface="Arial" charset="0"/>
              </a:rPr>
              <a:t>- </a:t>
            </a:r>
            <a:r>
              <a:rPr lang="en-US" sz="2800" b="0" i="1">
                <a:sym typeface="Symbol" pitchFamily="18" charset="2"/>
              </a:rPr>
              <a:t>) </a:t>
            </a:r>
            <a:r>
              <a:rPr lang="en-US" sz="2800" b="0" i="1"/>
              <a:t>y</a:t>
            </a:r>
            <a:r>
              <a:rPr lang="en-US" sz="2800" b="0">
                <a:latin typeface="Arial" charset="0"/>
              </a:rPr>
              <a:t>(</a:t>
            </a:r>
            <a:r>
              <a:rPr lang="en-US" sz="2800" b="0" i="1"/>
              <a:t>t</a:t>
            </a:r>
            <a:r>
              <a:rPr lang="en-US" sz="2800" b="0">
                <a:latin typeface="Arial" charset="0"/>
              </a:rPr>
              <a:t>) </a:t>
            </a:r>
            <a:r>
              <a:rPr lang="en-US" sz="2800" b="0">
                <a:latin typeface="Arial" charset="0"/>
                <a:sym typeface="Symbol" pitchFamily="18" charset="2"/>
              </a:rPr>
              <a:t> </a:t>
            </a:r>
            <a:r>
              <a:rPr lang="en-US" sz="2800" b="0" i="1">
                <a:sym typeface="Symbol" pitchFamily="18" charset="2"/>
              </a:rPr>
              <a:t>u.</a:t>
            </a:r>
            <a:endParaRPr lang="en-US" sz="2800" b="0">
              <a:sym typeface="Symbol" pitchFamily="18" charset="2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2800" b="0">
              <a:sym typeface="Symbol" pitchFamily="18" charset="2"/>
            </a:endParaRPr>
          </a:p>
        </p:txBody>
      </p:sp>
      <p:sp>
        <p:nvSpPr>
          <p:cNvPr id="19496" name="Rectangle 40"/>
          <p:cNvSpPr>
            <a:spLocks noChangeArrowheads="1"/>
          </p:cNvSpPr>
          <p:nvPr/>
        </p:nvSpPr>
        <p:spPr bwMode="auto">
          <a:xfrm>
            <a:off x="1189038" y="4684713"/>
            <a:ext cx="7543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2800" b="0">
                <a:latin typeface="Arial" charset="0"/>
              </a:rPr>
              <a:t>If </a:t>
            </a:r>
            <a:r>
              <a:rPr lang="en-US" sz="2800" b="0">
                <a:latin typeface="Arial" charset="0"/>
                <a:sym typeface="MT Extra" pitchFamily="18" charset="2"/>
              </a:rPr>
              <a:t> </a:t>
            </a:r>
            <a:r>
              <a:rPr lang="en-US" sz="2800" b="0">
                <a:latin typeface="Arial" charset="0"/>
                <a:sym typeface="Symbol" pitchFamily="18" charset="2"/>
              </a:rPr>
              <a:t> </a:t>
            </a:r>
            <a:r>
              <a:rPr lang="en-US" sz="2800" b="0" i="1"/>
              <a:t>x</a:t>
            </a:r>
            <a:r>
              <a:rPr lang="en-US" sz="2800" b="0">
                <a:latin typeface="Arial" charset="0"/>
              </a:rPr>
              <a:t>(</a:t>
            </a:r>
            <a:r>
              <a:rPr lang="en-US" sz="2800" b="0" i="1"/>
              <a:t>t</a:t>
            </a:r>
            <a:r>
              <a:rPr lang="en-US" sz="2800" b="0">
                <a:latin typeface="Arial" charset="0"/>
              </a:rPr>
              <a:t>) </a:t>
            </a:r>
            <a:r>
              <a:rPr lang="en-US" sz="2800" b="0">
                <a:latin typeface="Arial" charset="0"/>
                <a:sym typeface="Symbol" pitchFamily="18" charset="2"/>
              </a:rPr>
              <a:t> </a:t>
            </a:r>
            <a:r>
              <a:rPr lang="en-US" sz="2800" b="0" i="1">
                <a:sym typeface="Symbol" pitchFamily="18" charset="2"/>
              </a:rPr>
              <a:t>u</a:t>
            </a:r>
            <a:r>
              <a:rPr lang="en-US" sz="2800" b="0">
                <a:latin typeface="Arial" charset="0"/>
                <a:sym typeface="Symbol" pitchFamily="18" charset="2"/>
              </a:rPr>
              <a:t> and </a:t>
            </a:r>
            <a:r>
              <a:rPr lang="en-US" sz="2800" b="0">
                <a:latin typeface="Arial" charset="0"/>
                <a:sym typeface="MT Extra" pitchFamily="18" charset="2"/>
              </a:rPr>
              <a:t> </a:t>
            </a:r>
            <a:r>
              <a:rPr lang="en-US" sz="2800" b="0">
                <a:latin typeface="Arial" charset="0"/>
                <a:sym typeface="Symbol" pitchFamily="18" charset="2"/>
              </a:rPr>
              <a:t> </a:t>
            </a:r>
            <a:r>
              <a:rPr lang="en-US" sz="2800" b="0" i="1"/>
              <a:t>y</a:t>
            </a:r>
            <a:r>
              <a:rPr lang="en-US" sz="2800" b="0">
                <a:latin typeface="Arial" charset="0"/>
              </a:rPr>
              <a:t>(</a:t>
            </a:r>
            <a:r>
              <a:rPr lang="en-US" sz="2800" b="0" i="1"/>
              <a:t>t</a:t>
            </a:r>
            <a:r>
              <a:rPr lang="en-US" sz="2800" b="0">
                <a:latin typeface="Arial" charset="0"/>
              </a:rPr>
              <a:t>) </a:t>
            </a:r>
            <a:r>
              <a:rPr lang="en-US" sz="2800" b="0">
                <a:latin typeface="Arial" charset="0"/>
                <a:sym typeface="Symbol" pitchFamily="18" charset="2"/>
              </a:rPr>
              <a:t> </a:t>
            </a:r>
            <a:r>
              <a:rPr lang="en-US" sz="2800" b="0" i="1">
                <a:sym typeface="Symbol" pitchFamily="18" charset="2"/>
              </a:rPr>
              <a:t>u</a:t>
            </a:r>
            <a:r>
              <a:rPr lang="en-US" sz="2800" b="0">
                <a:latin typeface="Arial" charset="0"/>
                <a:sym typeface="Symbol" pitchFamily="18" charset="2"/>
              </a:rPr>
              <a:t>,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endParaRPr lang="en-US" sz="2800" b="0">
              <a:sym typeface="Symbol" pitchFamily="18" charset="2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endParaRPr lang="en-US" sz="2800" b="0">
              <a:sym typeface="Symbol" pitchFamily="18" charset="2"/>
            </a:endParaRP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1600200" y="2971800"/>
            <a:ext cx="6700838" cy="1462088"/>
            <a:chOff x="1180" y="2117"/>
            <a:chExt cx="4221" cy="921"/>
          </a:xfrm>
        </p:grpSpPr>
        <p:sp>
          <p:nvSpPr>
            <p:cNvPr id="2059" name="Line 41"/>
            <p:cNvSpPr>
              <a:spLocks noChangeShapeType="1"/>
            </p:cNvSpPr>
            <p:nvPr/>
          </p:nvSpPr>
          <p:spPr bwMode="auto">
            <a:xfrm>
              <a:off x="1431" y="2667"/>
              <a:ext cx="3428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060" name="Line 42"/>
            <p:cNvSpPr>
              <a:spLocks noChangeShapeType="1"/>
            </p:cNvSpPr>
            <p:nvPr/>
          </p:nvSpPr>
          <p:spPr bwMode="auto">
            <a:xfrm flipV="1">
              <a:off x="1459" y="2230"/>
              <a:ext cx="0" cy="808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061" name="Line 43"/>
            <p:cNvSpPr>
              <a:spLocks noChangeShapeType="1"/>
            </p:cNvSpPr>
            <p:nvPr/>
          </p:nvSpPr>
          <p:spPr bwMode="auto">
            <a:xfrm>
              <a:off x="1394" y="2295"/>
              <a:ext cx="351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062" name="Line 44"/>
            <p:cNvSpPr>
              <a:spLocks noChangeShapeType="1"/>
            </p:cNvSpPr>
            <p:nvPr/>
          </p:nvSpPr>
          <p:spPr bwMode="auto">
            <a:xfrm>
              <a:off x="1434" y="2864"/>
              <a:ext cx="351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063" name="Freeform 45"/>
            <p:cNvSpPr>
              <a:spLocks/>
            </p:cNvSpPr>
            <p:nvPr/>
          </p:nvSpPr>
          <p:spPr bwMode="auto">
            <a:xfrm>
              <a:off x="1440" y="2304"/>
              <a:ext cx="3512" cy="559"/>
            </a:xfrm>
            <a:custGeom>
              <a:avLst/>
              <a:gdLst>
                <a:gd name="T0" fmla="*/ 0 w 3512"/>
                <a:gd name="T1" fmla="*/ 316 h 559"/>
                <a:gd name="T2" fmla="*/ 223 w 3512"/>
                <a:gd name="T3" fmla="*/ 149 h 559"/>
                <a:gd name="T4" fmla="*/ 316 w 3512"/>
                <a:gd name="T5" fmla="*/ 204 h 559"/>
                <a:gd name="T6" fmla="*/ 465 w 3512"/>
                <a:gd name="T7" fmla="*/ 539 h 559"/>
                <a:gd name="T8" fmla="*/ 1133 w 3512"/>
                <a:gd name="T9" fmla="*/ 84 h 559"/>
                <a:gd name="T10" fmla="*/ 1440 w 3512"/>
                <a:gd name="T11" fmla="*/ 539 h 559"/>
                <a:gd name="T12" fmla="*/ 1533 w 3512"/>
                <a:gd name="T13" fmla="*/ 195 h 559"/>
                <a:gd name="T14" fmla="*/ 1644 w 3512"/>
                <a:gd name="T15" fmla="*/ 297 h 559"/>
                <a:gd name="T16" fmla="*/ 1895 w 3512"/>
                <a:gd name="T17" fmla="*/ 520 h 559"/>
                <a:gd name="T18" fmla="*/ 2285 w 3512"/>
                <a:gd name="T19" fmla="*/ 353 h 559"/>
                <a:gd name="T20" fmla="*/ 2453 w 3512"/>
                <a:gd name="T21" fmla="*/ 28 h 559"/>
                <a:gd name="T22" fmla="*/ 2796 w 3512"/>
                <a:gd name="T23" fmla="*/ 520 h 559"/>
                <a:gd name="T24" fmla="*/ 3159 w 3512"/>
                <a:gd name="T25" fmla="*/ 232 h 559"/>
                <a:gd name="T26" fmla="*/ 3317 w 3512"/>
                <a:gd name="T27" fmla="*/ 56 h 559"/>
                <a:gd name="T28" fmla="*/ 3512 w 3512"/>
                <a:gd name="T29" fmla="*/ 46 h 55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12"/>
                <a:gd name="T46" fmla="*/ 0 h 559"/>
                <a:gd name="T47" fmla="*/ 3512 w 3512"/>
                <a:gd name="T48" fmla="*/ 559 h 55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12" h="559">
                  <a:moveTo>
                    <a:pt x="0" y="316"/>
                  </a:moveTo>
                  <a:cubicBezTo>
                    <a:pt x="85" y="242"/>
                    <a:pt x="170" y="168"/>
                    <a:pt x="223" y="149"/>
                  </a:cubicBezTo>
                  <a:cubicBezTo>
                    <a:pt x="276" y="130"/>
                    <a:pt x="276" y="139"/>
                    <a:pt x="316" y="204"/>
                  </a:cubicBezTo>
                  <a:cubicBezTo>
                    <a:pt x="356" y="269"/>
                    <a:pt x="329" y="559"/>
                    <a:pt x="465" y="539"/>
                  </a:cubicBezTo>
                  <a:cubicBezTo>
                    <a:pt x="601" y="519"/>
                    <a:pt x="971" y="84"/>
                    <a:pt x="1133" y="84"/>
                  </a:cubicBezTo>
                  <a:cubicBezTo>
                    <a:pt x="1295" y="84"/>
                    <a:pt x="1373" y="520"/>
                    <a:pt x="1440" y="539"/>
                  </a:cubicBezTo>
                  <a:cubicBezTo>
                    <a:pt x="1507" y="558"/>
                    <a:pt x="1499" y="235"/>
                    <a:pt x="1533" y="195"/>
                  </a:cubicBezTo>
                  <a:cubicBezTo>
                    <a:pt x="1567" y="155"/>
                    <a:pt x="1584" y="243"/>
                    <a:pt x="1644" y="297"/>
                  </a:cubicBezTo>
                  <a:cubicBezTo>
                    <a:pt x="1704" y="351"/>
                    <a:pt x="1788" y="511"/>
                    <a:pt x="1895" y="520"/>
                  </a:cubicBezTo>
                  <a:cubicBezTo>
                    <a:pt x="2002" y="529"/>
                    <a:pt x="2192" y="435"/>
                    <a:pt x="2285" y="353"/>
                  </a:cubicBezTo>
                  <a:cubicBezTo>
                    <a:pt x="2378" y="271"/>
                    <a:pt x="2368" y="0"/>
                    <a:pt x="2453" y="28"/>
                  </a:cubicBezTo>
                  <a:cubicBezTo>
                    <a:pt x="2538" y="56"/>
                    <a:pt x="2678" y="486"/>
                    <a:pt x="2796" y="520"/>
                  </a:cubicBezTo>
                  <a:cubicBezTo>
                    <a:pt x="2914" y="554"/>
                    <a:pt x="3072" y="309"/>
                    <a:pt x="3159" y="232"/>
                  </a:cubicBezTo>
                  <a:cubicBezTo>
                    <a:pt x="3246" y="155"/>
                    <a:pt x="3258" y="87"/>
                    <a:pt x="3317" y="56"/>
                  </a:cubicBezTo>
                  <a:cubicBezTo>
                    <a:pt x="3376" y="25"/>
                    <a:pt x="3444" y="35"/>
                    <a:pt x="3512" y="46"/>
                  </a:cubicBezTo>
                </a:path>
              </a:pathLst>
            </a:custGeom>
            <a:noFill/>
            <a:ln w="28575" cap="sq" cmpd="sng">
              <a:solidFill>
                <a:srgbClr val="FF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064" name="Text Box 46"/>
            <p:cNvSpPr txBox="1">
              <a:spLocks noChangeArrowheads="1"/>
            </p:cNvSpPr>
            <p:nvPr/>
          </p:nvSpPr>
          <p:spPr bwMode="auto">
            <a:xfrm>
              <a:off x="1849" y="2303"/>
              <a:ext cx="539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i="1"/>
                <a:t>x</a:t>
              </a:r>
              <a:r>
                <a:rPr lang="en-US" b="0"/>
                <a:t>(</a:t>
              </a:r>
              <a:r>
                <a:rPr lang="en-US" b="0" i="1"/>
                <a:t>t</a:t>
              </a:r>
              <a:r>
                <a:rPr lang="en-US" b="0"/>
                <a:t>)</a:t>
              </a:r>
            </a:p>
          </p:txBody>
        </p:sp>
        <p:sp>
          <p:nvSpPr>
            <p:cNvPr id="2065" name="Text Box 47"/>
            <p:cNvSpPr txBox="1">
              <a:spLocks noChangeArrowheads="1"/>
            </p:cNvSpPr>
            <p:nvPr/>
          </p:nvSpPr>
          <p:spPr bwMode="auto">
            <a:xfrm>
              <a:off x="4862" y="2539"/>
              <a:ext cx="539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i="1"/>
                <a:t>t</a:t>
              </a:r>
              <a:endParaRPr lang="en-US" b="0"/>
            </a:p>
          </p:txBody>
        </p:sp>
        <p:sp>
          <p:nvSpPr>
            <p:cNvPr id="2066" name="Text Box 49"/>
            <p:cNvSpPr txBox="1">
              <a:spLocks noChangeArrowheads="1"/>
            </p:cNvSpPr>
            <p:nvPr/>
          </p:nvSpPr>
          <p:spPr bwMode="auto">
            <a:xfrm>
              <a:off x="1187" y="2681"/>
              <a:ext cx="539" cy="32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0">
                  <a:latin typeface="Arial" charset="0"/>
                  <a:sym typeface="MT Extra" pitchFamily="18" charset="2"/>
                </a:rPr>
                <a:t></a:t>
              </a:r>
            </a:p>
          </p:txBody>
        </p:sp>
        <p:sp>
          <p:nvSpPr>
            <p:cNvPr id="2067" name="Text Box 50"/>
            <p:cNvSpPr txBox="1">
              <a:spLocks noChangeArrowheads="1"/>
            </p:cNvSpPr>
            <p:nvPr/>
          </p:nvSpPr>
          <p:spPr bwMode="auto">
            <a:xfrm>
              <a:off x="1180" y="2117"/>
              <a:ext cx="539" cy="32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0" i="1">
                  <a:sym typeface="MT Extra" pitchFamily="18" charset="2"/>
                </a:rPr>
                <a:t>u</a:t>
              </a:r>
            </a:p>
          </p:txBody>
        </p:sp>
      </p:grpSp>
      <p:sp>
        <p:nvSpPr>
          <p:cNvPr id="19508" name="AutoShape 52"/>
          <p:cNvSpPr>
            <a:spLocks noChangeArrowheads="1"/>
          </p:cNvSpPr>
          <p:nvPr/>
        </p:nvSpPr>
        <p:spPr bwMode="auto">
          <a:xfrm>
            <a:off x="6678613" y="4808538"/>
            <a:ext cx="1666875" cy="1309687"/>
          </a:xfrm>
          <a:prstGeom prst="cube">
            <a:avLst>
              <a:gd name="adj" fmla="val 25000"/>
            </a:avLst>
          </a:prstGeom>
          <a:gradFill rotWithShape="0">
            <a:gsLst>
              <a:gs pos="0">
                <a:schemeClr val="tx2"/>
              </a:gs>
              <a:gs pos="50000">
                <a:srgbClr val="FFFF00"/>
              </a:gs>
              <a:gs pos="100000">
                <a:schemeClr val="tx2"/>
              </a:gs>
            </a:gsLst>
            <a:lin ang="0" scaled="1"/>
          </a:gra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60239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8915400" cy="1143000"/>
          </a:xfrm>
        </p:spPr>
        <p:txBody>
          <a:bodyPr/>
          <a:lstStyle/>
          <a:p>
            <a:pPr eaLnBrk="1" hangingPunct="1"/>
            <a:r>
              <a:rPr lang="en-US" sz="2400" b="1" smtClean="0"/>
              <a:t>Application:</a:t>
            </a:r>
            <a:br>
              <a:rPr lang="en-US" sz="2400" b="1" smtClean="0"/>
            </a:br>
            <a:r>
              <a:rPr lang="en-US" sz="4000" b="1" smtClean="0"/>
              <a:t>Neural Network Associative Memory</a:t>
            </a:r>
            <a:r>
              <a:rPr lang="en-US" b="1" smtClean="0"/>
              <a:t/>
            </a:r>
            <a:br>
              <a:rPr lang="en-US" b="1" smtClean="0"/>
            </a:br>
            <a:r>
              <a:rPr lang="en-US" sz="3200" b="1" smtClean="0"/>
              <a:t>Example</a:t>
            </a:r>
          </a:p>
        </p:txBody>
      </p:sp>
      <p:grpSp>
        <p:nvGrpSpPr>
          <p:cNvPr id="19460" name="Group 13"/>
          <p:cNvGrpSpPr>
            <a:grpSpLocks/>
          </p:cNvGrpSpPr>
          <p:nvPr/>
        </p:nvGrpSpPr>
        <p:grpSpPr bwMode="auto">
          <a:xfrm>
            <a:off x="2286000" y="1905000"/>
            <a:ext cx="4572000" cy="4422775"/>
            <a:chOff x="1536" y="1248"/>
            <a:chExt cx="2880" cy="2786"/>
          </a:xfrm>
        </p:grpSpPr>
        <p:graphicFrame>
          <p:nvGraphicFramePr>
            <p:cNvPr id="19458" name="Object 12"/>
            <p:cNvGraphicFramePr>
              <a:graphicFrameLocks noChangeAspect="1"/>
            </p:cNvGraphicFramePr>
            <p:nvPr/>
          </p:nvGraphicFramePr>
          <p:xfrm>
            <a:off x="1536" y="1248"/>
            <a:ext cx="2794" cy="27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18" name="Image" r:id="rId3" imgW="4434875" imgH="4422167" progId="">
                    <p:embed/>
                  </p:oleObj>
                </mc:Choice>
                <mc:Fallback>
                  <p:oleObj name="Image" r:id="rId3" imgW="4434875" imgH="4422167" progId="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36" y="1248"/>
                          <a:ext cx="2794" cy="27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 cap="sq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462" name="Text Box 5"/>
            <p:cNvSpPr txBox="1">
              <a:spLocks noChangeArrowheads="1"/>
            </p:cNvSpPr>
            <p:nvPr/>
          </p:nvSpPr>
          <p:spPr bwMode="auto">
            <a:xfrm>
              <a:off x="2160" y="2832"/>
              <a:ext cx="288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>
                  <a:solidFill>
                    <a:schemeClr val="bg2"/>
                  </a:solidFill>
                </a:rPr>
                <a:t>1</a:t>
              </a:r>
            </a:p>
          </p:txBody>
        </p:sp>
        <p:sp>
          <p:nvSpPr>
            <p:cNvPr id="19463" name="Text Box 6"/>
            <p:cNvSpPr txBox="1">
              <a:spLocks noChangeArrowheads="1"/>
            </p:cNvSpPr>
            <p:nvPr/>
          </p:nvSpPr>
          <p:spPr bwMode="auto">
            <a:xfrm>
              <a:off x="3120" y="2832"/>
              <a:ext cx="288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>
                  <a:solidFill>
                    <a:schemeClr val="bg2"/>
                  </a:solidFill>
                </a:rPr>
                <a:t>2</a:t>
              </a:r>
            </a:p>
          </p:txBody>
        </p:sp>
        <p:sp>
          <p:nvSpPr>
            <p:cNvPr id="19464" name="Text Box 7"/>
            <p:cNvSpPr txBox="1">
              <a:spLocks noChangeArrowheads="1"/>
            </p:cNvSpPr>
            <p:nvPr/>
          </p:nvSpPr>
          <p:spPr bwMode="auto">
            <a:xfrm>
              <a:off x="2160" y="3744"/>
              <a:ext cx="288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>
                  <a:solidFill>
                    <a:schemeClr val="bg2"/>
                  </a:solidFill>
                </a:rPr>
                <a:t>4</a:t>
              </a:r>
            </a:p>
          </p:txBody>
        </p:sp>
        <p:sp>
          <p:nvSpPr>
            <p:cNvPr id="19465" name="Text Box 8"/>
            <p:cNvSpPr txBox="1">
              <a:spLocks noChangeArrowheads="1"/>
            </p:cNvSpPr>
            <p:nvPr/>
          </p:nvSpPr>
          <p:spPr bwMode="auto">
            <a:xfrm>
              <a:off x="4032" y="1872"/>
              <a:ext cx="288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>
                  <a:solidFill>
                    <a:schemeClr val="bg2"/>
                  </a:solidFill>
                </a:rPr>
                <a:t>0</a:t>
              </a:r>
            </a:p>
          </p:txBody>
        </p:sp>
        <p:sp>
          <p:nvSpPr>
            <p:cNvPr id="19466" name="Text Box 9"/>
            <p:cNvSpPr txBox="1">
              <a:spLocks noChangeArrowheads="1"/>
            </p:cNvSpPr>
            <p:nvPr/>
          </p:nvSpPr>
          <p:spPr bwMode="auto">
            <a:xfrm>
              <a:off x="3024" y="3744"/>
              <a:ext cx="384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>
                  <a:solidFill>
                    <a:schemeClr val="bg2"/>
                  </a:solidFill>
                </a:rPr>
                <a:t>10</a:t>
              </a:r>
            </a:p>
          </p:txBody>
        </p:sp>
        <p:sp>
          <p:nvSpPr>
            <p:cNvPr id="19467" name="Text Box 10"/>
            <p:cNvSpPr txBox="1">
              <a:spLocks noChangeArrowheads="1"/>
            </p:cNvSpPr>
            <p:nvPr/>
          </p:nvSpPr>
          <p:spPr bwMode="auto">
            <a:xfrm>
              <a:off x="3936" y="3744"/>
              <a:ext cx="384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>
                  <a:solidFill>
                    <a:schemeClr val="bg2"/>
                  </a:solidFill>
                </a:rPr>
                <a:t>19</a:t>
              </a:r>
            </a:p>
          </p:txBody>
        </p:sp>
        <p:sp>
          <p:nvSpPr>
            <p:cNvPr id="19468" name="Text Box 11"/>
            <p:cNvSpPr txBox="1">
              <a:spLocks noChangeArrowheads="1"/>
            </p:cNvSpPr>
            <p:nvPr/>
          </p:nvSpPr>
          <p:spPr bwMode="auto">
            <a:xfrm>
              <a:off x="4032" y="2832"/>
              <a:ext cx="384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>
                  <a:solidFill>
                    <a:schemeClr val="bg2"/>
                  </a:solidFill>
                </a:rPr>
                <a:t>3</a:t>
              </a:r>
            </a:p>
          </p:txBody>
        </p:sp>
      </p:grp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914" y="0"/>
            <a:ext cx="7772400" cy="1143000"/>
          </a:xfrm>
        </p:spPr>
        <p:txBody>
          <a:bodyPr/>
          <a:lstStyle/>
          <a:p>
            <a:r>
              <a:rPr lang="en-US" sz="3600" dirty="0" smtClean="0"/>
              <a:t>A Library of Mathematicians</a:t>
            </a:r>
            <a:endParaRPr lang="en-US" sz="3600" dirty="0"/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542" y="892628"/>
            <a:ext cx="4390292" cy="3984172"/>
          </a:xfrm>
          <a:prstGeom prst="rect">
            <a:avLst/>
          </a:prstGeom>
          <a:noFill/>
          <a:ln w="12700" cap="sq" cmpd="sng">
            <a:noFill/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1249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324" y="903513"/>
            <a:ext cx="4211338" cy="3709988"/>
          </a:xfrm>
          <a:prstGeom prst="rect">
            <a:avLst/>
          </a:prstGeom>
          <a:noFill/>
          <a:ln w="12700" cap="sq" cmpd="sng">
            <a:noFill/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914" y="0"/>
            <a:ext cx="7772400" cy="1143000"/>
          </a:xfrm>
        </p:spPr>
        <p:txBody>
          <a:bodyPr/>
          <a:lstStyle/>
          <a:p>
            <a:r>
              <a:rPr lang="en-US" sz="3600" dirty="0" smtClean="0"/>
              <a:t>A Library of Mathematicians</a:t>
            </a:r>
            <a:endParaRPr lang="en-US" sz="3600" dirty="0"/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542" y="892628"/>
            <a:ext cx="4390292" cy="3984172"/>
          </a:xfrm>
          <a:prstGeom prst="rect">
            <a:avLst/>
          </a:prstGeom>
          <a:noFill/>
          <a:ln w="12700" cap="sq" cmpd="sng">
            <a:noFill/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1249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324" y="903513"/>
            <a:ext cx="4211338" cy="3709988"/>
          </a:xfrm>
          <a:prstGeom prst="rect">
            <a:avLst/>
          </a:prstGeom>
          <a:noFill/>
          <a:ln w="12700" cap="sq" cmpd="sng">
            <a:noFill/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1249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6419" y="4724400"/>
            <a:ext cx="1967442" cy="1981200"/>
          </a:xfrm>
          <a:prstGeom prst="rect">
            <a:avLst/>
          </a:prstGeom>
          <a:noFill/>
          <a:ln w="12700" cap="sq" cmpd="sng">
            <a:noFill/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206829" y="4386945"/>
            <a:ext cx="612865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eaLnBrk="0" hangingPunct="0"/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What does the Average </a:t>
            </a:r>
            <a:r>
              <a:rPr lang="en-US" sz="2000" dirty="0" smtClean="0"/>
              <a:t>Mathematician Look  Like?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8824109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391886" y="1055914"/>
            <a:ext cx="8098971" cy="5595257"/>
          </a:xfrm>
          <a:prstGeom prst="rect">
            <a:avLst/>
          </a:prstGeom>
          <a:solidFill>
            <a:schemeClr val="tx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286" y="0"/>
            <a:ext cx="8001000" cy="1143000"/>
          </a:xfrm>
        </p:spPr>
        <p:txBody>
          <a:bodyPr/>
          <a:lstStyle/>
          <a:p>
            <a:r>
              <a:rPr lang="en-US" sz="2400" dirty="0" smtClean="0"/>
              <a:t>Convergence As a Function of </a:t>
            </a:r>
            <a:r>
              <a:rPr lang="en-US" sz="2400" dirty="0" smtClean="0">
                <a:solidFill>
                  <a:schemeClr val="tx1"/>
                </a:solidFill>
              </a:rPr>
              <a:t>Percent of Known Image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259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721" y="1153887"/>
            <a:ext cx="4054849" cy="5493958"/>
          </a:xfrm>
          <a:prstGeom prst="rect">
            <a:avLst/>
          </a:prstGeom>
          <a:noFill/>
          <a:ln w="12700" cap="sq" cmpd="sng">
            <a:noFill/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1259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7559" y="1155247"/>
            <a:ext cx="4010025" cy="5505450"/>
          </a:xfrm>
          <a:prstGeom prst="rect">
            <a:avLst/>
          </a:prstGeom>
          <a:noFill/>
          <a:ln w="12700" cap="sq" cmpd="sng">
            <a:noFill/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272143" y="794657"/>
            <a:ext cx="8556172" cy="6063343"/>
          </a:xfrm>
          <a:prstGeom prst="rect">
            <a:avLst/>
          </a:prstGeom>
          <a:solidFill>
            <a:schemeClr val="tx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286" y="0"/>
            <a:ext cx="8001000" cy="1143000"/>
          </a:xfrm>
        </p:spPr>
        <p:txBody>
          <a:bodyPr/>
          <a:lstStyle/>
          <a:p>
            <a:r>
              <a:rPr lang="en-US" sz="2400" dirty="0" smtClean="0"/>
              <a:t>Convergence As a Function of </a:t>
            </a:r>
            <a:r>
              <a:rPr lang="en-US" sz="2400" dirty="0" smtClean="0">
                <a:solidFill>
                  <a:schemeClr val="tx1"/>
                </a:solidFill>
              </a:rPr>
              <a:t>Library Size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367" y="887186"/>
            <a:ext cx="4200525" cy="5829300"/>
          </a:xfrm>
          <a:prstGeom prst="rect">
            <a:avLst/>
          </a:prstGeom>
          <a:noFill/>
          <a:ln w="12700" cap="sq" cmpd="sng">
            <a:noFill/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1269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2938" y="868439"/>
            <a:ext cx="4233862" cy="5837161"/>
          </a:xfrm>
          <a:prstGeom prst="rect">
            <a:avLst/>
          </a:prstGeom>
          <a:noFill/>
          <a:ln w="12700" cap="sq" cmpd="sng">
            <a:noFill/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250371" y="794658"/>
            <a:ext cx="8577944" cy="5932714"/>
          </a:xfrm>
          <a:prstGeom prst="rect">
            <a:avLst/>
          </a:prstGeom>
          <a:solidFill>
            <a:schemeClr val="tx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286" y="0"/>
            <a:ext cx="8001000" cy="1143000"/>
          </a:xfrm>
        </p:spPr>
        <p:txBody>
          <a:bodyPr/>
          <a:lstStyle/>
          <a:p>
            <a:r>
              <a:rPr lang="en-US" sz="2400" dirty="0" smtClean="0"/>
              <a:t>Convergence As a Function of  </a:t>
            </a:r>
            <a:r>
              <a:rPr lang="en-US" sz="2400" dirty="0" smtClean="0">
                <a:solidFill>
                  <a:schemeClr val="tx1"/>
                </a:solidFill>
              </a:rPr>
              <a:t>Noise Level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49" y="892629"/>
            <a:ext cx="4152900" cy="5791200"/>
          </a:xfrm>
          <a:prstGeom prst="rect">
            <a:avLst/>
          </a:prstGeom>
          <a:noFill/>
          <a:ln w="12700" cap="sq" cmpd="sng">
            <a:noFill/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1280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7431" y="839561"/>
            <a:ext cx="4238625" cy="5810250"/>
          </a:xfrm>
          <a:prstGeom prst="rect">
            <a:avLst/>
          </a:prstGeom>
          <a:noFill/>
          <a:ln w="12700" cap="sq" cmpd="sng">
            <a:noFill/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858" y="0"/>
            <a:ext cx="8001000" cy="1284514"/>
          </a:xfrm>
        </p:spPr>
        <p:txBody>
          <a:bodyPr/>
          <a:lstStyle/>
          <a:p>
            <a:r>
              <a:rPr lang="en-US" sz="2400" dirty="0" smtClean="0"/>
              <a:t>Combining Euler &amp; </a:t>
            </a:r>
            <a:r>
              <a:rPr lang="en-US" sz="2400" dirty="0" err="1" smtClean="0"/>
              <a:t>Hermite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231" y="816428"/>
            <a:ext cx="7945270" cy="2630942"/>
          </a:xfrm>
          <a:prstGeom prst="rect">
            <a:avLst/>
          </a:prstGeom>
          <a:noFill/>
          <a:ln w="12700" cap="sq" cmpd="sng">
            <a:noFill/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187286" y="4087127"/>
            <a:ext cx="8956714" cy="2324559"/>
          </a:xfrm>
          <a:prstGeom prst="rect">
            <a:avLst/>
          </a:prstGeom>
          <a:solidFill>
            <a:schemeClr val="tx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858" y="0"/>
            <a:ext cx="8001000" cy="1284514"/>
          </a:xfrm>
        </p:spPr>
        <p:txBody>
          <a:bodyPr/>
          <a:lstStyle/>
          <a:p>
            <a:r>
              <a:rPr lang="en-US" sz="2400" dirty="0" smtClean="0"/>
              <a:t>Combining Euler &amp; </a:t>
            </a:r>
            <a:r>
              <a:rPr lang="en-US" sz="2400" dirty="0" err="1" smtClean="0"/>
              <a:t>Hermite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231" y="816428"/>
            <a:ext cx="7945270" cy="2630942"/>
          </a:xfrm>
          <a:prstGeom prst="rect">
            <a:avLst/>
          </a:prstGeom>
          <a:noFill/>
          <a:ln w="12700" cap="sq" cmpd="sng">
            <a:noFill/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557796" y="3320274"/>
            <a:ext cx="8001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kern="0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Not Of This Library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9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508" y="4130932"/>
            <a:ext cx="4449812" cy="2225408"/>
          </a:xfrm>
          <a:prstGeom prst="rect">
            <a:avLst/>
          </a:prstGeom>
          <a:noFill/>
          <a:ln w="12700" cap="sq" cmpd="sng">
            <a:noFill/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129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6682" y="4087781"/>
            <a:ext cx="4457318" cy="2225119"/>
          </a:xfrm>
          <a:prstGeom prst="rect">
            <a:avLst/>
          </a:prstGeom>
          <a:noFill/>
          <a:ln w="12700" cap="sq" cmpd="sng">
            <a:noFill/>
            <a:prstDash val="solid"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52833415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0"/>
            <a:ext cx="77724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latin typeface="Arial" charset="0"/>
              </a:rPr>
              <a:t>Outline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2300" y="97155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C000"/>
                </a:solidFill>
                <a:latin typeface="Arial" charset="0"/>
              </a:rPr>
              <a:t>POCS: What is it?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Convex Sets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Projections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POCS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C000"/>
                </a:solidFill>
                <a:latin typeface="Arial" charset="0"/>
              </a:rPr>
              <a:t>Applications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The Papoulis-</a:t>
            </a:r>
            <a:r>
              <a:rPr lang="en-US" sz="2400" b="1" dirty="0" err="1" smtClean="0">
                <a:solidFill>
                  <a:srgbClr val="FFC000"/>
                </a:solidFill>
                <a:latin typeface="Arial" charset="0"/>
              </a:rPr>
              <a:t>Gerchberg</a:t>
            </a: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 Algorithm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Neural Network Associative Memory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latin typeface="Arial" charset="0"/>
              </a:rPr>
              <a:t>Resolution at sub-pixel levels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Radiation Oncology / Tomography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JPG / MPEG repair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Missing Sensors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C000"/>
                </a:solidFill>
                <a:latin typeface="Arial" charset="0"/>
              </a:rPr>
              <a:t>Generalized Alternating Projections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Ambiguity Function Synthesis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The </a:t>
            </a:r>
            <a:r>
              <a:rPr lang="en-US" sz="2400" b="1" dirty="0" err="1" smtClean="0">
                <a:solidFill>
                  <a:srgbClr val="FFC000"/>
                </a:solidFill>
                <a:latin typeface="Arial" charset="0"/>
              </a:rPr>
              <a:t>Gerchberg</a:t>
            </a: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-Saxton Algorithm</a:t>
            </a:r>
          </a:p>
          <a:p>
            <a:pPr lvl="2" eaLnBrk="1" hangingPunct="1">
              <a:lnSpc>
                <a:spcPct val="90000"/>
              </a:lnSpc>
              <a:buFontTx/>
              <a:buNone/>
            </a:pPr>
            <a:endParaRPr lang="en-US" b="1" dirty="0" smtClean="0">
              <a:solidFill>
                <a:schemeClr val="tx2"/>
              </a:solidFill>
              <a:latin typeface="Arial" charset="0"/>
            </a:endParaRP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403091647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92525" y="1935163"/>
            <a:ext cx="4916488" cy="33162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7109" name="Rectangle 2"/>
          <p:cNvSpPr>
            <a:spLocks noGrp="1" noChangeArrowheads="1"/>
          </p:cNvSpPr>
          <p:nvPr>
            <p:ph type="title"/>
          </p:nvPr>
        </p:nvSpPr>
        <p:spPr>
          <a:xfrm>
            <a:off x="274638" y="525463"/>
            <a:ext cx="6938962" cy="1143000"/>
          </a:xfrm>
        </p:spPr>
        <p:txBody>
          <a:bodyPr/>
          <a:lstStyle/>
          <a:p>
            <a:pPr algn="l" eaLnBrk="1" hangingPunct="1"/>
            <a:r>
              <a:rPr lang="en-US" sz="1600" b="1" smtClean="0">
                <a:latin typeface="Arial" charset="0"/>
              </a:rPr>
              <a:t>Application:</a:t>
            </a:r>
            <a:br>
              <a:rPr lang="en-US" sz="1600" b="1" smtClean="0">
                <a:latin typeface="Arial" charset="0"/>
              </a:rPr>
            </a:br>
            <a:r>
              <a:rPr lang="en-US" sz="4000" b="1" smtClean="0">
                <a:latin typeface="Arial" charset="0"/>
              </a:rPr>
              <a:t>Combining Low Resolution Sub-Pixel Shifted Images</a:t>
            </a:r>
            <a:r>
              <a:rPr lang="en-US" sz="3200" b="1" smtClean="0">
                <a:latin typeface="Arial" charset="0"/>
              </a:rPr>
              <a:t/>
            </a:r>
            <a:br>
              <a:rPr lang="en-US" sz="3200" b="1" smtClean="0">
                <a:latin typeface="Arial" charset="0"/>
              </a:rPr>
            </a:br>
            <a:r>
              <a:rPr lang="en-US" sz="1200" b="1" smtClean="0">
                <a:latin typeface="Arial" charset="0"/>
                <a:hlinkClick r:id="rId3"/>
              </a:rPr>
              <a:t>http://www.stecf.org/newsletter/stecf-nl-22/adorf/adorf.html</a:t>
            </a:r>
            <a:r>
              <a:rPr lang="en-US" sz="1200" b="1" smtClean="0">
                <a:latin typeface="Arial" charset="0"/>
              </a:rPr>
              <a:t/>
            </a:r>
            <a:br>
              <a:rPr lang="en-US" sz="1200" b="1" smtClean="0">
                <a:latin typeface="Arial" charset="0"/>
              </a:rPr>
            </a:br>
            <a:r>
              <a:rPr lang="en-US" sz="1400" b="1" i="1" smtClean="0">
                <a:latin typeface="Arial" charset="0"/>
              </a:rPr>
              <a:t>Hans-Martin Adorf </a:t>
            </a:r>
            <a:r>
              <a:rPr lang="en-US" sz="1400" b="1" smtClean="0">
                <a:latin typeface="Arial" charset="0"/>
              </a:rPr>
              <a:t/>
            </a:r>
            <a:br>
              <a:rPr lang="en-US" sz="1400" b="1" smtClean="0">
                <a:latin typeface="Arial" charset="0"/>
              </a:rPr>
            </a:br>
            <a:endParaRPr lang="en-US" sz="1400" b="1" smtClean="0">
              <a:latin typeface="Arial" charset="0"/>
            </a:endParaRPr>
          </a:p>
        </p:txBody>
      </p:sp>
      <p:sp>
        <p:nvSpPr>
          <p:cNvPr id="56338" name="Text Box 18"/>
          <p:cNvSpPr txBox="1">
            <a:spLocks noChangeArrowheads="1"/>
          </p:cNvSpPr>
          <p:nvPr/>
        </p:nvSpPr>
        <p:spPr bwMode="auto">
          <a:xfrm>
            <a:off x="187325" y="2019300"/>
            <a:ext cx="3454400" cy="212365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b="0" dirty="0">
                <a:latin typeface="Arial" charset="0"/>
              </a:rPr>
              <a:t>Problem: Multiple Images of </a:t>
            </a:r>
            <a:r>
              <a:rPr lang="en-US" b="0" dirty="0" err="1">
                <a:latin typeface="Arial" charset="0"/>
              </a:rPr>
              <a:t>Galazy</a:t>
            </a:r>
            <a:r>
              <a:rPr lang="en-US" b="0" dirty="0">
                <a:latin typeface="Arial" charset="0"/>
              </a:rPr>
              <a:t> Clusters with subpixel shifts.</a:t>
            </a:r>
          </a:p>
          <a:p>
            <a:pPr marL="457200" indent="-457200">
              <a:spcBef>
                <a:spcPct val="50000"/>
              </a:spcBef>
            </a:pPr>
            <a:r>
              <a:rPr lang="en-US" b="0" dirty="0" smtClean="0">
                <a:latin typeface="Arial" charset="0"/>
              </a:rPr>
              <a:t> </a:t>
            </a:r>
            <a:endParaRPr lang="en-US" b="0" dirty="0">
              <a:latin typeface="Arial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ibbons">
  <a:themeElements>
    <a:clrScheme name="Ribbons 1">
      <a:dk1>
        <a:srgbClr val="220011"/>
      </a:dk1>
      <a:lt1>
        <a:srgbClr val="FFFFCC"/>
      </a:lt1>
      <a:dk2>
        <a:srgbClr val="660033"/>
      </a:dk2>
      <a:lt2>
        <a:srgbClr val="FFCC00"/>
      </a:lt2>
      <a:accent1>
        <a:srgbClr val="CC0099"/>
      </a:accent1>
      <a:accent2>
        <a:srgbClr val="56002B"/>
      </a:accent2>
      <a:accent3>
        <a:srgbClr val="B8AAAD"/>
      </a:accent3>
      <a:accent4>
        <a:srgbClr val="DADAAE"/>
      </a:accent4>
      <a:accent5>
        <a:srgbClr val="E2AACA"/>
      </a:accent5>
      <a:accent6>
        <a:srgbClr val="4D0026"/>
      </a:accent6>
      <a:hlink>
        <a:srgbClr val="9C004E"/>
      </a:hlink>
      <a:folHlink>
        <a:srgbClr val="FF6600"/>
      </a:folHlink>
    </a:clrScheme>
    <a:fontScheme name="Ribbon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Ribbons 1">
        <a:dk1>
          <a:srgbClr val="220011"/>
        </a:dk1>
        <a:lt1>
          <a:srgbClr val="FFFFCC"/>
        </a:lt1>
        <a:dk2>
          <a:srgbClr val="660033"/>
        </a:dk2>
        <a:lt2>
          <a:srgbClr val="FFCC00"/>
        </a:lt2>
        <a:accent1>
          <a:srgbClr val="CC0099"/>
        </a:accent1>
        <a:accent2>
          <a:srgbClr val="56002B"/>
        </a:accent2>
        <a:accent3>
          <a:srgbClr val="B8AAAD"/>
        </a:accent3>
        <a:accent4>
          <a:srgbClr val="DADAAE"/>
        </a:accent4>
        <a:accent5>
          <a:srgbClr val="E2AACA"/>
        </a:accent5>
        <a:accent6>
          <a:srgbClr val="4D0026"/>
        </a:accent6>
        <a:hlink>
          <a:srgbClr val="9C004E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2">
        <a:dk1>
          <a:srgbClr val="001600"/>
        </a:dk1>
        <a:lt1>
          <a:srgbClr val="669900"/>
        </a:lt1>
        <a:dk2>
          <a:srgbClr val="000000"/>
        </a:dk2>
        <a:lt2>
          <a:srgbClr val="006600"/>
        </a:lt2>
        <a:accent1>
          <a:srgbClr val="336600"/>
        </a:accent1>
        <a:accent2>
          <a:srgbClr val="89BA00"/>
        </a:accent2>
        <a:accent3>
          <a:srgbClr val="B8CAAA"/>
        </a:accent3>
        <a:accent4>
          <a:srgbClr val="001100"/>
        </a:accent4>
        <a:accent5>
          <a:srgbClr val="ADB8AA"/>
        </a:accent5>
        <a:accent6>
          <a:srgbClr val="7CA800"/>
        </a:accent6>
        <a:hlink>
          <a:srgbClr val="FFCC00"/>
        </a:hlink>
        <a:folHlink>
          <a:srgbClr val="FF7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bbons 3">
        <a:dk1>
          <a:srgbClr val="000000"/>
        </a:dk1>
        <a:lt1>
          <a:srgbClr val="B2B2B2"/>
        </a:lt1>
        <a:dk2>
          <a:srgbClr val="000000"/>
        </a:dk2>
        <a:lt2>
          <a:srgbClr val="777777"/>
        </a:lt2>
        <a:accent1>
          <a:srgbClr val="CBCBCB"/>
        </a:accent1>
        <a:accent2>
          <a:srgbClr val="969696"/>
        </a:accent2>
        <a:accent3>
          <a:srgbClr val="D5D5D5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333333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bbons 4">
        <a:dk1>
          <a:srgbClr val="000F1E"/>
        </a:dk1>
        <a:lt1>
          <a:srgbClr val="FFFFFF"/>
        </a:lt1>
        <a:dk2>
          <a:srgbClr val="003366"/>
        </a:dk2>
        <a:lt2>
          <a:srgbClr val="33CCCC"/>
        </a:lt2>
        <a:accent1>
          <a:srgbClr val="006699"/>
        </a:accent1>
        <a:accent2>
          <a:srgbClr val="003366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2D5C"/>
        </a:accent6>
        <a:hlink>
          <a:srgbClr val="0099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5">
        <a:dk1>
          <a:srgbClr val="002F2E"/>
        </a:dk1>
        <a:lt1>
          <a:srgbClr val="FFFFFF"/>
        </a:lt1>
        <a:dk2>
          <a:srgbClr val="008080"/>
        </a:dk2>
        <a:lt2>
          <a:srgbClr val="66FFCC"/>
        </a:lt2>
        <a:accent1>
          <a:srgbClr val="0099CC"/>
        </a:accent1>
        <a:accent2>
          <a:srgbClr val="00525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4948"/>
        </a:accent6>
        <a:hlink>
          <a:srgbClr val="00CC99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6">
        <a:dk1>
          <a:srgbClr val="000022"/>
        </a:dk1>
        <a:lt1>
          <a:srgbClr val="FFFFFF"/>
        </a:lt1>
        <a:dk2>
          <a:srgbClr val="000066"/>
        </a:dk2>
        <a:lt2>
          <a:srgbClr val="FFCC00"/>
        </a:lt2>
        <a:accent1>
          <a:srgbClr val="666699"/>
        </a:accent1>
        <a:accent2>
          <a:srgbClr val="000048"/>
        </a:accent2>
        <a:accent3>
          <a:srgbClr val="AAAAB8"/>
        </a:accent3>
        <a:accent4>
          <a:srgbClr val="DADADA"/>
        </a:accent4>
        <a:accent5>
          <a:srgbClr val="B8B8CA"/>
        </a:accent5>
        <a:accent6>
          <a:srgbClr val="000040"/>
        </a:accent6>
        <a:hlink>
          <a:srgbClr val="9999FF"/>
        </a:hlink>
        <a:folHlink>
          <a:srgbClr val="0000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Designs\Ribbons.pot</Template>
  <TotalTime>12107</TotalTime>
  <Words>5409</Words>
  <Application>Microsoft Office PowerPoint</Application>
  <PresentationFormat>On-screen Show (4:3)</PresentationFormat>
  <Paragraphs>1309</Paragraphs>
  <Slides>173</Slides>
  <Notes>2</Notes>
  <HiddenSlides>0</HiddenSlides>
  <MMClips>20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173</vt:i4>
      </vt:variant>
    </vt:vector>
  </HeadingPairs>
  <TitlesOfParts>
    <vt:vector size="176" baseType="lpstr">
      <vt:lpstr>Ribbons</vt:lpstr>
      <vt:lpstr>Equation</vt:lpstr>
      <vt:lpstr>Image</vt:lpstr>
      <vt:lpstr>A Tool for Signal Synthesis &amp; Analysis  Robert J. Marks II,  Distinguished Professor of  Electrical and Computer Engineering Baylor University  r.marks@ieee.org http://RobertMarks.org/</vt:lpstr>
      <vt:lpstr>Outline</vt:lpstr>
      <vt:lpstr>POCS: What is a convex set?</vt:lpstr>
      <vt:lpstr>POCS: What is a convex set?</vt:lpstr>
      <vt:lpstr>POCS: Example convex sets</vt:lpstr>
      <vt:lpstr>POCS: Example convex sets</vt:lpstr>
      <vt:lpstr>POCS: Example convex sets  </vt:lpstr>
      <vt:lpstr>POCS: Example convex sets  </vt:lpstr>
      <vt:lpstr>POCS: Example convex sets in a Hilbert space</vt:lpstr>
      <vt:lpstr>POCS: Example convex sets in a Hilbert space</vt:lpstr>
      <vt:lpstr>POCS: Example convex sets in a Hilbert space</vt:lpstr>
      <vt:lpstr>POCS: Example convex sets in a Hilbert space</vt:lpstr>
      <vt:lpstr>POCS: Example convex sets in a Hilbert space</vt:lpstr>
      <vt:lpstr>POCS: Example convex sets in a Hilbert space</vt:lpstr>
      <vt:lpstr>POCS: Example convex sets in a Hilbert space</vt:lpstr>
      <vt:lpstr>POCS: Example convex sets in a Hilbert space</vt:lpstr>
      <vt:lpstr>POCS: Example convex sets in a Hilbert space</vt:lpstr>
      <vt:lpstr>POCS: Example convex sets in a Hilbert space</vt:lpstr>
      <vt:lpstr>POCS: Example convex sets in a Hilbert space</vt:lpstr>
      <vt:lpstr>POCS: Example convex sets in a Hilbert space</vt:lpstr>
      <vt:lpstr>POCS: Example convex sets in a Hilbert space</vt:lpstr>
      <vt:lpstr>POCS: Example convex sets in a Hilbert space</vt:lpstr>
      <vt:lpstr>POCS: Example convex sets in a Hilbert space</vt:lpstr>
      <vt:lpstr>POCS: Example convex sets in a Hilbert space</vt:lpstr>
      <vt:lpstr>POCS: What is a projection onto a convex set?</vt:lpstr>
      <vt:lpstr>POCS: What is a projection onto a convex set?</vt:lpstr>
      <vt:lpstr>POCS: What is a projection onto a convex set?</vt:lpstr>
      <vt:lpstr>POCS: What is a projection onto a convex set?</vt:lpstr>
      <vt:lpstr>POCS: Example projections</vt:lpstr>
      <vt:lpstr>POCS: Example projections</vt:lpstr>
      <vt:lpstr>Example Projections</vt:lpstr>
      <vt:lpstr>Example Projections</vt:lpstr>
      <vt:lpstr>Example Projections</vt:lpstr>
      <vt:lpstr>POCS: Example convex sets in a Hilbert space</vt:lpstr>
      <vt:lpstr>POCS: Example convex sets in a Hilbert space</vt:lpstr>
      <vt:lpstr>Example Projections</vt:lpstr>
      <vt:lpstr>Example Projections</vt:lpstr>
      <vt:lpstr>Example Projections</vt:lpstr>
      <vt:lpstr>Example Projections</vt:lpstr>
      <vt:lpstr>Example Projections</vt:lpstr>
      <vt:lpstr>Example Projections</vt:lpstr>
      <vt:lpstr>Example Projections</vt:lpstr>
      <vt:lpstr>POCS: Example Projections</vt:lpstr>
      <vt:lpstr>POCS: Example Projections</vt:lpstr>
      <vt:lpstr>Example Projections</vt:lpstr>
      <vt:lpstr>Example Projections</vt:lpstr>
      <vt:lpstr>Example Projections</vt:lpstr>
      <vt:lpstr>The intersection of convex sets is convex</vt:lpstr>
      <vt:lpstr>The intersection of convex sets is convex</vt:lpstr>
      <vt:lpstr>Alternating POCS will converge to a point common to both sets</vt:lpstr>
      <vt:lpstr>Alternating POCS will converge to a point common to both sets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Lemma 1: Alternating POCS among N convex sets with a non-empty intersection will converge to a point common to all.</vt:lpstr>
      <vt:lpstr>Lemma 1: Alternating POCS among N convex sets with a non-empty intersection will converge to a point common to all.</vt:lpstr>
      <vt:lpstr>Von Neumann’s Alternating Projection Algorithm</vt:lpstr>
      <vt:lpstr>Von Neumann’s Alternating Projection Algorithm</vt:lpstr>
      <vt:lpstr>Von Neumann’s Alternating Projection Algorithm</vt:lpstr>
      <vt:lpstr>Von Neumann’s Alternating Projection Algorithm</vt:lpstr>
      <vt:lpstr>Lemma 2: Alternating POCS among 2 nonintersecting convex sets will converge to the point in each set closest to the other.</vt:lpstr>
      <vt:lpstr>Lemma 3: Alternating POCS among 3 or more convex sets with an empty intersection will converge to a limit cycle.   </vt:lpstr>
      <vt:lpstr>Lemma 3: Alternating POCS among 3 or more convex sets with an empty intersection will converge to a limit cycle.   </vt:lpstr>
      <vt:lpstr>Lemma 3: (cont) POCS with non-empty intersection.</vt:lpstr>
      <vt:lpstr>Lemma 3: (cont) POCS with non-empty intersection.</vt:lpstr>
      <vt:lpstr>Simultaneous Weighted Projections </vt:lpstr>
      <vt:lpstr>Simultaneous Weighted Projections </vt:lpstr>
      <vt:lpstr>Simultaneous Weighted Projections </vt:lpstr>
      <vt:lpstr>Simultaneous Weighted Projections </vt:lpstr>
      <vt:lpstr>Simultaneous Weighted Projections </vt:lpstr>
      <vt:lpstr>Outline</vt:lpstr>
      <vt:lpstr>Application: The Papoulis-Gerchberg Algorithm</vt:lpstr>
      <vt:lpstr>Application: The Papoulis-Gerchberg Algorithm</vt:lpstr>
      <vt:lpstr>Application: The Papoulis-Gerchberg Algorithm</vt:lpstr>
      <vt:lpstr>Application: The Papoulis-Gerchberg Algorithm</vt:lpstr>
      <vt:lpstr>Ill-Conditioned Matrix</vt:lpstr>
      <vt:lpstr>Ill-Conditioned Matrix</vt:lpstr>
      <vt:lpstr>Ill-Conditioned Matrix</vt:lpstr>
      <vt:lpstr>Ill-Conditioned Matrix</vt:lpstr>
      <vt:lpstr>Outline</vt:lpstr>
      <vt:lpstr>Application: Neural Network Associative Memory Placing the Library in Hilbert Space</vt:lpstr>
      <vt:lpstr>Application: Neural Network Associative Memory Associative Recall</vt:lpstr>
      <vt:lpstr>Application: Neural Network Associative Memory Associative Recall by POCS</vt:lpstr>
      <vt:lpstr>Application: Neural Network Associative Memory Associative Recall by POCS</vt:lpstr>
      <vt:lpstr>Application: Neural Network Associative Memory Example</vt:lpstr>
      <vt:lpstr>Application: Neural Network Associative Memory Example</vt:lpstr>
      <vt:lpstr>A Library of Mathematicians</vt:lpstr>
      <vt:lpstr>A Library of Mathematicians</vt:lpstr>
      <vt:lpstr>Convergence As a Function of Percent of Known Image</vt:lpstr>
      <vt:lpstr>Convergence As a Function of Library Size</vt:lpstr>
      <vt:lpstr>Convergence As a Function of  Noise Level</vt:lpstr>
      <vt:lpstr>Combining Euler &amp; Hermite</vt:lpstr>
      <vt:lpstr>Combining Euler &amp; Hermite</vt:lpstr>
      <vt:lpstr>Outline</vt:lpstr>
      <vt:lpstr>Application: Combining Low Resolution Sub-Pixel Shifted Images http://www.stecf.org/newsletter/stecf-nl-22/adorf/adorf.html Hans-Martin Adorf  </vt:lpstr>
      <vt:lpstr>Application: Combining Low Resolution Sub-Pixel Shifted Images http://www.stecf.org/newsletter/stecf-nl-22/adorf/adorf.html Hans-Martin Adorf  </vt:lpstr>
      <vt:lpstr>Application: Combining Low Resolution Sub-Pixel Shifted Images http://www.stecf.org/newsletter/stecf-nl-22/adorf/adorf.html Hans-Martin Adorf  </vt:lpstr>
      <vt:lpstr>Application: Subpixel Resolution using the world’s worst camera </vt:lpstr>
      <vt:lpstr>Application: Subpixel Resolution </vt:lpstr>
      <vt:lpstr> </vt:lpstr>
      <vt:lpstr>Application: Subpixel Resolution </vt:lpstr>
      <vt:lpstr>Outline</vt:lpstr>
      <vt:lpstr>Application: Tomography Same procedure as subpixel resolution.</vt:lpstr>
      <vt:lpstr>Application: Tomography Same procedure as subpixel resolution.</vt:lpstr>
      <vt:lpstr>Application: Tomography Same procedure as subpixel resolution.</vt:lpstr>
      <vt:lpstr>Tomography Same procedure as subpixel resolution.</vt:lpstr>
      <vt:lpstr>Tomography Same procedure as subpixel resolution.</vt:lpstr>
      <vt:lpstr>Application: Radiation Oncology</vt:lpstr>
      <vt:lpstr>Application: Radiation Oncology</vt:lpstr>
      <vt:lpstr>Application: Radiation Oncology</vt:lpstr>
      <vt:lpstr>Application: Radiation Oncology</vt:lpstr>
      <vt:lpstr>Application: Radiation Oncology</vt:lpstr>
      <vt:lpstr>Application: Radiation Oncology</vt:lpstr>
      <vt:lpstr>Application: Radiation Oncology</vt:lpstr>
      <vt:lpstr>Outline</vt:lpstr>
      <vt:lpstr>Application Block Loss Recovery Techniques for Image and Video Communications Transmission &amp; Error</vt:lpstr>
      <vt:lpstr>Application Block Loss Recovery Techniques for Image and Video Communications Transmission &amp; Error</vt:lpstr>
      <vt:lpstr>Application Projections based Block Recovery – Algorithm</vt:lpstr>
      <vt:lpstr>Application</vt:lpstr>
      <vt:lpstr>Application Forming a Convex Constraint Using Surrounding Vectors </vt:lpstr>
      <vt:lpstr>Application Projections based Block Recovery – Projection operator P1</vt:lpstr>
      <vt:lpstr>Application Projection operator P1</vt:lpstr>
      <vt:lpstr>Application Projection operator P2 Identical Middles</vt:lpstr>
      <vt:lpstr>Application Projection operator P3 Smoothness Constraint</vt:lpstr>
      <vt:lpstr>Application Simulation Results – Test Data and Error</vt:lpstr>
      <vt:lpstr>Simulation Results – Lena, 8 x 8 block loss</vt:lpstr>
      <vt:lpstr>Simulation Results – Lena, 8 x 8 block loss</vt:lpstr>
      <vt:lpstr>Simulation Results – Lena, 8 x 8 block loss</vt:lpstr>
      <vt:lpstr>Simulation Results – Lena, 8 x 8 block loss</vt:lpstr>
      <vt:lpstr>PowerPoint Presentation</vt:lpstr>
      <vt:lpstr>Simulation Results – Peppers, 8 x 8 block loss</vt:lpstr>
      <vt:lpstr>Simulation Results –  Peppers, 8 x 8 block loss</vt:lpstr>
      <vt:lpstr>Simulation Results –  Peppers, 8 x 8 block loss</vt:lpstr>
      <vt:lpstr>Simulation Results – PSNR (8 x 8)</vt:lpstr>
      <vt:lpstr>Simulation Results – Masquerade, 8 x one row block loss</vt:lpstr>
      <vt:lpstr>Simulation Results – Masquerade, 8 x one row block loss</vt:lpstr>
      <vt:lpstr>Interpolation based Coding – Result 1</vt:lpstr>
      <vt:lpstr>Interpolation based Coding – Result 2</vt:lpstr>
      <vt:lpstr>Temporal Block Loss Recovery</vt:lpstr>
      <vt:lpstr>Simulation Results – Flower Garden</vt:lpstr>
      <vt:lpstr>Simulation Results – Flower Garden</vt:lpstr>
      <vt:lpstr>Simulation Results – Flower Garden</vt:lpstr>
      <vt:lpstr>Simulation Results – Flower Garden</vt:lpstr>
      <vt:lpstr>Simulation Results – Foreman</vt:lpstr>
      <vt:lpstr>Simulation Results – Foreman</vt:lpstr>
      <vt:lpstr>Simulation Results – Average PSNR</vt:lpstr>
      <vt:lpstr>Outline</vt:lpstr>
      <vt:lpstr>Application Missing Sensors</vt:lpstr>
      <vt:lpstr>Application Missing Sensors</vt:lpstr>
      <vt:lpstr>Application Missing Sensors</vt:lpstr>
      <vt:lpstr>Application Missing Sensors</vt:lpstr>
      <vt:lpstr>Application Missing Sensors</vt:lpstr>
      <vt:lpstr>Application Missing Sensors</vt:lpstr>
      <vt:lpstr>Application Missing Sensors</vt:lpstr>
      <vt:lpstr>Application Missing Sensors</vt:lpstr>
      <vt:lpstr>Outline</vt:lpstr>
      <vt:lpstr>Ambiguity Function Signal Synthesis</vt:lpstr>
      <vt:lpstr>Ambiguity Function Signal Synthesis</vt:lpstr>
      <vt:lpstr>Ambiguity Function Signal Synthesis</vt:lpstr>
      <vt:lpstr>Outline</vt:lpstr>
      <vt:lpstr>Gerchberg-Saxton Algorithm</vt:lpstr>
      <vt:lpstr>Gerchberg-Saxton Algorithm</vt:lpstr>
      <vt:lpstr>Gerchberg-Saxton Algorithm</vt:lpstr>
      <vt:lpstr>Gerchberg-Saxton Algorithm</vt:lpstr>
      <vt:lpstr>Gerchberg-Saxton Algorithm</vt:lpstr>
      <vt:lpstr>Gerchberg-Saxton Algorithm</vt:lpstr>
      <vt:lpstr>Gerchberg-Saxton Algorithm</vt:lpstr>
      <vt:lpstr>Final Comments</vt:lpstr>
      <vt:lpstr>PowerPoint Presentation</vt:lpstr>
    </vt:vector>
  </TitlesOfParts>
  <Company>Slather Ltd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Trevor Q Glossclossnovitch</dc:creator>
  <cp:lastModifiedBy>Robert J. Marks II</cp:lastModifiedBy>
  <cp:revision>379</cp:revision>
  <dcterms:created xsi:type="dcterms:W3CDTF">2002-05-08T15:37:31Z</dcterms:created>
  <dcterms:modified xsi:type="dcterms:W3CDTF">2016-09-29T23:22:53Z</dcterms:modified>
</cp:coreProperties>
</file>