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56"/>
  </p:notesMasterIdLst>
  <p:sldIdLst>
    <p:sldId id="265" r:id="rId2"/>
    <p:sldId id="314" r:id="rId3"/>
    <p:sldId id="315" r:id="rId4"/>
    <p:sldId id="281" r:id="rId5"/>
    <p:sldId id="282" r:id="rId6"/>
    <p:sldId id="283" r:id="rId7"/>
    <p:sldId id="284" r:id="rId8"/>
    <p:sldId id="290" r:id="rId9"/>
    <p:sldId id="285" r:id="rId10"/>
    <p:sldId id="286" r:id="rId11"/>
    <p:sldId id="307" r:id="rId12"/>
    <p:sldId id="287" r:id="rId13"/>
    <p:sldId id="288" r:id="rId14"/>
    <p:sldId id="292" r:id="rId15"/>
    <p:sldId id="289" r:id="rId16"/>
    <p:sldId id="291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267" r:id="rId30"/>
    <p:sldId id="256" r:id="rId31"/>
    <p:sldId id="257" r:id="rId32"/>
    <p:sldId id="268" r:id="rId33"/>
    <p:sldId id="258" r:id="rId34"/>
    <p:sldId id="259" r:id="rId35"/>
    <p:sldId id="280" r:id="rId36"/>
    <p:sldId id="260" r:id="rId37"/>
    <p:sldId id="261" r:id="rId38"/>
    <p:sldId id="262" r:id="rId39"/>
    <p:sldId id="264" r:id="rId40"/>
    <p:sldId id="269" r:id="rId41"/>
    <p:sldId id="270" r:id="rId42"/>
    <p:sldId id="272" r:id="rId43"/>
    <p:sldId id="274" r:id="rId44"/>
    <p:sldId id="311" r:id="rId45"/>
    <p:sldId id="308" r:id="rId46"/>
    <p:sldId id="309" r:id="rId47"/>
    <p:sldId id="310" r:id="rId48"/>
    <p:sldId id="276" r:id="rId49"/>
    <p:sldId id="277" r:id="rId50"/>
    <p:sldId id="312" r:id="rId51"/>
    <p:sldId id="313" r:id="rId52"/>
    <p:sldId id="316" r:id="rId53"/>
    <p:sldId id="317" r:id="rId54"/>
    <p:sldId id="305" r:id="rId55"/>
  </p:sldIdLst>
  <p:sldSz cx="9144000" cy="6858000" type="screen4x3"/>
  <p:notesSz cx="7102475" cy="89916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3300"/>
    <a:srgbClr val="CCFFFF"/>
    <a:srgbClr val="CCFF99"/>
    <a:srgbClr val="009900"/>
    <a:srgbClr val="FF0066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8C356-2397-49E2-9A57-FC8E511D53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E64FF-86C1-4BA4-9823-97B4A47412E2}" type="slidenum">
              <a:rPr lang="en-US"/>
              <a:pPr/>
              <a:t>1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96E5D1-2720-407C-AD61-868B5EBA0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6D6D-01C7-4026-BEBB-9205ED8D2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7608F-D0A0-43B1-B09A-4575258B9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6732B-E26D-4351-A350-2353B0030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E2133-6337-494D-B7B8-9DB6B6F16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6A6DC-EF09-4407-B78E-E6E25B585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02BF6-9800-480D-B104-C53D55F1FF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BD9FB-E3A7-4797-9E56-072E6D178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CD849-1978-48B7-83B1-DBBB9A7F8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E77AE-A62A-4459-9E32-11DB62B20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1B949-FEC9-4CDD-A123-4469E50D1C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8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Robert Jackson Marks II</a:t>
            </a: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479FB8-7E93-44CA-9C64-26456AFEC0E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7.jpeg"/><Relationship Id="rId4" Type="http://schemas.openxmlformats.org/officeDocument/2006/relationships/oleObject" Target="../embeddings/oleObject22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png"/><Relationship Id="rId9" Type="http://schemas.openxmlformats.org/officeDocument/2006/relationships/image" Target="../media/image45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7085013" cy="2743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Introduction to Fuzzy Inference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609600" y="4419600"/>
            <a:ext cx="8077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Robert J. Marks II</a:t>
            </a:r>
          </a:p>
          <a:p>
            <a:r>
              <a:rPr lang="en-US" sz="3600" kern="1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Baylor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3412-7D95-4874-8ED6-D078272374C9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2775" y="1843088"/>
            <a:ext cx="4979988" cy="4776787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Example #2</a:t>
            </a:r>
            <a:endParaRPr lang="en-US" sz="2400" dirty="0">
              <a:ea typeface="MS Mincho" pitchFamily="49" charset="-128"/>
            </a:endParaRPr>
          </a:p>
          <a:p>
            <a:pPr lvl="1" algn="just"/>
            <a:r>
              <a:rPr lang="en-US" sz="2000" dirty="0">
                <a:ea typeface="MS Mincho" pitchFamily="49" charset="-128"/>
              </a:rPr>
              <a:t>A bottle of liquid has a probability of ½ of being rat poison and ½ of being pure water.  </a:t>
            </a:r>
          </a:p>
          <a:p>
            <a:pPr lvl="1" algn="just"/>
            <a:r>
              <a:rPr lang="en-US" sz="2000" dirty="0">
                <a:ea typeface="MS Mincho" pitchFamily="49" charset="-128"/>
              </a:rPr>
              <a:t>A second bottle’s contents, in the fuzzy set of liquids containing </a:t>
            </a:r>
            <a:r>
              <a:rPr lang="en-US" sz="2000" i="1" dirty="0">
                <a:ea typeface="MS Mincho" pitchFamily="49" charset="-128"/>
              </a:rPr>
              <a:t>lots</a:t>
            </a:r>
            <a:r>
              <a:rPr lang="en-US" sz="2000" dirty="0">
                <a:ea typeface="MS Mincho" pitchFamily="49" charset="-128"/>
              </a:rPr>
              <a:t> of rat poison, is ½.  </a:t>
            </a:r>
          </a:p>
          <a:p>
            <a:pPr lvl="1" algn="just"/>
            <a:r>
              <a:rPr lang="en-US" sz="2000" dirty="0">
                <a:ea typeface="MS Mincho" pitchFamily="49" charset="-128"/>
              </a:rPr>
              <a:t>The meaning of  ½ for the two bottles clearly differs significantly and would impact your choice should you be dying of thirst.</a:t>
            </a:r>
          </a:p>
          <a:p>
            <a:pPr lvl="1" algn="just"/>
            <a:endParaRPr lang="en-US" sz="2000" dirty="0">
              <a:ea typeface="MS Mincho" pitchFamily="49" charset="-128"/>
            </a:endParaRPr>
          </a:p>
          <a:p>
            <a:pPr lvl="1" algn="just">
              <a:buFontTx/>
              <a:buNone/>
            </a:pPr>
            <a:r>
              <a:rPr lang="en-US" sz="1200" dirty="0">
                <a:ea typeface="MS Mincho" pitchFamily="49" charset="-128"/>
              </a:rPr>
              <a:t>(cite: Bezdek)</a:t>
            </a:r>
            <a:endParaRPr lang="en-US" dirty="0">
              <a:ea typeface="MS Mincho" pitchFamily="49" charset="-128"/>
            </a:endParaRP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Versus Probability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5345113" y="3521075"/>
            <a:ext cx="256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649288" y="2087563"/>
            <a:ext cx="1579562" cy="3962400"/>
            <a:chOff x="3417" y="1207"/>
            <a:chExt cx="995" cy="2496"/>
          </a:xfrm>
        </p:grpSpPr>
        <p:pic>
          <p:nvPicPr>
            <p:cNvPr id="40967" name="Picture 7" descr="A:\bo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7" y="1207"/>
              <a:ext cx="995" cy="2496"/>
            </a:xfrm>
            <a:prstGeom prst="rect">
              <a:avLst/>
            </a:prstGeom>
            <a:noFill/>
          </p:spPr>
        </p:pic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3735" y="2192"/>
              <a:ext cx="317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#1</a:t>
              </a:r>
              <a:endParaRPr lang="en-US"/>
            </a:p>
            <a:p>
              <a:pPr algn="l">
                <a:spcBef>
                  <a:spcPct val="50000"/>
                </a:spcBef>
              </a:pPr>
              <a:endParaRPr lang="en-US" sz="1800">
                <a:ea typeface="MS Mincho" pitchFamily="49" charset="-128"/>
              </a:endParaRPr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7102475" y="2089150"/>
            <a:ext cx="1735138" cy="3919538"/>
            <a:chOff x="4474" y="1200"/>
            <a:chExt cx="1093" cy="2469"/>
          </a:xfrm>
        </p:grpSpPr>
        <p:pic>
          <p:nvPicPr>
            <p:cNvPr id="40968" name="Picture 8" descr="A:\bottl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4" y="1200"/>
              <a:ext cx="1093" cy="2469"/>
            </a:xfrm>
            <a:prstGeom prst="rect">
              <a:avLst/>
            </a:prstGeom>
            <a:noFill/>
          </p:spPr>
        </p:pic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4865" y="2714"/>
              <a:ext cx="317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rgbClr val="CCECFF"/>
                  </a:solidFill>
                </a:rPr>
                <a:t>#2</a:t>
              </a:r>
              <a:endParaRPr lang="en-US"/>
            </a:p>
            <a:p>
              <a:pPr algn="l">
                <a:spcBef>
                  <a:spcPct val="50000"/>
                </a:spcBef>
              </a:pPr>
              <a:endParaRPr lang="en-US" sz="1800">
                <a:ea typeface="MS Mincho" pitchFamily="49" charset="-128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EB0C-75E4-4F43-9F9C-7EAF6CDD3B03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001000" cy="4776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Example #3</a:t>
            </a:r>
            <a:endParaRPr lang="en-US" sz="2400">
              <a:ea typeface="MS Mincho" pitchFamily="49" charset="-128"/>
            </a:endParaRPr>
          </a:p>
          <a:p>
            <a:pPr lvl="1" algn="just"/>
            <a:r>
              <a:rPr lang="en-US" sz="2000">
                <a:ea typeface="MS Mincho" pitchFamily="49" charset="-128"/>
              </a:rPr>
              <a:t>Fuzzy is said to measure “possibility” rather than “probability”.    </a:t>
            </a:r>
          </a:p>
          <a:p>
            <a:pPr lvl="1" algn="just"/>
            <a:r>
              <a:rPr lang="en-US" sz="2000">
                <a:ea typeface="MS Mincho" pitchFamily="49" charset="-128"/>
              </a:rPr>
              <a:t>Difference</a:t>
            </a:r>
          </a:p>
          <a:p>
            <a:pPr lvl="2" algn="just"/>
            <a:r>
              <a:rPr lang="en-US" sz="1800">
                <a:ea typeface="MS Mincho" pitchFamily="49" charset="-128"/>
              </a:rPr>
              <a:t>All things possible are not probable.</a:t>
            </a:r>
          </a:p>
          <a:p>
            <a:pPr lvl="2" algn="just"/>
            <a:r>
              <a:rPr lang="en-US" sz="1800">
                <a:ea typeface="MS Mincho" pitchFamily="49" charset="-128"/>
              </a:rPr>
              <a:t>All things probable are possible.  </a:t>
            </a:r>
          </a:p>
          <a:p>
            <a:pPr lvl="1" algn="just"/>
            <a:r>
              <a:rPr lang="en-US" sz="2000">
                <a:ea typeface="MS Mincho" pitchFamily="49" charset="-128"/>
              </a:rPr>
              <a:t>Contrapositive</a:t>
            </a:r>
          </a:p>
          <a:p>
            <a:pPr lvl="2" algn="just"/>
            <a:r>
              <a:rPr lang="en-US" sz="1800">
                <a:ea typeface="MS Mincho" pitchFamily="49" charset="-128"/>
              </a:rPr>
              <a:t>All things impossible are improbable</a:t>
            </a:r>
          </a:p>
          <a:p>
            <a:pPr lvl="2" algn="just"/>
            <a:r>
              <a:rPr lang="en-US" sz="1800">
                <a:ea typeface="MS Mincho" pitchFamily="49" charset="-128"/>
              </a:rPr>
              <a:t>Not all things improbable are impossible</a:t>
            </a:r>
          </a:p>
          <a:p>
            <a:pPr lvl="1" algn="just"/>
            <a:endParaRPr lang="en-US" sz="2000">
              <a:ea typeface="MS Mincho" pitchFamily="49" charset="-128"/>
            </a:endParaRPr>
          </a:p>
          <a:p>
            <a:pPr lvl="1" algn="just"/>
            <a:endParaRPr lang="en-US" sz="2000">
              <a:ea typeface="MS Mincho" pitchFamily="49" charset="-128"/>
            </a:endParaRPr>
          </a:p>
          <a:p>
            <a:pPr lvl="1" algn="just">
              <a:buFontTx/>
              <a:buNone/>
            </a:pPr>
            <a:endParaRPr lang="en-US">
              <a:ea typeface="MS Mincho" pitchFamily="49" charset="-128"/>
            </a:endParaRP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Versus Probability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45113" y="3521075"/>
            <a:ext cx="256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65548" name="Picture 12" descr="C:\temp\alexe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276600"/>
            <a:ext cx="2376488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FEEF-26E6-437F-83BF-FBD3E88E7BE3}" type="slidenum">
              <a:rPr lang="en-US"/>
              <a:pPr/>
              <a:t>12</a:t>
            </a:fld>
            <a:endParaRPr lang="en-US"/>
          </a:p>
        </p:txBody>
      </p:sp>
      <p:pic>
        <p:nvPicPr>
          <p:cNvPr id="44040" name="Picture 8" descr="A:\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3913" y="2439988"/>
            <a:ext cx="5780087" cy="4418012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62113"/>
            <a:ext cx="6569075" cy="4114800"/>
          </a:xfrm>
        </p:spPr>
        <p:txBody>
          <a:bodyPr/>
          <a:lstStyle/>
          <a:p>
            <a:pPr algn="just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The probability that a fair die will show six is 1/6.  This is a crisp probability.  All credible mathematicians will agree on this exact number.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 </a:t>
            </a:r>
          </a:p>
          <a:p>
            <a:pPr algn="just"/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The weatherman's forecast of a probability of rain tomorrow being 70% is also a fuzzy probability.  Using the same meteorological data, another weatherman will typically announce a different probability.</a:t>
            </a:r>
            <a:endParaRPr lang="en-US" b="1">
              <a:ea typeface="MS Mincho" pitchFamily="49" charset="-128"/>
            </a:endParaRPr>
          </a:p>
          <a:p>
            <a:endParaRPr lang="en-US"/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Vs. Crisp Probability</a:t>
            </a:r>
          </a:p>
        </p:txBody>
      </p:sp>
      <p:pic>
        <p:nvPicPr>
          <p:cNvPr id="44039" name="Picture 7" descr="A:\dic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7213" y="1804988"/>
            <a:ext cx="1898650" cy="115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91D5-F358-4E66-8436-67F9255423A1}" type="slidenum">
              <a:rPr lang="en-US"/>
              <a:pPr/>
              <a:t>13</a:t>
            </a:fld>
            <a:endParaRPr lang="en-US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806450" y="1943100"/>
            <a:ext cx="81248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/>
              <a:t> </a:t>
            </a:r>
            <a:r>
              <a:rPr lang="en-US" sz="2800" b="1"/>
              <a:t>Criteria for fuzzy “and”, “or”, and “complement”</a:t>
            </a:r>
            <a:endParaRPr lang="en-US" sz="280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Must meet crisp boundary conditions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Commutative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Associative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Idempotent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800"/>
              <a:t>Monotonic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Logic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9125" y="2200275"/>
            <a:ext cx="7772400" cy="41148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45070" name="Picture 14" descr="A:\a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350" y="3214688"/>
            <a:ext cx="5003800" cy="280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30CB-EE9B-41F1-9CA3-E70CE7EECBE3}" type="slidenum">
              <a:rPr lang="en-US"/>
              <a:pPr/>
              <a:t>14</a:t>
            </a:fld>
            <a:endParaRPr lang="en-US"/>
          </a:p>
        </p:txBody>
      </p:sp>
      <p:sp>
        <p:nvSpPr>
          <p:cNvPr id="49190" name="Rectangle 1062"/>
          <p:cNvSpPr>
            <a:spLocks noChangeArrowheads="1"/>
          </p:cNvSpPr>
          <p:nvPr/>
        </p:nvSpPr>
        <p:spPr bwMode="auto">
          <a:xfrm>
            <a:off x="381000" y="3733800"/>
            <a:ext cx="8229600" cy="2667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Text Box 1026"/>
          <p:cNvSpPr txBox="1">
            <a:spLocks noChangeArrowheads="1"/>
          </p:cNvSpPr>
          <p:nvPr/>
        </p:nvSpPr>
        <p:spPr bwMode="auto">
          <a:xfrm>
            <a:off x="381000" y="1676400"/>
            <a:ext cx="81248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CCECFF"/>
                </a:solidFill>
              </a:rPr>
              <a:t>Example Fuzzy Sets to Aggregate...</a:t>
            </a:r>
          </a:p>
          <a:p>
            <a:pPr algn="l">
              <a:spcBef>
                <a:spcPct val="50000"/>
              </a:spcBef>
            </a:pPr>
            <a:r>
              <a:rPr lang="en-US" sz="2800" i="1">
                <a:solidFill>
                  <a:srgbClr val="CCECFF"/>
                </a:solidFill>
              </a:rPr>
              <a:t>	A </a:t>
            </a:r>
            <a:r>
              <a:rPr lang="en-US" sz="2800">
                <a:solidFill>
                  <a:srgbClr val="CCECFF"/>
                </a:solidFill>
              </a:rPr>
              <a:t>= { </a:t>
            </a:r>
            <a:r>
              <a:rPr lang="en-US" sz="2800" i="1">
                <a:solidFill>
                  <a:srgbClr val="CCECFF"/>
                </a:solidFill>
              </a:rPr>
              <a:t>x </a:t>
            </a:r>
            <a:r>
              <a:rPr lang="en-US" sz="2800">
                <a:solidFill>
                  <a:srgbClr val="CCECFF"/>
                </a:solidFill>
              </a:rPr>
              <a:t>| </a:t>
            </a:r>
            <a:r>
              <a:rPr lang="en-US" sz="2800" i="1">
                <a:solidFill>
                  <a:srgbClr val="CCECFF"/>
                </a:solidFill>
              </a:rPr>
              <a:t>x</a:t>
            </a:r>
            <a:r>
              <a:rPr lang="en-US" sz="2800">
                <a:solidFill>
                  <a:srgbClr val="CCECFF"/>
                </a:solidFill>
              </a:rPr>
              <a:t> is </a:t>
            </a:r>
            <a:r>
              <a:rPr lang="en-US" sz="2800" i="1">
                <a:solidFill>
                  <a:srgbClr val="CCECFF"/>
                </a:solidFill>
              </a:rPr>
              <a:t>near</a:t>
            </a:r>
            <a:r>
              <a:rPr lang="en-US" sz="2800">
                <a:solidFill>
                  <a:srgbClr val="CCECFF"/>
                </a:solidFill>
              </a:rPr>
              <a:t> an integer}</a:t>
            </a:r>
          </a:p>
          <a:p>
            <a:pPr algn="l">
              <a:spcBef>
                <a:spcPct val="50000"/>
              </a:spcBef>
            </a:pPr>
            <a:r>
              <a:rPr lang="en-US" sz="2800" i="1">
                <a:solidFill>
                  <a:srgbClr val="CCECFF"/>
                </a:solidFill>
              </a:rPr>
              <a:t>	B </a:t>
            </a:r>
            <a:r>
              <a:rPr lang="en-US" sz="2800">
                <a:solidFill>
                  <a:srgbClr val="CCECFF"/>
                </a:solidFill>
              </a:rPr>
              <a:t>= { </a:t>
            </a:r>
            <a:r>
              <a:rPr lang="en-US" sz="2800" i="1">
                <a:solidFill>
                  <a:srgbClr val="CCECFF"/>
                </a:solidFill>
              </a:rPr>
              <a:t>x</a:t>
            </a:r>
            <a:r>
              <a:rPr lang="en-US" sz="2800">
                <a:solidFill>
                  <a:srgbClr val="CCECFF"/>
                </a:solidFill>
              </a:rPr>
              <a:t>  | </a:t>
            </a:r>
            <a:r>
              <a:rPr lang="en-US" sz="2800" i="1">
                <a:solidFill>
                  <a:srgbClr val="CCECFF"/>
                </a:solidFill>
              </a:rPr>
              <a:t>x</a:t>
            </a:r>
            <a:r>
              <a:rPr lang="en-US" sz="2800">
                <a:solidFill>
                  <a:srgbClr val="CCECFF"/>
                </a:solidFill>
              </a:rPr>
              <a:t> is </a:t>
            </a:r>
            <a:r>
              <a:rPr lang="en-US" sz="2800" i="1">
                <a:solidFill>
                  <a:srgbClr val="CCECFF"/>
                </a:solidFill>
              </a:rPr>
              <a:t>close</a:t>
            </a:r>
            <a:r>
              <a:rPr lang="en-US" sz="2800">
                <a:solidFill>
                  <a:srgbClr val="CCECFF"/>
                </a:solidFill>
              </a:rPr>
              <a:t> to 2}</a:t>
            </a:r>
            <a:endParaRPr lang="en-US">
              <a:solidFill>
                <a:srgbClr val="CCECFF"/>
              </a:solidFill>
            </a:endParaRPr>
          </a:p>
        </p:txBody>
      </p:sp>
      <p:sp>
        <p:nvSpPr>
          <p:cNvPr id="49155" name="WordArt 1027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Logic</a:t>
            </a:r>
          </a:p>
        </p:txBody>
      </p:sp>
      <p:sp>
        <p:nvSpPr>
          <p:cNvPr id="49156" name="Text Box 1028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9157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49158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867275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grpSp>
        <p:nvGrpSpPr>
          <p:cNvPr id="49160" name="Group 1032"/>
          <p:cNvGrpSpPr>
            <a:grpSpLocks/>
          </p:cNvGrpSpPr>
          <p:nvPr/>
        </p:nvGrpSpPr>
        <p:grpSpPr bwMode="auto">
          <a:xfrm>
            <a:off x="609600" y="3810000"/>
            <a:ext cx="7696200" cy="2743200"/>
            <a:chOff x="1138" y="1426"/>
            <a:chExt cx="8860" cy="2319"/>
          </a:xfrm>
        </p:grpSpPr>
        <p:grpSp>
          <p:nvGrpSpPr>
            <p:cNvPr id="49161" name="Group 1033"/>
            <p:cNvGrpSpPr>
              <a:grpSpLocks/>
            </p:cNvGrpSpPr>
            <p:nvPr/>
          </p:nvGrpSpPr>
          <p:grpSpPr bwMode="auto">
            <a:xfrm>
              <a:off x="1394" y="1426"/>
              <a:ext cx="6358" cy="2319"/>
              <a:chOff x="1138" y="9467"/>
              <a:chExt cx="6358" cy="2319"/>
            </a:xfrm>
          </p:grpSpPr>
          <p:sp>
            <p:nvSpPr>
              <p:cNvPr id="49162" name="Text Box 1034"/>
              <p:cNvSpPr txBox="1">
                <a:spLocks noChangeArrowheads="1"/>
              </p:cNvSpPr>
              <p:nvPr/>
            </p:nvSpPr>
            <p:spPr bwMode="auto">
              <a:xfrm>
                <a:off x="1138" y="11337"/>
                <a:ext cx="6358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200"/>
                  <a:t>0                        1                        2                        3       </a:t>
                </a:r>
                <a:r>
                  <a:rPr lang="en-US" sz="1800" i="1"/>
                  <a:t>x</a:t>
                </a:r>
                <a:r>
                  <a:rPr lang="en-US" sz="1800"/>
                  <a:t>  </a:t>
                </a:r>
                <a:endParaRPr lang="en-US" sz="1200"/>
              </a:p>
            </p:txBody>
          </p:sp>
          <p:sp>
            <p:nvSpPr>
              <p:cNvPr id="49163" name="Line 1035"/>
              <p:cNvSpPr>
                <a:spLocks noChangeShapeType="1"/>
              </p:cNvSpPr>
              <p:nvPr/>
            </p:nvSpPr>
            <p:spPr bwMode="auto">
              <a:xfrm flipV="1">
                <a:off x="1325" y="11337"/>
                <a:ext cx="39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4" name="Line 1036"/>
              <p:cNvSpPr>
                <a:spLocks noChangeShapeType="1"/>
              </p:cNvSpPr>
              <p:nvPr/>
            </p:nvSpPr>
            <p:spPr bwMode="auto">
              <a:xfrm flipH="1" flipV="1">
                <a:off x="1325" y="9467"/>
                <a:ext cx="0" cy="18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5" name="Text Box 1037"/>
              <p:cNvSpPr txBox="1">
                <a:spLocks noChangeArrowheads="1"/>
              </p:cNvSpPr>
              <p:nvPr/>
            </p:nvSpPr>
            <p:spPr bwMode="auto">
              <a:xfrm>
                <a:off x="1325" y="9467"/>
                <a:ext cx="1092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800" i="1">
                    <a:sym typeface="Symbol" pitchFamily="18" charset="2"/>
                  </a:rPr>
                  <a:t></a:t>
                </a:r>
                <a:r>
                  <a:rPr lang="en-US" sz="1800" i="1" baseline="-25000"/>
                  <a:t>A</a:t>
                </a:r>
                <a:r>
                  <a:rPr lang="en-US" sz="1800"/>
                  <a:t>(</a:t>
                </a:r>
                <a:r>
                  <a:rPr lang="en-US" sz="1800" i="1"/>
                  <a:t>x</a:t>
                </a:r>
                <a:r>
                  <a:rPr lang="en-US" sz="1800"/>
                  <a:t>)</a:t>
                </a:r>
                <a:endParaRPr lang="en-US" sz="1200"/>
              </a:p>
            </p:txBody>
          </p:sp>
          <p:sp>
            <p:nvSpPr>
              <p:cNvPr id="49166" name="Line 1038"/>
              <p:cNvSpPr>
                <a:spLocks noChangeShapeType="1"/>
              </p:cNvSpPr>
              <p:nvPr/>
            </p:nvSpPr>
            <p:spPr bwMode="auto">
              <a:xfrm>
                <a:off x="1325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7" name="Line 1039"/>
              <p:cNvSpPr>
                <a:spLocks noChangeShapeType="1"/>
              </p:cNvSpPr>
              <p:nvPr/>
            </p:nvSpPr>
            <p:spPr bwMode="auto">
              <a:xfrm flipV="1">
                <a:off x="2447" y="11150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8" name="Line 1040"/>
              <p:cNvSpPr>
                <a:spLocks noChangeShapeType="1"/>
              </p:cNvSpPr>
              <p:nvPr/>
            </p:nvSpPr>
            <p:spPr bwMode="auto">
              <a:xfrm flipH="1">
                <a:off x="3195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9" name="Line 1041"/>
              <p:cNvSpPr>
                <a:spLocks noChangeShapeType="1"/>
              </p:cNvSpPr>
              <p:nvPr/>
            </p:nvSpPr>
            <p:spPr bwMode="auto">
              <a:xfrm flipH="1">
                <a:off x="4317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Line 1042"/>
              <p:cNvSpPr>
                <a:spLocks noChangeShapeType="1"/>
              </p:cNvSpPr>
              <p:nvPr/>
            </p:nvSpPr>
            <p:spPr bwMode="auto">
              <a:xfrm flipH="1">
                <a:off x="2073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043"/>
              <p:cNvSpPr>
                <a:spLocks noChangeShapeType="1"/>
              </p:cNvSpPr>
              <p:nvPr/>
            </p:nvSpPr>
            <p:spPr bwMode="auto">
              <a:xfrm>
                <a:off x="3569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2" name="Line 1044"/>
              <p:cNvSpPr>
                <a:spLocks noChangeShapeType="1"/>
              </p:cNvSpPr>
              <p:nvPr/>
            </p:nvSpPr>
            <p:spPr bwMode="auto">
              <a:xfrm>
                <a:off x="4691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3" name="Line 1045"/>
              <p:cNvSpPr>
                <a:spLocks noChangeShapeType="1"/>
              </p:cNvSpPr>
              <p:nvPr/>
            </p:nvSpPr>
            <p:spPr bwMode="auto">
              <a:xfrm>
                <a:off x="2447" y="10028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4" name="Line 1046"/>
              <p:cNvSpPr>
                <a:spLocks noChangeShapeType="1"/>
              </p:cNvSpPr>
              <p:nvPr/>
            </p:nvSpPr>
            <p:spPr bwMode="auto">
              <a:xfrm flipV="1">
                <a:off x="4691" y="11150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5" name="Line 1047"/>
              <p:cNvSpPr>
                <a:spLocks noChangeShapeType="1"/>
              </p:cNvSpPr>
              <p:nvPr/>
            </p:nvSpPr>
            <p:spPr bwMode="auto">
              <a:xfrm flipV="1">
                <a:off x="3569" y="11150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176" name="Group 1048"/>
            <p:cNvGrpSpPr>
              <a:grpSpLocks/>
            </p:cNvGrpSpPr>
            <p:nvPr/>
          </p:nvGrpSpPr>
          <p:grpSpPr bwMode="auto">
            <a:xfrm>
              <a:off x="5695" y="1426"/>
              <a:ext cx="4303" cy="2319"/>
              <a:chOff x="5695" y="1426"/>
              <a:chExt cx="4303" cy="2319"/>
            </a:xfrm>
          </p:grpSpPr>
          <p:sp>
            <p:nvSpPr>
              <p:cNvPr id="49177" name="Text Box 1049"/>
              <p:cNvSpPr txBox="1">
                <a:spLocks noChangeArrowheads="1"/>
              </p:cNvSpPr>
              <p:nvPr/>
            </p:nvSpPr>
            <p:spPr bwMode="auto">
              <a:xfrm>
                <a:off x="5695" y="3296"/>
                <a:ext cx="4303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200"/>
                  <a:t>0                         1                        2                        3       </a:t>
                </a:r>
                <a:r>
                  <a:rPr lang="en-US" sz="1800" i="1"/>
                  <a:t>x</a:t>
                </a:r>
                <a:r>
                  <a:rPr lang="en-US" sz="1800"/>
                  <a:t>  </a:t>
                </a:r>
              </a:p>
            </p:txBody>
          </p:sp>
          <p:grpSp>
            <p:nvGrpSpPr>
              <p:cNvPr id="49178" name="Group 1050"/>
              <p:cNvGrpSpPr>
                <a:grpSpLocks/>
              </p:cNvGrpSpPr>
              <p:nvPr/>
            </p:nvGrpSpPr>
            <p:grpSpPr bwMode="auto">
              <a:xfrm>
                <a:off x="5882" y="1426"/>
                <a:ext cx="3927" cy="1870"/>
                <a:chOff x="5882" y="1426"/>
                <a:chExt cx="3927" cy="1870"/>
              </a:xfrm>
            </p:grpSpPr>
            <p:sp>
              <p:nvSpPr>
                <p:cNvPr id="49179" name="Line 1051"/>
                <p:cNvSpPr>
                  <a:spLocks noChangeShapeType="1"/>
                </p:cNvSpPr>
                <p:nvPr/>
              </p:nvSpPr>
              <p:spPr bwMode="auto">
                <a:xfrm flipV="1">
                  <a:off x="5882" y="3296"/>
                  <a:ext cx="392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0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5882" y="1426"/>
                  <a:ext cx="0" cy="187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1" name="Text Box 1053"/>
                <p:cNvSpPr txBox="1">
                  <a:spLocks noChangeArrowheads="1"/>
                </p:cNvSpPr>
                <p:nvPr/>
              </p:nvSpPr>
              <p:spPr bwMode="auto">
                <a:xfrm>
                  <a:off x="5882" y="1426"/>
                  <a:ext cx="1092" cy="4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800" i="1">
                      <a:sym typeface="Symbol" pitchFamily="18" charset="2"/>
                    </a:rPr>
                    <a:t></a:t>
                  </a:r>
                  <a:r>
                    <a:rPr lang="en-US" sz="1800" i="1" baseline="-25000"/>
                    <a:t>B</a:t>
                  </a:r>
                  <a:r>
                    <a:rPr lang="en-US" sz="1800"/>
                    <a:t>(</a:t>
                  </a:r>
                  <a:r>
                    <a:rPr lang="en-US" sz="1800" i="1"/>
                    <a:t>x</a:t>
                  </a:r>
                  <a:r>
                    <a:rPr lang="en-US" sz="1800"/>
                    <a:t>)</a:t>
                  </a:r>
                  <a:endParaRPr lang="en-US" sz="1200"/>
                </a:p>
              </p:txBody>
            </p:sp>
            <p:sp>
              <p:nvSpPr>
                <p:cNvPr id="49182" name="Line 1054"/>
                <p:cNvSpPr>
                  <a:spLocks noChangeShapeType="1"/>
                </p:cNvSpPr>
                <p:nvPr/>
              </p:nvSpPr>
              <p:spPr bwMode="auto">
                <a:xfrm flipV="1">
                  <a:off x="7004" y="3109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3" name="Line 1055"/>
                <p:cNvSpPr>
                  <a:spLocks noChangeShapeType="1"/>
                </p:cNvSpPr>
                <p:nvPr/>
              </p:nvSpPr>
              <p:spPr bwMode="auto">
                <a:xfrm flipV="1">
                  <a:off x="9248" y="3109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4" name="Line 1056"/>
                <p:cNvSpPr>
                  <a:spLocks noChangeShapeType="1"/>
                </p:cNvSpPr>
                <p:nvPr/>
              </p:nvSpPr>
              <p:spPr bwMode="auto">
                <a:xfrm flipV="1">
                  <a:off x="8126" y="3109"/>
                  <a:ext cx="0" cy="1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5" name="Freeform 1057"/>
                <p:cNvSpPr>
                  <a:spLocks/>
                </p:cNvSpPr>
                <p:nvPr/>
              </p:nvSpPr>
              <p:spPr bwMode="auto">
                <a:xfrm>
                  <a:off x="6443" y="1987"/>
                  <a:ext cx="1683" cy="1309"/>
                </a:xfrm>
                <a:custGeom>
                  <a:avLst/>
                  <a:gdLst/>
                  <a:ahLst/>
                  <a:cxnLst>
                    <a:cxn ang="0">
                      <a:pos x="935" y="0"/>
                    </a:cxn>
                    <a:cxn ang="0">
                      <a:pos x="561" y="935"/>
                    </a:cxn>
                    <a:cxn ang="0">
                      <a:pos x="0" y="1309"/>
                    </a:cxn>
                  </a:cxnLst>
                  <a:rect l="0" t="0" r="r" b="b"/>
                  <a:pathLst>
                    <a:path w="935" h="1309">
                      <a:moveTo>
                        <a:pt x="935" y="0"/>
                      </a:moveTo>
                      <a:cubicBezTo>
                        <a:pt x="826" y="358"/>
                        <a:pt x="717" y="717"/>
                        <a:pt x="561" y="935"/>
                      </a:cubicBezTo>
                      <a:cubicBezTo>
                        <a:pt x="405" y="1153"/>
                        <a:pt x="202" y="1231"/>
                        <a:pt x="0" y="130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86" name="Freeform 1058"/>
                <p:cNvSpPr>
                  <a:spLocks/>
                </p:cNvSpPr>
                <p:nvPr/>
              </p:nvSpPr>
              <p:spPr bwMode="auto">
                <a:xfrm flipH="1">
                  <a:off x="8126" y="1987"/>
                  <a:ext cx="1683" cy="1309"/>
                </a:xfrm>
                <a:custGeom>
                  <a:avLst/>
                  <a:gdLst/>
                  <a:ahLst/>
                  <a:cxnLst>
                    <a:cxn ang="0">
                      <a:pos x="935" y="0"/>
                    </a:cxn>
                    <a:cxn ang="0">
                      <a:pos x="561" y="935"/>
                    </a:cxn>
                    <a:cxn ang="0">
                      <a:pos x="0" y="1309"/>
                    </a:cxn>
                  </a:cxnLst>
                  <a:rect l="0" t="0" r="r" b="b"/>
                  <a:pathLst>
                    <a:path w="935" h="1309">
                      <a:moveTo>
                        <a:pt x="935" y="0"/>
                      </a:moveTo>
                      <a:cubicBezTo>
                        <a:pt x="826" y="358"/>
                        <a:pt x="717" y="717"/>
                        <a:pt x="561" y="935"/>
                      </a:cubicBezTo>
                      <a:cubicBezTo>
                        <a:pt x="405" y="1153"/>
                        <a:pt x="202" y="1231"/>
                        <a:pt x="0" y="130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9187" name="Line 1059"/>
            <p:cNvSpPr>
              <a:spLocks noChangeShapeType="1"/>
            </p:cNvSpPr>
            <p:nvPr/>
          </p:nvSpPr>
          <p:spPr bwMode="auto">
            <a:xfrm>
              <a:off x="1512" y="1987"/>
              <a:ext cx="1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Text Box 1060"/>
            <p:cNvSpPr txBox="1">
              <a:spLocks noChangeArrowheads="1"/>
            </p:cNvSpPr>
            <p:nvPr/>
          </p:nvSpPr>
          <p:spPr bwMode="auto">
            <a:xfrm>
              <a:off x="1394" y="1426"/>
              <a:ext cx="840" cy="5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endParaRPr lang="en-US" sz="1200"/>
            </a:p>
          </p:txBody>
        </p:sp>
        <p:sp>
          <p:nvSpPr>
            <p:cNvPr id="49189" name="Text Box 1061"/>
            <p:cNvSpPr txBox="1">
              <a:spLocks noChangeArrowheads="1"/>
            </p:cNvSpPr>
            <p:nvPr/>
          </p:nvSpPr>
          <p:spPr bwMode="auto">
            <a:xfrm>
              <a:off x="1138" y="1800"/>
              <a:ext cx="840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1200"/>
                <a:t>1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829F8-E1A5-459E-828B-CC7398671601}" type="slidenum">
              <a:rPr lang="en-US"/>
              <a:pPr/>
              <a:t>15</a:t>
            </a:fld>
            <a:endParaRPr lang="en-US"/>
          </a:p>
        </p:txBody>
      </p:sp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Union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200150" y="2289175"/>
          <a:ext cx="6053138" cy="704850"/>
        </p:xfrm>
        <a:graphic>
          <a:graphicData uri="http://schemas.openxmlformats.org/presentationml/2006/ole">
            <p:oleObj spid="_x0000_s46086" name="Equation" r:id="rId3" imgW="1841400" imgH="215640" progId="Equation.3">
              <p:embed/>
            </p:oleObj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15938" y="1719263"/>
            <a:ext cx="7872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2800"/>
              <a:t>Fuzzy Union (logic “or”)</a:t>
            </a:r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219200" y="3048000"/>
            <a:ext cx="6781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Meets crisp boundary conditions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Commutative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Associative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Idempotent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Monotonic</a:t>
            </a:r>
          </a:p>
        </p:txBody>
      </p:sp>
      <p:pic>
        <p:nvPicPr>
          <p:cNvPr id="46089" name="Picture 9" descr="A:\a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4724400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ABF3A-F9A1-4AE5-BF5B-EB63DB80AA33}" type="slidenum">
              <a:rPr lang="en-US"/>
              <a:pPr/>
              <a:t>16</a:t>
            </a:fld>
            <a:endParaRPr lang="en-US"/>
          </a:p>
        </p:txBody>
      </p:sp>
      <p:sp>
        <p:nvSpPr>
          <p:cNvPr id="48164" name="Rectangle 1060"/>
          <p:cNvSpPr>
            <a:spLocks noChangeArrowheads="1"/>
          </p:cNvSpPr>
          <p:nvPr/>
        </p:nvSpPr>
        <p:spPr bwMode="auto">
          <a:xfrm>
            <a:off x="1371600" y="3429000"/>
            <a:ext cx="56388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Union</a:t>
            </a:r>
          </a:p>
        </p:txBody>
      </p:sp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4813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4813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grpSp>
        <p:nvGrpSpPr>
          <p:cNvPr id="48138" name="Group 1034"/>
          <p:cNvGrpSpPr>
            <a:grpSpLocks/>
          </p:cNvGrpSpPr>
          <p:nvPr/>
        </p:nvGrpSpPr>
        <p:grpSpPr bwMode="auto">
          <a:xfrm>
            <a:off x="1600200" y="3581400"/>
            <a:ext cx="6172200" cy="2425700"/>
            <a:chOff x="6077" y="4231"/>
            <a:chExt cx="4858" cy="2379"/>
          </a:xfrm>
        </p:grpSpPr>
        <p:sp>
          <p:nvSpPr>
            <p:cNvPr id="48139" name="Text Box 1035"/>
            <p:cNvSpPr txBox="1">
              <a:spLocks noChangeArrowheads="1"/>
            </p:cNvSpPr>
            <p:nvPr/>
          </p:nvSpPr>
          <p:spPr bwMode="auto">
            <a:xfrm>
              <a:off x="6077" y="6161"/>
              <a:ext cx="485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800">
                  <a:solidFill>
                    <a:schemeClr val="bg1"/>
                  </a:solidFill>
                </a:rPr>
                <a:t>0                      1                       2                      3       </a:t>
              </a:r>
              <a:r>
                <a:rPr lang="en-US" sz="1800" i="1">
                  <a:solidFill>
                    <a:schemeClr val="bg1"/>
                  </a:solidFill>
                </a:rPr>
                <a:t>x</a:t>
              </a:r>
              <a:r>
                <a:rPr lang="en-US" sz="120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48140" name="Line 1036"/>
            <p:cNvSpPr>
              <a:spLocks noChangeShapeType="1"/>
            </p:cNvSpPr>
            <p:nvPr/>
          </p:nvSpPr>
          <p:spPr bwMode="auto">
            <a:xfrm flipV="1">
              <a:off x="6129" y="6101"/>
              <a:ext cx="39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1037"/>
            <p:cNvSpPr>
              <a:spLocks noChangeShapeType="1"/>
            </p:cNvSpPr>
            <p:nvPr/>
          </p:nvSpPr>
          <p:spPr bwMode="auto">
            <a:xfrm flipH="1" flipV="1">
              <a:off x="6129" y="4231"/>
              <a:ext cx="0" cy="1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Text Box 1038"/>
            <p:cNvSpPr txBox="1">
              <a:spLocks noChangeArrowheads="1"/>
            </p:cNvSpPr>
            <p:nvPr/>
          </p:nvSpPr>
          <p:spPr bwMode="auto">
            <a:xfrm>
              <a:off x="6129" y="4231"/>
              <a:ext cx="109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800" i="1">
                  <a:solidFill>
                    <a:schemeClr val="bg1"/>
                  </a:solidFill>
                  <a:sym typeface="Symbol" pitchFamily="18" charset="2"/>
                </a:rPr>
                <a:t></a:t>
              </a:r>
              <a:r>
                <a:rPr lang="en-US" sz="2800" i="1" baseline="-25000">
                  <a:solidFill>
                    <a:schemeClr val="bg1"/>
                  </a:solidFill>
                </a:rPr>
                <a:t>A+B </a:t>
              </a:r>
              <a:r>
                <a:rPr lang="en-US" sz="2800">
                  <a:solidFill>
                    <a:schemeClr val="bg1"/>
                  </a:solidFill>
                </a:rPr>
                <a:t>(</a:t>
              </a:r>
              <a:r>
                <a:rPr lang="en-US" sz="2800" i="1">
                  <a:solidFill>
                    <a:schemeClr val="bg1"/>
                  </a:solidFill>
                </a:rPr>
                <a:t>x</a:t>
              </a:r>
              <a:r>
                <a:rPr lang="en-US" sz="280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48143" name="Line 1039"/>
            <p:cNvSpPr>
              <a:spLocks noChangeShapeType="1"/>
            </p:cNvSpPr>
            <p:nvPr/>
          </p:nvSpPr>
          <p:spPr bwMode="auto">
            <a:xfrm>
              <a:off x="6129" y="4792"/>
              <a:ext cx="374" cy="1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040"/>
            <p:cNvSpPr>
              <a:spLocks noChangeShapeType="1"/>
            </p:cNvSpPr>
            <p:nvPr/>
          </p:nvSpPr>
          <p:spPr bwMode="auto">
            <a:xfrm flipV="1">
              <a:off x="7251" y="5914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041"/>
            <p:cNvSpPr>
              <a:spLocks noChangeShapeType="1"/>
            </p:cNvSpPr>
            <p:nvPr/>
          </p:nvSpPr>
          <p:spPr bwMode="auto">
            <a:xfrm flipH="1">
              <a:off x="7999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1042"/>
            <p:cNvSpPr>
              <a:spLocks noChangeShapeType="1"/>
            </p:cNvSpPr>
            <p:nvPr/>
          </p:nvSpPr>
          <p:spPr bwMode="auto">
            <a:xfrm flipH="1">
              <a:off x="9121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043"/>
            <p:cNvSpPr>
              <a:spLocks noChangeShapeType="1"/>
            </p:cNvSpPr>
            <p:nvPr/>
          </p:nvSpPr>
          <p:spPr bwMode="auto">
            <a:xfrm flipH="1">
              <a:off x="6877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1044"/>
            <p:cNvSpPr>
              <a:spLocks noChangeShapeType="1"/>
            </p:cNvSpPr>
            <p:nvPr/>
          </p:nvSpPr>
          <p:spPr bwMode="auto">
            <a:xfrm>
              <a:off x="8373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1045"/>
            <p:cNvSpPr>
              <a:spLocks noChangeShapeType="1"/>
            </p:cNvSpPr>
            <p:nvPr/>
          </p:nvSpPr>
          <p:spPr bwMode="auto">
            <a:xfrm>
              <a:off x="9495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1046"/>
            <p:cNvSpPr>
              <a:spLocks noChangeShapeType="1"/>
            </p:cNvSpPr>
            <p:nvPr/>
          </p:nvSpPr>
          <p:spPr bwMode="auto">
            <a:xfrm>
              <a:off x="7251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1047"/>
            <p:cNvSpPr>
              <a:spLocks noChangeShapeType="1"/>
            </p:cNvSpPr>
            <p:nvPr/>
          </p:nvSpPr>
          <p:spPr bwMode="auto">
            <a:xfrm flipV="1">
              <a:off x="9495" y="5914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Line 1048"/>
            <p:cNvSpPr>
              <a:spLocks noChangeShapeType="1"/>
            </p:cNvSpPr>
            <p:nvPr/>
          </p:nvSpPr>
          <p:spPr bwMode="auto">
            <a:xfrm flipV="1">
              <a:off x="8373" y="5914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Freeform 1049"/>
            <p:cNvSpPr>
              <a:spLocks/>
            </p:cNvSpPr>
            <p:nvPr/>
          </p:nvSpPr>
          <p:spPr bwMode="auto">
            <a:xfrm>
              <a:off x="6690" y="4792"/>
              <a:ext cx="1683" cy="1309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561" y="935"/>
                </a:cxn>
                <a:cxn ang="0">
                  <a:pos x="0" y="1309"/>
                </a:cxn>
              </a:cxnLst>
              <a:rect l="0" t="0" r="r" b="b"/>
              <a:pathLst>
                <a:path w="935" h="1309">
                  <a:moveTo>
                    <a:pt x="935" y="0"/>
                  </a:moveTo>
                  <a:cubicBezTo>
                    <a:pt x="826" y="358"/>
                    <a:pt x="717" y="717"/>
                    <a:pt x="561" y="935"/>
                  </a:cubicBezTo>
                  <a:cubicBezTo>
                    <a:pt x="405" y="1153"/>
                    <a:pt x="202" y="1231"/>
                    <a:pt x="0" y="130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Freeform 1050"/>
            <p:cNvSpPr>
              <a:spLocks/>
            </p:cNvSpPr>
            <p:nvPr/>
          </p:nvSpPr>
          <p:spPr bwMode="auto">
            <a:xfrm flipH="1">
              <a:off x="8373" y="4792"/>
              <a:ext cx="1683" cy="1309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561" y="935"/>
                </a:cxn>
                <a:cxn ang="0">
                  <a:pos x="0" y="1309"/>
                </a:cxn>
              </a:cxnLst>
              <a:rect l="0" t="0" r="r" b="b"/>
              <a:pathLst>
                <a:path w="935" h="1309">
                  <a:moveTo>
                    <a:pt x="935" y="0"/>
                  </a:moveTo>
                  <a:cubicBezTo>
                    <a:pt x="826" y="358"/>
                    <a:pt x="717" y="717"/>
                    <a:pt x="561" y="935"/>
                  </a:cubicBezTo>
                  <a:cubicBezTo>
                    <a:pt x="405" y="1153"/>
                    <a:pt x="202" y="1231"/>
                    <a:pt x="0" y="130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1051"/>
            <p:cNvSpPr>
              <a:spLocks noChangeShapeType="1"/>
            </p:cNvSpPr>
            <p:nvPr/>
          </p:nvSpPr>
          <p:spPr bwMode="auto">
            <a:xfrm>
              <a:off x="6499" y="6099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1052"/>
            <p:cNvSpPr>
              <a:spLocks noChangeShapeType="1"/>
            </p:cNvSpPr>
            <p:nvPr/>
          </p:nvSpPr>
          <p:spPr bwMode="auto">
            <a:xfrm flipV="1">
              <a:off x="6729" y="6049"/>
              <a:ext cx="180" cy="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1053"/>
            <p:cNvSpPr>
              <a:spLocks noChangeShapeType="1"/>
            </p:cNvSpPr>
            <p:nvPr/>
          </p:nvSpPr>
          <p:spPr bwMode="auto">
            <a:xfrm flipV="1">
              <a:off x="6889" y="4779"/>
              <a:ext cx="360" cy="12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8" name="Line 1054"/>
            <p:cNvSpPr>
              <a:spLocks noChangeShapeType="1"/>
            </p:cNvSpPr>
            <p:nvPr/>
          </p:nvSpPr>
          <p:spPr bwMode="auto">
            <a:xfrm flipH="1" flipV="1">
              <a:off x="7239" y="4759"/>
              <a:ext cx="300" cy="10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9" name="Freeform 1055"/>
            <p:cNvSpPr>
              <a:spLocks/>
            </p:cNvSpPr>
            <p:nvPr/>
          </p:nvSpPr>
          <p:spPr bwMode="auto">
            <a:xfrm>
              <a:off x="7549" y="4789"/>
              <a:ext cx="820" cy="1050"/>
            </a:xfrm>
            <a:custGeom>
              <a:avLst/>
              <a:gdLst/>
              <a:ahLst/>
              <a:cxnLst>
                <a:cxn ang="0">
                  <a:pos x="0" y="1050"/>
                </a:cxn>
                <a:cxn ang="0">
                  <a:pos x="310" y="810"/>
                </a:cxn>
                <a:cxn ang="0">
                  <a:pos x="550" y="490"/>
                </a:cxn>
                <a:cxn ang="0">
                  <a:pos x="820" y="0"/>
                </a:cxn>
              </a:cxnLst>
              <a:rect l="0" t="0" r="r" b="b"/>
              <a:pathLst>
                <a:path w="820" h="1050">
                  <a:moveTo>
                    <a:pt x="0" y="1050"/>
                  </a:moveTo>
                  <a:cubicBezTo>
                    <a:pt x="109" y="976"/>
                    <a:pt x="218" y="903"/>
                    <a:pt x="310" y="810"/>
                  </a:cubicBezTo>
                  <a:cubicBezTo>
                    <a:pt x="402" y="717"/>
                    <a:pt x="465" y="625"/>
                    <a:pt x="550" y="490"/>
                  </a:cubicBezTo>
                  <a:cubicBezTo>
                    <a:pt x="635" y="355"/>
                    <a:pt x="727" y="177"/>
                    <a:pt x="82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0" name="Freeform 1056"/>
            <p:cNvSpPr>
              <a:spLocks/>
            </p:cNvSpPr>
            <p:nvPr/>
          </p:nvSpPr>
          <p:spPr bwMode="auto">
            <a:xfrm flipH="1">
              <a:off x="8369" y="4759"/>
              <a:ext cx="820" cy="1050"/>
            </a:xfrm>
            <a:custGeom>
              <a:avLst/>
              <a:gdLst/>
              <a:ahLst/>
              <a:cxnLst>
                <a:cxn ang="0">
                  <a:pos x="0" y="1050"/>
                </a:cxn>
                <a:cxn ang="0">
                  <a:pos x="310" y="810"/>
                </a:cxn>
                <a:cxn ang="0">
                  <a:pos x="550" y="490"/>
                </a:cxn>
                <a:cxn ang="0">
                  <a:pos x="820" y="0"/>
                </a:cxn>
              </a:cxnLst>
              <a:rect l="0" t="0" r="r" b="b"/>
              <a:pathLst>
                <a:path w="820" h="1050">
                  <a:moveTo>
                    <a:pt x="0" y="1050"/>
                  </a:moveTo>
                  <a:cubicBezTo>
                    <a:pt x="109" y="976"/>
                    <a:pt x="218" y="903"/>
                    <a:pt x="310" y="810"/>
                  </a:cubicBezTo>
                  <a:cubicBezTo>
                    <a:pt x="402" y="717"/>
                    <a:pt x="465" y="625"/>
                    <a:pt x="550" y="490"/>
                  </a:cubicBezTo>
                  <a:cubicBezTo>
                    <a:pt x="635" y="355"/>
                    <a:pt x="727" y="177"/>
                    <a:pt x="82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1057"/>
            <p:cNvSpPr>
              <a:spLocks noChangeShapeType="1"/>
            </p:cNvSpPr>
            <p:nvPr/>
          </p:nvSpPr>
          <p:spPr bwMode="auto">
            <a:xfrm flipV="1">
              <a:off x="9199" y="4779"/>
              <a:ext cx="300" cy="107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Line 1058"/>
            <p:cNvSpPr>
              <a:spLocks noChangeShapeType="1"/>
            </p:cNvSpPr>
            <p:nvPr/>
          </p:nvSpPr>
          <p:spPr bwMode="auto">
            <a:xfrm>
              <a:off x="9499" y="4782"/>
              <a:ext cx="344" cy="125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3" name="Line 1059"/>
            <p:cNvSpPr>
              <a:spLocks noChangeShapeType="1"/>
            </p:cNvSpPr>
            <p:nvPr/>
          </p:nvSpPr>
          <p:spPr bwMode="auto">
            <a:xfrm flipH="1" flipV="1">
              <a:off x="9839" y="6039"/>
              <a:ext cx="180" cy="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65" name="Text Box 1061"/>
          <p:cNvSpPr txBox="1">
            <a:spLocks noChangeArrowheads="1"/>
          </p:cNvSpPr>
          <p:nvPr/>
        </p:nvSpPr>
        <p:spPr bwMode="auto">
          <a:xfrm>
            <a:off x="457200" y="1905000"/>
            <a:ext cx="8077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CCECFF"/>
                </a:solidFill>
              </a:rPr>
              <a:t>A</a:t>
            </a:r>
            <a:r>
              <a:rPr lang="en-US">
                <a:solidFill>
                  <a:srgbClr val="CCECFF"/>
                </a:solidFill>
              </a:rPr>
              <a:t> OR </a:t>
            </a:r>
            <a:r>
              <a:rPr lang="en-US" i="1">
                <a:solidFill>
                  <a:srgbClr val="CCECFF"/>
                </a:solidFill>
              </a:rPr>
              <a:t>B</a:t>
            </a:r>
            <a:r>
              <a:rPr lang="en-US">
                <a:solidFill>
                  <a:srgbClr val="CCECFF"/>
                </a:solidFill>
              </a:rPr>
              <a:t> = </a:t>
            </a:r>
            <a:r>
              <a:rPr lang="en-US" i="1">
                <a:solidFill>
                  <a:srgbClr val="CCECFF"/>
                </a:solidFill>
              </a:rPr>
              <a:t>A</a:t>
            </a:r>
            <a:r>
              <a:rPr lang="en-US">
                <a:solidFill>
                  <a:srgbClr val="CCECFF"/>
                </a:solidFill>
              </a:rPr>
              <a:t>+</a:t>
            </a:r>
            <a:r>
              <a:rPr lang="en-US" i="1">
                <a:solidFill>
                  <a:srgbClr val="CCECFF"/>
                </a:solidFill>
              </a:rPr>
              <a:t>B</a:t>
            </a:r>
            <a:r>
              <a:rPr lang="en-US">
                <a:solidFill>
                  <a:srgbClr val="CCECFF"/>
                </a:solidFill>
              </a:rPr>
              <a:t> ={ 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| (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is </a:t>
            </a:r>
            <a:r>
              <a:rPr lang="en-US" i="1">
                <a:solidFill>
                  <a:srgbClr val="CCECFF"/>
                </a:solidFill>
              </a:rPr>
              <a:t>near</a:t>
            </a:r>
            <a:r>
              <a:rPr lang="en-US">
                <a:solidFill>
                  <a:srgbClr val="CCECFF"/>
                </a:solidFill>
              </a:rPr>
              <a:t> an integer) OR (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is </a:t>
            </a:r>
            <a:r>
              <a:rPr lang="en-US" i="1">
                <a:solidFill>
                  <a:srgbClr val="CCECFF"/>
                </a:solidFill>
              </a:rPr>
              <a:t>close</a:t>
            </a:r>
            <a:r>
              <a:rPr lang="en-US">
                <a:solidFill>
                  <a:srgbClr val="CCECFF"/>
                </a:solidFill>
              </a:rPr>
              <a:t> to 2)}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CCECFF"/>
                </a:solidFill>
              </a:rPr>
              <a:t>		= MAX </a:t>
            </a:r>
            <a:r>
              <a:rPr lang="en-US" sz="3200">
                <a:solidFill>
                  <a:srgbClr val="CCECFF"/>
                </a:solidFill>
              </a:rPr>
              <a:t>[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</a:t>
            </a:r>
            <a:r>
              <a:rPr lang="en-US" i="1" baseline="-25000">
                <a:solidFill>
                  <a:srgbClr val="CCECFF"/>
                </a:solidFill>
                <a:sym typeface="Symbol" pitchFamily="18" charset="2"/>
              </a:rPr>
              <a:t>A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x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), 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</a:t>
            </a:r>
            <a:r>
              <a:rPr lang="en-US" i="1" baseline="-25000">
                <a:solidFill>
                  <a:srgbClr val="CCECFF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x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CECFF"/>
                </a:solidFill>
                <a:sym typeface="Symbol" pitchFamily="18" charset="2"/>
              </a:rPr>
              <a:t>]</a:t>
            </a: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FD202-4AC9-4A4F-A563-5CEEAA12D25B}" type="slidenum">
              <a:rPr lang="en-US"/>
              <a:pPr/>
              <a:t>17</a:t>
            </a:fld>
            <a:endParaRPr lang="en-US"/>
          </a:p>
        </p:txBody>
      </p:sp>
      <p:sp>
        <p:nvSpPr>
          <p:cNvPr id="50178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Intersection</a:t>
            </a:r>
          </a:p>
        </p:txBody>
      </p:sp>
      <p:sp>
        <p:nvSpPr>
          <p:cNvPr id="50179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0180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0181" name="Rectangle 10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graphicFrame>
        <p:nvGraphicFramePr>
          <p:cNvPr id="50182" name="Object 1030"/>
          <p:cNvGraphicFramePr>
            <a:graphicFrameLocks noChangeAspect="1"/>
          </p:cNvGraphicFramePr>
          <p:nvPr/>
        </p:nvGraphicFramePr>
        <p:xfrm>
          <a:off x="1262063" y="2289175"/>
          <a:ext cx="5926137" cy="704850"/>
        </p:xfrm>
        <a:graphic>
          <a:graphicData uri="http://schemas.openxmlformats.org/presentationml/2006/ole">
            <p:oleObj spid="_x0000_s50182" name="Equation" r:id="rId3" imgW="1803240" imgH="215640" progId="Equation.3">
              <p:embed/>
            </p:oleObj>
          </a:graphicData>
        </a:graphic>
      </p:graphicFrame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515938" y="1719263"/>
            <a:ext cx="7872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sz="2800"/>
              <a:t>Fuzzy Intersection (logic “and”)</a:t>
            </a:r>
            <a:endParaRPr lang="en-US"/>
          </a:p>
        </p:txBody>
      </p:sp>
      <p:sp>
        <p:nvSpPr>
          <p:cNvPr id="50184" name="Text Box 1032"/>
          <p:cNvSpPr txBox="1">
            <a:spLocks noChangeArrowheads="1"/>
          </p:cNvSpPr>
          <p:nvPr/>
        </p:nvSpPr>
        <p:spPr bwMode="auto">
          <a:xfrm>
            <a:off x="1219200" y="3048000"/>
            <a:ext cx="6781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Meets crisp boundary conditions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Commutative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Associative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Idempotent</a:t>
            </a:r>
          </a:p>
          <a:p>
            <a:pPr algn="l">
              <a:spcBef>
                <a:spcPct val="50000"/>
              </a:spcBef>
              <a:buFont typeface="Monotype Sorts" pitchFamily="2" charset="2"/>
              <a:buChar char="4"/>
            </a:pPr>
            <a:r>
              <a:rPr lang="en-US" sz="2800"/>
              <a:t>Monotonic</a:t>
            </a:r>
          </a:p>
        </p:txBody>
      </p:sp>
      <p:pic>
        <p:nvPicPr>
          <p:cNvPr id="50185" name="Picture 1033" descr="A:\a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4724400" cy="218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2FFF8-D1D5-4858-8CE4-92C624037B2B}" type="slidenum">
              <a:rPr lang="en-US"/>
              <a:pPr/>
              <a:t>18</a:t>
            </a:fld>
            <a:endParaRPr lang="en-US"/>
          </a:p>
        </p:txBody>
      </p:sp>
      <p:sp>
        <p:nvSpPr>
          <p:cNvPr id="51202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Intersection</a:t>
            </a:r>
          </a:p>
        </p:txBody>
      </p:sp>
      <p:sp>
        <p:nvSpPr>
          <p:cNvPr id="51203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1204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1205" name="Rectangle 10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1210" name="Rectangle 1034"/>
          <p:cNvSpPr>
            <a:spLocks noChangeArrowheads="1"/>
          </p:cNvSpPr>
          <p:nvPr/>
        </p:nvSpPr>
        <p:spPr bwMode="auto">
          <a:xfrm>
            <a:off x="1447800" y="3352800"/>
            <a:ext cx="5638800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Text Box 1035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1212" name="Rectangle 103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1239" name="Text Box 1063"/>
          <p:cNvSpPr txBox="1">
            <a:spLocks noChangeArrowheads="1"/>
          </p:cNvSpPr>
          <p:nvPr/>
        </p:nvSpPr>
        <p:spPr bwMode="auto">
          <a:xfrm>
            <a:off x="304800" y="1905000"/>
            <a:ext cx="83820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i="1">
                <a:solidFill>
                  <a:srgbClr val="CCECFF"/>
                </a:solidFill>
              </a:rPr>
              <a:t>A</a:t>
            </a:r>
            <a:r>
              <a:rPr lang="en-US">
                <a:solidFill>
                  <a:srgbClr val="CCECFF"/>
                </a:solidFill>
              </a:rPr>
              <a:t> AND </a:t>
            </a:r>
            <a:r>
              <a:rPr lang="en-US" i="1">
                <a:solidFill>
                  <a:srgbClr val="CCECFF"/>
                </a:solidFill>
              </a:rPr>
              <a:t>B</a:t>
            </a:r>
            <a:r>
              <a:rPr lang="en-US">
                <a:solidFill>
                  <a:srgbClr val="CCECFF"/>
                </a:solidFill>
              </a:rPr>
              <a:t> = </a:t>
            </a:r>
            <a:r>
              <a:rPr lang="en-US" i="1">
                <a:solidFill>
                  <a:srgbClr val="CCECFF"/>
                </a:solidFill>
              </a:rPr>
              <a:t>A</a:t>
            </a:r>
            <a:r>
              <a:rPr lang="en-US">
                <a:solidFill>
                  <a:srgbClr val="CCECFF"/>
                </a:solidFill>
              </a:rPr>
              <a:t>·</a:t>
            </a:r>
            <a:r>
              <a:rPr lang="en-US" i="1">
                <a:solidFill>
                  <a:srgbClr val="CCECFF"/>
                </a:solidFill>
              </a:rPr>
              <a:t>B</a:t>
            </a:r>
            <a:r>
              <a:rPr lang="en-US">
                <a:solidFill>
                  <a:srgbClr val="CCECFF"/>
                </a:solidFill>
              </a:rPr>
              <a:t> ={ 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| (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is </a:t>
            </a:r>
            <a:r>
              <a:rPr lang="en-US" i="1">
                <a:solidFill>
                  <a:srgbClr val="CCECFF"/>
                </a:solidFill>
              </a:rPr>
              <a:t>near</a:t>
            </a:r>
            <a:r>
              <a:rPr lang="en-US">
                <a:solidFill>
                  <a:srgbClr val="CCECFF"/>
                </a:solidFill>
              </a:rPr>
              <a:t> an integer) AND (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is </a:t>
            </a:r>
            <a:r>
              <a:rPr lang="en-US" i="1">
                <a:solidFill>
                  <a:srgbClr val="CCECFF"/>
                </a:solidFill>
              </a:rPr>
              <a:t>close</a:t>
            </a:r>
            <a:r>
              <a:rPr lang="en-US">
                <a:solidFill>
                  <a:srgbClr val="CCECFF"/>
                </a:solidFill>
              </a:rPr>
              <a:t> to 2)}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rgbClr val="CCECFF"/>
                </a:solidFill>
              </a:rPr>
              <a:t>		= MIN </a:t>
            </a:r>
            <a:r>
              <a:rPr lang="en-US" sz="3200">
                <a:solidFill>
                  <a:srgbClr val="CCECFF"/>
                </a:solidFill>
              </a:rPr>
              <a:t>[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</a:t>
            </a:r>
            <a:r>
              <a:rPr lang="en-US" i="1" baseline="-25000">
                <a:solidFill>
                  <a:srgbClr val="CCECFF"/>
                </a:solidFill>
                <a:sym typeface="Symbol" pitchFamily="18" charset="2"/>
              </a:rPr>
              <a:t>A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x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), 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</a:t>
            </a:r>
            <a:r>
              <a:rPr lang="en-US" i="1" baseline="-25000">
                <a:solidFill>
                  <a:srgbClr val="CCECFF"/>
                </a:solidFill>
                <a:sym typeface="Symbol" pitchFamily="18" charset="2"/>
              </a:rPr>
              <a:t>B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(</a:t>
            </a:r>
            <a:r>
              <a:rPr lang="en-US" i="1">
                <a:solidFill>
                  <a:srgbClr val="CCECFF"/>
                </a:solidFill>
                <a:sym typeface="Symbol" pitchFamily="18" charset="2"/>
              </a:rPr>
              <a:t>x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)</a:t>
            </a:r>
            <a:r>
              <a:rPr lang="en-US" sz="3200">
                <a:solidFill>
                  <a:srgbClr val="CCECFF"/>
                </a:solidFill>
                <a:sym typeface="Symbol" pitchFamily="18" charset="2"/>
              </a:rPr>
              <a:t>]</a:t>
            </a: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  <p:grpSp>
        <p:nvGrpSpPr>
          <p:cNvPr id="51240" name="Group 1064"/>
          <p:cNvGrpSpPr>
            <a:grpSpLocks/>
          </p:cNvGrpSpPr>
          <p:nvPr/>
        </p:nvGrpSpPr>
        <p:grpSpPr bwMode="auto">
          <a:xfrm>
            <a:off x="1828800" y="3581400"/>
            <a:ext cx="4953000" cy="2133600"/>
            <a:chOff x="1454" y="4231"/>
            <a:chExt cx="4258" cy="2304"/>
          </a:xfrm>
        </p:grpSpPr>
        <p:sp>
          <p:nvSpPr>
            <p:cNvPr id="51241" name="Text Box 1065"/>
            <p:cNvSpPr txBox="1">
              <a:spLocks noChangeArrowheads="1"/>
            </p:cNvSpPr>
            <p:nvPr/>
          </p:nvSpPr>
          <p:spPr bwMode="auto">
            <a:xfrm>
              <a:off x="1454" y="6086"/>
              <a:ext cx="425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solidFill>
                    <a:schemeClr val="bg1"/>
                  </a:solidFill>
                </a:rPr>
                <a:t>  0              1               2               3    </a:t>
              </a:r>
              <a:r>
                <a:rPr lang="en-US" i="1">
                  <a:solidFill>
                    <a:schemeClr val="bg1"/>
                  </a:solidFill>
                </a:rPr>
                <a:t>x</a:t>
              </a:r>
              <a:r>
                <a:rPr lang="en-US" sz="1200"/>
                <a:t>  </a:t>
              </a:r>
            </a:p>
          </p:txBody>
        </p:sp>
        <p:sp>
          <p:nvSpPr>
            <p:cNvPr id="51242" name="Line 1066"/>
            <p:cNvSpPr>
              <a:spLocks noChangeShapeType="1"/>
            </p:cNvSpPr>
            <p:nvPr/>
          </p:nvSpPr>
          <p:spPr bwMode="auto">
            <a:xfrm flipV="1">
              <a:off x="1641" y="6101"/>
              <a:ext cx="39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Line 1067"/>
            <p:cNvSpPr>
              <a:spLocks noChangeShapeType="1"/>
            </p:cNvSpPr>
            <p:nvPr/>
          </p:nvSpPr>
          <p:spPr bwMode="auto">
            <a:xfrm flipH="1" flipV="1">
              <a:off x="1641" y="4231"/>
              <a:ext cx="0" cy="18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Text Box 1068"/>
            <p:cNvSpPr txBox="1">
              <a:spLocks noChangeArrowheads="1"/>
            </p:cNvSpPr>
            <p:nvPr/>
          </p:nvSpPr>
          <p:spPr bwMode="auto">
            <a:xfrm>
              <a:off x="1641" y="4231"/>
              <a:ext cx="109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800" i="1">
                  <a:solidFill>
                    <a:schemeClr val="bg1"/>
                  </a:solidFill>
                  <a:sym typeface="Symbol" pitchFamily="18" charset="2"/>
                </a:rPr>
                <a:t></a:t>
              </a:r>
              <a:r>
                <a:rPr lang="en-US" sz="2800" i="1" baseline="-25000">
                  <a:solidFill>
                    <a:schemeClr val="bg1"/>
                  </a:solidFill>
                </a:rPr>
                <a:t>A</a:t>
              </a:r>
              <a:r>
                <a:rPr lang="en-US" sz="2800" i="1" baseline="-25000">
                  <a:solidFill>
                    <a:schemeClr val="bg1"/>
                  </a:solidFill>
                  <a:sym typeface="Symbol" pitchFamily="18" charset="2"/>
                </a:rPr>
                <a:t></a:t>
              </a:r>
              <a:r>
                <a:rPr lang="en-US" sz="2800" i="1" baseline="-25000">
                  <a:solidFill>
                    <a:schemeClr val="bg1"/>
                  </a:solidFill>
                </a:rPr>
                <a:t>B</a:t>
              </a:r>
              <a:r>
                <a:rPr lang="en-US" sz="2800">
                  <a:solidFill>
                    <a:schemeClr val="bg1"/>
                  </a:solidFill>
                </a:rPr>
                <a:t>(</a:t>
              </a:r>
              <a:r>
                <a:rPr lang="en-US" sz="2800" i="1">
                  <a:solidFill>
                    <a:schemeClr val="bg1"/>
                  </a:solidFill>
                </a:rPr>
                <a:t>x</a:t>
              </a:r>
              <a:r>
                <a:rPr lang="en-US" sz="280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1245" name="Line 1069"/>
            <p:cNvSpPr>
              <a:spLocks noChangeShapeType="1"/>
            </p:cNvSpPr>
            <p:nvPr/>
          </p:nvSpPr>
          <p:spPr bwMode="auto">
            <a:xfrm>
              <a:off x="1641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Line 1070"/>
            <p:cNvSpPr>
              <a:spLocks noChangeShapeType="1"/>
            </p:cNvSpPr>
            <p:nvPr/>
          </p:nvSpPr>
          <p:spPr bwMode="auto">
            <a:xfrm flipV="1">
              <a:off x="2763" y="5914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Line 1071"/>
            <p:cNvSpPr>
              <a:spLocks noChangeShapeType="1"/>
            </p:cNvSpPr>
            <p:nvPr/>
          </p:nvSpPr>
          <p:spPr bwMode="auto">
            <a:xfrm flipH="1">
              <a:off x="3511" y="4792"/>
              <a:ext cx="374" cy="1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Line 1072"/>
            <p:cNvSpPr>
              <a:spLocks noChangeShapeType="1"/>
            </p:cNvSpPr>
            <p:nvPr/>
          </p:nvSpPr>
          <p:spPr bwMode="auto">
            <a:xfrm flipH="1">
              <a:off x="4633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Line 1073"/>
            <p:cNvSpPr>
              <a:spLocks noChangeShapeType="1"/>
            </p:cNvSpPr>
            <p:nvPr/>
          </p:nvSpPr>
          <p:spPr bwMode="auto">
            <a:xfrm flipH="1">
              <a:off x="2389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Line 1074"/>
            <p:cNvSpPr>
              <a:spLocks noChangeShapeType="1"/>
            </p:cNvSpPr>
            <p:nvPr/>
          </p:nvSpPr>
          <p:spPr bwMode="auto">
            <a:xfrm>
              <a:off x="3885" y="4792"/>
              <a:ext cx="374" cy="13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Line 1075"/>
            <p:cNvSpPr>
              <a:spLocks noChangeShapeType="1"/>
            </p:cNvSpPr>
            <p:nvPr/>
          </p:nvSpPr>
          <p:spPr bwMode="auto">
            <a:xfrm>
              <a:off x="5007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Line 1076"/>
            <p:cNvSpPr>
              <a:spLocks noChangeShapeType="1"/>
            </p:cNvSpPr>
            <p:nvPr/>
          </p:nvSpPr>
          <p:spPr bwMode="auto">
            <a:xfrm>
              <a:off x="2763" y="4792"/>
              <a:ext cx="374" cy="1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Line 1077"/>
            <p:cNvSpPr>
              <a:spLocks noChangeShapeType="1"/>
            </p:cNvSpPr>
            <p:nvPr/>
          </p:nvSpPr>
          <p:spPr bwMode="auto">
            <a:xfrm flipV="1">
              <a:off x="5007" y="5914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Line 1078"/>
            <p:cNvSpPr>
              <a:spLocks noChangeShapeType="1"/>
            </p:cNvSpPr>
            <p:nvPr/>
          </p:nvSpPr>
          <p:spPr bwMode="auto">
            <a:xfrm flipV="1">
              <a:off x="3885" y="5914"/>
              <a:ext cx="0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Freeform 1079"/>
            <p:cNvSpPr>
              <a:spLocks/>
            </p:cNvSpPr>
            <p:nvPr/>
          </p:nvSpPr>
          <p:spPr bwMode="auto">
            <a:xfrm>
              <a:off x="2202" y="4792"/>
              <a:ext cx="1683" cy="1309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561" y="935"/>
                </a:cxn>
                <a:cxn ang="0">
                  <a:pos x="0" y="1309"/>
                </a:cxn>
              </a:cxnLst>
              <a:rect l="0" t="0" r="r" b="b"/>
              <a:pathLst>
                <a:path w="935" h="1309">
                  <a:moveTo>
                    <a:pt x="935" y="0"/>
                  </a:moveTo>
                  <a:cubicBezTo>
                    <a:pt x="826" y="358"/>
                    <a:pt x="717" y="717"/>
                    <a:pt x="561" y="935"/>
                  </a:cubicBezTo>
                  <a:cubicBezTo>
                    <a:pt x="405" y="1153"/>
                    <a:pt x="202" y="1231"/>
                    <a:pt x="0" y="130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Freeform 1080"/>
            <p:cNvSpPr>
              <a:spLocks/>
            </p:cNvSpPr>
            <p:nvPr/>
          </p:nvSpPr>
          <p:spPr bwMode="auto">
            <a:xfrm flipH="1">
              <a:off x="3885" y="4792"/>
              <a:ext cx="1683" cy="1309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561" y="935"/>
                </a:cxn>
                <a:cxn ang="0">
                  <a:pos x="0" y="1309"/>
                </a:cxn>
              </a:cxnLst>
              <a:rect l="0" t="0" r="r" b="b"/>
              <a:pathLst>
                <a:path w="935" h="1309">
                  <a:moveTo>
                    <a:pt x="935" y="0"/>
                  </a:moveTo>
                  <a:cubicBezTo>
                    <a:pt x="826" y="358"/>
                    <a:pt x="717" y="717"/>
                    <a:pt x="561" y="935"/>
                  </a:cubicBezTo>
                  <a:cubicBezTo>
                    <a:pt x="405" y="1153"/>
                    <a:pt x="202" y="1231"/>
                    <a:pt x="0" y="1309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Line 1081"/>
            <p:cNvSpPr>
              <a:spLocks noChangeShapeType="1"/>
            </p:cNvSpPr>
            <p:nvPr/>
          </p:nvSpPr>
          <p:spPr bwMode="auto">
            <a:xfrm>
              <a:off x="1641" y="6101"/>
              <a:ext cx="74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Freeform 1082"/>
            <p:cNvSpPr>
              <a:spLocks/>
            </p:cNvSpPr>
            <p:nvPr/>
          </p:nvSpPr>
          <p:spPr bwMode="auto">
            <a:xfrm>
              <a:off x="2409" y="5829"/>
              <a:ext cx="670" cy="220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360" y="130"/>
                </a:cxn>
                <a:cxn ang="0">
                  <a:pos x="670" y="0"/>
                </a:cxn>
              </a:cxnLst>
              <a:rect l="0" t="0" r="r" b="b"/>
              <a:pathLst>
                <a:path w="670" h="220">
                  <a:moveTo>
                    <a:pt x="0" y="220"/>
                  </a:moveTo>
                  <a:cubicBezTo>
                    <a:pt x="124" y="193"/>
                    <a:pt x="248" y="167"/>
                    <a:pt x="360" y="130"/>
                  </a:cubicBezTo>
                  <a:cubicBezTo>
                    <a:pt x="472" y="93"/>
                    <a:pt x="618" y="20"/>
                    <a:pt x="67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Line 1083"/>
            <p:cNvSpPr>
              <a:spLocks noChangeShapeType="1"/>
            </p:cNvSpPr>
            <p:nvPr/>
          </p:nvSpPr>
          <p:spPr bwMode="auto">
            <a:xfrm>
              <a:off x="3049" y="5839"/>
              <a:ext cx="100" cy="2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Freeform 1084"/>
            <p:cNvSpPr>
              <a:spLocks/>
            </p:cNvSpPr>
            <p:nvPr/>
          </p:nvSpPr>
          <p:spPr bwMode="auto">
            <a:xfrm>
              <a:off x="2399" y="5869"/>
              <a:ext cx="630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350" y="90"/>
                </a:cxn>
                <a:cxn ang="0">
                  <a:pos x="630" y="0"/>
                </a:cxn>
              </a:cxnLst>
              <a:rect l="0" t="0" r="r" b="b"/>
              <a:pathLst>
                <a:path w="630" h="170">
                  <a:moveTo>
                    <a:pt x="0" y="170"/>
                  </a:moveTo>
                  <a:cubicBezTo>
                    <a:pt x="122" y="144"/>
                    <a:pt x="245" y="118"/>
                    <a:pt x="350" y="90"/>
                  </a:cubicBezTo>
                  <a:cubicBezTo>
                    <a:pt x="455" y="62"/>
                    <a:pt x="578" y="22"/>
                    <a:pt x="63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Line 1085"/>
            <p:cNvSpPr>
              <a:spLocks noChangeShapeType="1"/>
            </p:cNvSpPr>
            <p:nvPr/>
          </p:nvSpPr>
          <p:spPr bwMode="auto">
            <a:xfrm>
              <a:off x="3129" y="6099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Line 1086"/>
            <p:cNvSpPr>
              <a:spLocks noChangeShapeType="1"/>
            </p:cNvSpPr>
            <p:nvPr/>
          </p:nvSpPr>
          <p:spPr bwMode="auto">
            <a:xfrm>
              <a:off x="4269" y="6089"/>
              <a:ext cx="3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Freeform 1087"/>
            <p:cNvSpPr>
              <a:spLocks/>
            </p:cNvSpPr>
            <p:nvPr/>
          </p:nvSpPr>
          <p:spPr bwMode="auto">
            <a:xfrm flipH="1">
              <a:off x="4679" y="5819"/>
              <a:ext cx="700" cy="23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350" y="90"/>
                </a:cxn>
                <a:cxn ang="0">
                  <a:pos x="630" y="0"/>
                </a:cxn>
              </a:cxnLst>
              <a:rect l="0" t="0" r="r" b="b"/>
              <a:pathLst>
                <a:path w="630" h="170">
                  <a:moveTo>
                    <a:pt x="0" y="170"/>
                  </a:moveTo>
                  <a:cubicBezTo>
                    <a:pt x="122" y="144"/>
                    <a:pt x="245" y="118"/>
                    <a:pt x="350" y="90"/>
                  </a:cubicBezTo>
                  <a:cubicBezTo>
                    <a:pt x="455" y="62"/>
                    <a:pt x="578" y="22"/>
                    <a:pt x="630" y="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Line 1088"/>
            <p:cNvSpPr>
              <a:spLocks noChangeShapeType="1"/>
            </p:cNvSpPr>
            <p:nvPr/>
          </p:nvSpPr>
          <p:spPr bwMode="auto">
            <a:xfrm flipH="1">
              <a:off x="4609" y="5819"/>
              <a:ext cx="100" cy="2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Line 1089"/>
            <p:cNvSpPr>
              <a:spLocks noChangeShapeType="1"/>
            </p:cNvSpPr>
            <p:nvPr/>
          </p:nvSpPr>
          <p:spPr bwMode="auto">
            <a:xfrm flipH="1" flipV="1">
              <a:off x="5359" y="6039"/>
              <a:ext cx="10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Line 1090"/>
            <p:cNvSpPr>
              <a:spLocks noChangeShapeType="1"/>
            </p:cNvSpPr>
            <p:nvPr/>
          </p:nvSpPr>
          <p:spPr bwMode="auto">
            <a:xfrm flipV="1">
              <a:off x="2399" y="6049"/>
              <a:ext cx="10" cy="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Line 1091"/>
            <p:cNvSpPr>
              <a:spLocks noChangeShapeType="1"/>
            </p:cNvSpPr>
            <p:nvPr/>
          </p:nvSpPr>
          <p:spPr bwMode="auto">
            <a:xfrm>
              <a:off x="5379" y="6109"/>
              <a:ext cx="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9ACC-8F70-41DD-831E-B211D6131DF6}" type="slidenum">
              <a:rPr lang="en-US"/>
              <a:pPr/>
              <a:t>19</a:t>
            </a:fld>
            <a:endParaRPr lang="en-US"/>
          </a:p>
        </p:txBody>
      </p:sp>
      <p:sp>
        <p:nvSpPr>
          <p:cNvPr id="52226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Complement</a:t>
            </a:r>
          </a:p>
        </p:txBody>
      </p:sp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2230" name="Rectangle 1030"/>
          <p:cNvSpPr>
            <a:spLocks noChangeArrowheads="1"/>
          </p:cNvSpPr>
          <p:nvPr/>
        </p:nvSpPr>
        <p:spPr bwMode="auto">
          <a:xfrm>
            <a:off x="1981200" y="3886200"/>
            <a:ext cx="5029200" cy="2209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1031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2232" name="Rectangle 103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2233" name="Text Box 1033"/>
          <p:cNvSpPr txBox="1">
            <a:spLocks noChangeArrowheads="1"/>
          </p:cNvSpPr>
          <p:nvPr/>
        </p:nvSpPr>
        <p:spPr bwMode="auto">
          <a:xfrm>
            <a:off x="762000" y="1752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ea typeface="MS Mincho" pitchFamily="49" charset="-128"/>
              </a:rPr>
              <a:t>The complement of a fuzzy set has a membership function...</a:t>
            </a:r>
          </a:p>
        </p:txBody>
      </p:sp>
      <p:graphicFrame>
        <p:nvGraphicFramePr>
          <p:cNvPr id="52262" name="Object 1062"/>
          <p:cNvGraphicFramePr>
            <a:graphicFrameLocks noChangeAspect="1"/>
          </p:cNvGraphicFramePr>
          <p:nvPr/>
        </p:nvGraphicFramePr>
        <p:xfrm>
          <a:off x="2819400" y="2362200"/>
          <a:ext cx="3276600" cy="677863"/>
        </p:xfrm>
        <a:graphic>
          <a:graphicData uri="http://schemas.openxmlformats.org/presentationml/2006/ole">
            <p:oleObj spid="_x0000_s52262" name="Equation" r:id="rId3" imgW="1104840" imgH="228600" progId="Equation.3">
              <p:embed/>
            </p:oleObj>
          </a:graphicData>
        </a:graphic>
      </p:graphicFrame>
      <p:grpSp>
        <p:nvGrpSpPr>
          <p:cNvPr id="52292" name="Group 1092"/>
          <p:cNvGrpSpPr>
            <a:grpSpLocks/>
          </p:cNvGrpSpPr>
          <p:nvPr/>
        </p:nvGrpSpPr>
        <p:grpSpPr bwMode="auto">
          <a:xfrm>
            <a:off x="2209800" y="3962400"/>
            <a:ext cx="4876800" cy="2057400"/>
            <a:chOff x="1008" y="2208"/>
            <a:chExt cx="3072" cy="1296"/>
          </a:xfrm>
        </p:grpSpPr>
        <p:grpSp>
          <p:nvGrpSpPr>
            <p:cNvPr id="52264" name="Group 1064"/>
            <p:cNvGrpSpPr>
              <a:grpSpLocks/>
            </p:cNvGrpSpPr>
            <p:nvPr/>
          </p:nvGrpSpPr>
          <p:grpSpPr bwMode="auto">
            <a:xfrm>
              <a:off x="1008" y="2300"/>
              <a:ext cx="3072" cy="1204"/>
              <a:chOff x="3205" y="2846"/>
              <a:chExt cx="4616" cy="2319"/>
            </a:xfrm>
          </p:grpSpPr>
          <p:sp>
            <p:nvSpPr>
              <p:cNvPr id="52265" name="Text Box 1065"/>
              <p:cNvSpPr txBox="1">
                <a:spLocks noChangeArrowheads="1"/>
              </p:cNvSpPr>
              <p:nvPr/>
            </p:nvSpPr>
            <p:spPr bwMode="auto">
              <a:xfrm>
                <a:off x="3399" y="4716"/>
                <a:ext cx="4422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>
                    <a:solidFill>
                      <a:schemeClr val="bg1"/>
                    </a:solidFill>
                  </a:rPr>
                  <a:t>0              1             2              3       </a:t>
                </a:r>
                <a:r>
                  <a:rPr lang="en-US" i="1">
                    <a:solidFill>
                      <a:schemeClr val="bg1"/>
                    </a:solidFill>
                  </a:rPr>
                  <a:t>x</a:t>
                </a:r>
                <a:r>
                  <a:rPr lang="en-US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2266" name="Line 1066"/>
              <p:cNvSpPr>
                <a:spLocks noChangeShapeType="1"/>
              </p:cNvSpPr>
              <p:nvPr/>
            </p:nvSpPr>
            <p:spPr bwMode="auto">
              <a:xfrm flipV="1">
                <a:off x="3601" y="4708"/>
                <a:ext cx="39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7" name="Line 1067"/>
              <p:cNvSpPr>
                <a:spLocks noChangeShapeType="1"/>
              </p:cNvSpPr>
              <p:nvPr/>
            </p:nvSpPr>
            <p:spPr bwMode="auto">
              <a:xfrm flipH="1" flipV="1">
                <a:off x="3586" y="2846"/>
                <a:ext cx="0" cy="18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8" name="Line 1068"/>
              <p:cNvSpPr>
                <a:spLocks noChangeShapeType="1"/>
              </p:cNvSpPr>
              <p:nvPr/>
            </p:nvSpPr>
            <p:spPr bwMode="auto">
              <a:xfrm>
                <a:off x="3586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69" name="Line 1069"/>
              <p:cNvSpPr>
                <a:spLocks noChangeShapeType="1"/>
              </p:cNvSpPr>
              <p:nvPr/>
            </p:nvSpPr>
            <p:spPr bwMode="auto">
              <a:xfrm flipV="1">
                <a:off x="4708" y="452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0" name="Line 1070"/>
              <p:cNvSpPr>
                <a:spLocks noChangeShapeType="1"/>
              </p:cNvSpPr>
              <p:nvPr/>
            </p:nvSpPr>
            <p:spPr bwMode="auto">
              <a:xfrm flipH="1">
                <a:off x="5456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1" name="Line 1071"/>
              <p:cNvSpPr>
                <a:spLocks noChangeShapeType="1"/>
              </p:cNvSpPr>
              <p:nvPr/>
            </p:nvSpPr>
            <p:spPr bwMode="auto">
              <a:xfrm flipH="1">
                <a:off x="6578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2" name="Line 1072"/>
              <p:cNvSpPr>
                <a:spLocks noChangeShapeType="1"/>
              </p:cNvSpPr>
              <p:nvPr/>
            </p:nvSpPr>
            <p:spPr bwMode="auto">
              <a:xfrm flipH="1">
                <a:off x="4334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3" name="Line 1073"/>
              <p:cNvSpPr>
                <a:spLocks noChangeShapeType="1"/>
              </p:cNvSpPr>
              <p:nvPr/>
            </p:nvSpPr>
            <p:spPr bwMode="auto">
              <a:xfrm>
                <a:off x="5830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4" name="Line 1074"/>
              <p:cNvSpPr>
                <a:spLocks noChangeShapeType="1"/>
              </p:cNvSpPr>
              <p:nvPr/>
            </p:nvSpPr>
            <p:spPr bwMode="auto">
              <a:xfrm>
                <a:off x="6952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5" name="Line 1075"/>
              <p:cNvSpPr>
                <a:spLocks noChangeShapeType="1"/>
              </p:cNvSpPr>
              <p:nvPr/>
            </p:nvSpPr>
            <p:spPr bwMode="auto">
              <a:xfrm>
                <a:off x="4708" y="3406"/>
                <a:ext cx="374" cy="1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6" name="Line 1076"/>
              <p:cNvSpPr>
                <a:spLocks noChangeShapeType="1"/>
              </p:cNvSpPr>
              <p:nvPr/>
            </p:nvSpPr>
            <p:spPr bwMode="auto">
              <a:xfrm flipV="1">
                <a:off x="6952" y="452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7" name="Line 1077"/>
              <p:cNvSpPr>
                <a:spLocks noChangeShapeType="1"/>
              </p:cNvSpPr>
              <p:nvPr/>
            </p:nvSpPr>
            <p:spPr bwMode="auto">
              <a:xfrm flipV="1">
                <a:off x="5830" y="452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8" name="Line 1078"/>
              <p:cNvSpPr>
                <a:spLocks noChangeShapeType="1"/>
              </p:cNvSpPr>
              <p:nvPr/>
            </p:nvSpPr>
            <p:spPr bwMode="auto">
              <a:xfrm>
                <a:off x="3515" y="3428"/>
                <a:ext cx="1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79" name="Text Box 1079"/>
              <p:cNvSpPr txBox="1">
                <a:spLocks noChangeArrowheads="1"/>
              </p:cNvSpPr>
              <p:nvPr/>
            </p:nvSpPr>
            <p:spPr bwMode="auto">
              <a:xfrm>
                <a:off x="3205" y="3264"/>
                <a:ext cx="840" cy="58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/>
                <a:r>
                  <a:rPr lang="en-US" sz="1200"/>
                  <a:t>1</a:t>
                </a:r>
              </a:p>
            </p:txBody>
          </p:sp>
          <p:sp>
            <p:nvSpPr>
              <p:cNvPr id="52280" name="Line 1080"/>
              <p:cNvSpPr>
                <a:spLocks noChangeShapeType="1"/>
              </p:cNvSpPr>
              <p:nvPr/>
            </p:nvSpPr>
            <p:spPr bwMode="auto">
              <a:xfrm flipV="1">
                <a:off x="3578" y="3414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1" name="Line 1081"/>
              <p:cNvSpPr>
                <a:spLocks noChangeShapeType="1"/>
              </p:cNvSpPr>
              <p:nvPr/>
            </p:nvSpPr>
            <p:spPr bwMode="auto">
              <a:xfrm flipH="1" flipV="1">
                <a:off x="4298" y="3437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2" name="Line 1082"/>
              <p:cNvSpPr>
                <a:spLocks noChangeShapeType="1"/>
              </p:cNvSpPr>
              <p:nvPr/>
            </p:nvSpPr>
            <p:spPr bwMode="auto">
              <a:xfrm>
                <a:off x="3983" y="3421"/>
                <a:ext cx="32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3" name="Line 1083"/>
              <p:cNvSpPr>
                <a:spLocks noChangeShapeType="1"/>
              </p:cNvSpPr>
              <p:nvPr/>
            </p:nvSpPr>
            <p:spPr bwMode="auto">
              <a:xfrm flipV="1">
                <a:off x="4725" y="3414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4" name="Line 1084"/>
              <p:cNvSpPr>
                <a:spLocks noChangeShapeType="1"/>
              </p:cNvSpPr>
              <p:nvPr/>
            </p:nvSpPr>
            <p:spPr bwMode="auto">
              <a:xfrm flipH="1" flipV="1">
                <a:off x="5408" y="3414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5" name="Line 1085"/>
              <p:cNvSpPr>
                <a:spLocks noChangeShapeType="1"/>
              </p:cNvSpPr>
              <p:nvPr/>
            </p:nvSpPr>
            <p:spPr bwMode="auto">
              <a:xfrm>
                <a:off x="5101" y="3429"/>
                <a:ext cx="32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6" name="Line 1086"/>
              <p:cNvSpPr>
                <a:spLocks noChangeShapeType="1"/>
              </p:cNvSpPr>
              <p:nvPr/>
            </p:nvSpPr>
            <p:spPr bwMode="auto">
              <a:xfrm flipV="1">
                <a:off x="5843" y="3414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7" name="Line 1087"/>
              <p:cNvSpPr>
                <a:spLocks noChangeShapeType="1"/>
              </p:cNvSpPr>
              <p:nvPr/>
            </p:nvSpPr>
            <p:spPr bwMode="auto">
              <a:xfrm>
                <a:off x="6241" y="3421"/>
                <a:ext cx="32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8" name="Line 1088"/>
              <p:cNvSpPr>
                <a:spLocks noChangeShapeType="1"/>
              </p:cNvSpPr>
              <p:nvPr/>
            </p:nvSpPr>
            <p:spPr bwMode="auto">
              <a:xfrm flipH="1" flipV="1">
                <a:off x="6533" y="3390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89" name="Line 1089"/>
              <p:cNvSpPr>
                <a:spLocks noChangeShapeType="1"/>
              </p:cNvSpPr>
              <p:nvPr/>
            </p:nvSpPr>
            <p:spPr bwMode="auto">
              <a:xfrm flipV="1">
                <a:off x="6953" y="3406"/>
                <a:ext cx="397" cy="129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90" name="Line 1090"/>
              <p:cNvSpPr>
                <a:spLocks noChangeShapeType="1"/>
              </p:cNvSpPr>
              <p:nvPr/>
            </p:nvSpPr>
            <p:spPr bwMode="auto">
              <a:xfrm>
                <a:off x="7359" y="3429"/>
                <a:ext cx="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2291" name="Object 1091"/>
            <p:cNvGraphicFramePr>
              <a:graphicFrameLocks noChangeAspect="1"/>
            </p:cNvGraphicFramePr>
            <p:nvPr/>
          </p:nvGraphicFramePr>
          <p:xfrm>
            <a:off x="1248" y="2208"/>
            <a:ext cx="820" cy="350"/>
          </p:xfrm>
          <a:graphic>
            <a:graphicData uri="http://schemas.openxmlformats.org/presentationml/2006/ole">
              <p:oleObj spid="_x0000_s52291" name="Equation" r:id="rId4" imgW="419040" imgH="228600" progId="Equation.3">
                <p:embed/>
              </p:oleObj>
            </a:graphicData>
          </a:graphic>
        </p:graphicFrame>
      </p:grpSp>
      <p:sp>
        <p:nvSpPr>
          <p:cNvPr id="52293" name="Text Box 1093"/>
          <p:cNvSpPr txBox="1">
            <a:spLocks noChangeArrowheads="1"/>
          </p:cNvSpPr>
          <p:nvPr/>
        </p:nvSpPr>
        <p:spPr bwMode="auto">
          <a:xfrm>
            <a:off x="1371600" y="3276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CCECFF"/>
                </a:solidFill>
              </a:rPr>
              <a:t>complement</a:t>
            </a:r>
            <a:r>
              <a:rPr lang="en-US" i="1">
                <a:solidFill>
                  <a:srgbClr val="CCECFF"/>
                </a:solidFill>
              </a:rPr>
              <a:t> of A</a:t>
            </a:r>
            <a:r>
              <a:rPr lang="en-US">
                <a:solidFill>
                  <a:srgbClr val="CCECFF"/>
                </a:solidFill>
              </a:rPr>
              <a:t> ={ 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| </a:t>
            </a:r>
            <a:r>
              <a:rPr lang="en-US" i="1">
                <a:solidFill>
                  <a:srgbClr val="CCECFF"/>
                </a:solidFill>
              </a:rPr>
              <a:t>x</a:t>
            </a:r>
            <a:r>
              <a:rPr lang="en-US">
                <a:solidFill>
                  <a:srgbClr val="CCECFF"/>
                </a:solidFill>
              </a:rPr>
              <a:t> is </a:t>
            </a:r>
            <a:r>
              <a:rPr lang="en-US" u="sng">
                <a:solidFill>
                  <a:srgbClr val="CCECFF"/>
                </a:solidFill>
              </a:rPr>
              <a:t>not</a:t>
            </a:r>
            <a:r>
              <a:rPr lang="en-US">
                <a:solidFill>
                  <a:srgbClr val="CCECFF"/>
                </a:solidFill>
              </a:rPr>
              <a:t> </a:t>
            </a:r>
            <a:r>
              <a:rPr lang="en-US" i="1">
                <a:solidFill>
                  <a:srgbClr val="CCECFF"/>
                </a:solidFill>
              </a:rPr>
              <a:t>near</a:t>
            </a:r>
            <a:r>
              <a:rPr lang="en-US">
                <a:solidFill>
                  <a:srgbClr val="CCECFF"/>
                </a:solidFill>
              </a:rPr>
              <a:t> an integer}</a:t>
            </a: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9605-2988-43D0-A1A2-ACD1C5AEC949}" type="slidenum">
              <a:rPr lang="en-US"/>
              <a:pPr/>
              <a:t>2</a:t>
            </a:fld>
            <a:endParaRPr lang="en-US"/>
          </a:p>
        </p:txBody>
      </p:sp>
      <p:pic>
        <p:nvPicPr>
          <p:cNvPr id="72706" name="Picture 102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1760538"/>
            <a:ext cx="4038600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7" name="Rectangle 1027"/>
          <p:cNvSpPr>
            <a:spLocks noChangeArrowheads="1"/>
          </p:cNvSpPr>
          <p:nvPr/>
        </p:nvSpPr>
        <p:spPr bwMode="auto">
          <a:xfrm>
            <a:off x="569913" y="1003300"/>
            <a:ext cx="8353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en-US" sz="2000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           </a:t>
            </a: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“The image which is portrayed is of the ability to perform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        magically well by the incorporation of `new age’ technologies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2800">
              <a:latin typeface="Bazooka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Professor Bob Bitmead,</a:t>
            </a:r>
            <a:r>
              <a:rPr lang="en-US" sz="1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b="1" i="1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IEEE Control Systems Magazine</a:t>
            </a:r>
            <a:r>
              <a:rPr lang="en-US" sz="1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June 1993, p.7.</a:t>
            </a:r>
            <a:endParaRPr lang="en-US">
              <a:solidFill>
                <a:srgbClr val="66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&lt;bob@syseng.anu.edu.au&gt;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40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 http://keating.anu.edu.au/~bob/&gt;</a:t>
            </a:r>
          </a:p>
        </p:txBody>
      </p:sp>
      <p:sp>
        <p:nvSpPr>
          <p:cNvPr id="72708" name="Rectangle 1028"/>
          <p:cNvSpPr>
            <a:spLocks noChangeArrowheads="1"/>
          </p:cNvSpPr>
          <p:nvPr/>
        </p:nvSpPr>
        <p:spPr bwMode="auto">
          <a:xfrm>
            <a:off x="871538" y="87313"/>
            <a:ext cx="7164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/>
            <a:r>
              <a:rPr lang="en-US" sz="4400" b="1" dirty="0" smtClean="0">
                <a:solidFill>
                  <a:schemeClr val="tx2"/>
                </a:solidFill>
                <a:latin typeface="Bazooka" charset="0"/>
              </a:rPr>
              <a:t>  </a:t>
            </a:r>
            <a:r>
              <a:rPr lang="en-US" sz="4400" b="1" dirty="0">
                <a:solidFill>
                  <a:schemeClr val="tx2"/>
                </a:solidFill>
                <a:latin typeface="Bazooka" charset="0"/>
              </a:rPr>
              <a:t>Controversy</a:t>
            </a:r>
          </a:p>
        </p:txBody>
      </p:sp>
      <p:sp>
        <p:nvSpPr>
          <p:cNvPr id="72709" name="Rectangle 1029"/>
          <p:cNvSpPr>
            <a:spLocks noChangeArrowheads="1"/>
          </p:cNvSpPr>
          <p:nvPr/>
        </p:nvSpPr>
        <p:spPr bwMode="auto">
          <a:xfrm>
            <a:off x="655638" y="1816100"/>
            <a:ext cx="40862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of fuzzy logic, neural networks,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 ... approximate reasoning, and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self-organization in the face of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dismal failure of traditional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methods.  This is pure unsupported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claptrap which is pretentious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and idolatrous in the extreme,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and has no place in scientific </a:t>
            </a:r>
          </a:p>
          <a:p>
            <a:pPr algn="r">
              <a:spcBef>
                <a:spcPct val="20000"/>
              </a:spcBef>
            </a:pPr>
            <a:r>
              <a:rPr lang="en-US" sz="2000" b="1">
                <a:solidFill>
                  <a:srgbClr val="FC8F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zooka" charset="0"/>
              </a:rPr>
              <a:t>literature.”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4C00-4A68-4AC3-8913-B7E88E5B9015}" type="slidenum">
              <a:rPr lang="en-US"/>
              <a:pPr/>
              <a:t>20</a:t>
            </a:fld>
            <a:endParaRPr lang="en-US"/>
          </a:p>
        </p:txBody>
      </p:sp>
      <p:sp>
        <p:nvSpPr>
          <p:cNvPr id="53250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Associativity</a:t>
            </a:r>
          </a:p>
        </p:txBody>
      </p:sp>
      <p:sp>
        <p:nvSpPr>
          <p:cNvPr id="53251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3252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3253" name="Rectangle 10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3256" name="Rectangle 1032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3257" name="Text Box 1033"/>
          <p:cNvSpPr txBox="1">
            <a:spLocks noChangeArrowheads="1"/>
          </p:cNvSpPr>
          <p:nvPr/>
        </p:nvSpPr>
        <p:spPr bwMode="auto">
          <a:xfrm>
            <a:off x="457200" y="1752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CCECFF"/>
                </a:solidFill>
                <a:ea typeface="MS Mincho" pitchFamily="49" charset="-128"/>
              </a:rPr>
              <a:t>Min-Max fuzzy logic has intersection distributive over union...</a:t>
            </a:r>
            <a:endParaRPr lang="en-US">
              <a:ea typeface="MS Mincho" pitchFamily="49" charset="-128"/>
            </a:endParaRPr>
          </a:p>
        </p:txBody>
      </p:sp>
      <p:graphicFrame>
        <p:nvGraphicFramePr>
          <p:cNvPr id="77824" name="Object 1024"/>
          <p:cNvGraphicFramePr>
            <a:graphicFrameLocks noChangeAspect="1"/>
          </p:cNvGraphicFramePr>
          <p:nvPr/>
        </p:nvGraphicFramePr>
        <p:xfrm>
          <a:off x="1981200" y="2590800"/>
          <a:ext cx="5046663" cy="711200"/>
        </p:xfrm>
        <a:graphic>
          <a:graphicData uri="http://schemas.openxmlformats.org/presentationml/2006/ole">
            <p:oleObj spid="_x0000_s77824" name="Equation" r:id="rId3" imgW="1701720" imgH="241200" progId="Equation.3">
              <p:embed/>
            </p:oleObj>
          </a:graphicData>
        </a:graphic>
      </p:graphicFrame>
      <p:sp>
        <p:nvSpPr>
          <p:cNvPr id="53288" name="Text Box 1064"/>
          <p:cNvSpPr txBox="1">
            <a:spLocks noChangeArrowheads="1"/>
          </p:cNvSpPr>
          <p:nvPr/>
        </p:nvSpPr>
        <p:spPr bwMode="auto">
          <a:xfrm>
            <a:off x="914400" y="3657600"/>
            <a:ext cx="7162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since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min[ 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,max(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B,C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 ]=min[ max(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A,B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), max(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A,C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 ]</a:t>
            </a:r>
          </a:p>
          <a:p>
            <a:pPr algn="l">
              <a:spcBef>
                <a:spcPct val="50000"/>
              </a:spcBef>
            </a:pP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4700D-2359-4613-8642-DC7B6EBF3230}" type="slidenum">
              <a:rPr lang="en-US"/>
              <a:pPr/>
              <a:t>21</a:t>
            </a:fld>
            <a:endParaRPr lang="en-US"/>
          </a:p>
        </p:txBody>
      </p:sp>
      <p:sp>
        <p:nvSpPr>
          <p:cNvPr id="54274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Associativity</a:t>
            </a:r>
          </a:p>
        </p:txBody>
      </p:sp>
      <p:sp>
        <p:nvSpPr>
          <p:cNvPr id="54275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4276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4277" name="Rectangle 10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4278" name="Rectangle 1030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4279" name="Text Box 1031"/>
          <p:cNvSpPr txBox="1">
            <a:spLocks noChangeArrowheads="1"/>
          </p:cNvSpPr>
          <p:nvPr/>
        </p:nvSpPr>
        <p:spPr bwMode="auto">
          <a:xfrm>
            <a:off x="457200" y="1752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CCECFF"/>
                </a:solidFill>
                <a:ea typeface="MS Mincho" pitchFamily="49" charset="-128"/>
              </a:rPr>
              <a:t>Min-Max fuzzy logic has union distributive over intersection...</a:t>
            </a:r>
            <a:endParaRPr lang="en-US">
              <a:ea typeface="MS Mincho" pitchFamily="49" charset="-128"/>
            </a:endParaRPr>
          </a:p>
        </p:txBody>
      </p:sp>
      <p:graphicFrame>
        <p:nvGraphicFramePr>
          <p:cNvPr id="54280" name="Object 1032"/>
          <p:cNvGraphicFramePr>
            <a:graphicFrameLocks noChangeAspect="1"/>
          </p:cNvGraphicFramePr>
          <p:nvPr/>
        </p:nvGraphicFramePr>
        <p:xfrm>
          <a:off x="2000250" y="2590800"/>
          <a:ext cx="5008563" cy="711200"/>
        </p:xfrm>
        <a:graphic>
          <a:graphicData uri="http://schemas.openxmlformats.org/presentationml/2006/ole">
            <p:oleObj spid="_x0000_s54280" name="Equation" r:id="rId3" imgW="1688760" imgH="241200" progId="Equation.3">
              <p:embed/>
            </p:oleObj>
          </a:graphicData>
        </a:graphic>
      </p:graphicFrame>
      <p:sp>
        <p:nvSpPr>
          <p:cNvPr id="54281" name="Text Box 1033"/>
          <p:cNvSpPr txBox="1">
            <a:spLocks noChangeArrowheads="1"/>
          </p:cNvSpPr>
          <p:nvPr/>
        </p:nvSpPr>
        <p:spPr bwMode="auto">
          <a:xfrm>
            <a:off x="914400" y="3657600"/>
            <a:ext cx="7162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since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max[ 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,min(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B,C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 ]= max[ min(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A,B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), min(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A,C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 ]</a:t>
            </a:r>
          </a:p>
          <a:p>
            <a:pPr algn="l">
              <a:spcBef>
                <a:spcPct val="50000"/>
              </a:spcBef>
            </a:pP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D236-AB3F-4D5C-96DC-EFEB3F23A720}" type="slidenum">
              <a:rPr lang="en-US"/>
              <a:pPr/>
              <a:t>22</a:t>
            </a:fld>
            <a:endParaRPr lang="en-US"/>
          </a:p>
        </p:txBody>
      </p:sp>
      <p:sp>
        <p:nvSpPr>
          <p:cNvPr id="55298" name="WordArt 1026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DeMorgan's Laws</a:t>
            </a:r>
          </a:p>
        </p:txBody>
      </p:sp>
      <p:sp>
        <p:nvSpPr>
          <p:cNvPr id="55299" name="Text Box 1027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5300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5301" name="Rectangle 1029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5302" name="Rectangle 1030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5303" name="Text Box 1031"/>
          <p:cNvSpPr txBox="1">
            <a:spLocks noChangeArrowheads="1"/>
          </p:cNvSpPr>
          <p:nvPr/>
        </p:nvSpPr>
        <p:spPr bwMode="auto">
          <a:xfrm>
            <a:off x="457200" y="2209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CCECFF"/>
                </a:solidFill>
                <a:ea typeface="MS Mincho" pitchFamily="49" charset="-128"/>
              </a:rPr>
              <a:t>Min-Max fuzzy logic obeys DeMorgans Law #1...</a:t>
            </a:r>
            <a:endParaRPr lang="en-US">
              <a:ea typeface="MS Mincho" pitchFamily="49" charset="-128"/>
            </a:endParaRPr>
          </a:p>
        </p:txBody>
      </p:sp>
      <p:sp>
        <p:nvSpPr>
          <p:cNvPr id="55305" name="Text Box 1033"/>
          <p:cNvSpPr txBox="1">
            <a:spLocks noChangeArrowheads="1"/>
          </p:cNvSpPr>
          <p:nvPr/>
        </p:nvSpPr>
        <p:spPr bwMode="auto">
          <a:xfrm>
            <a:off x="533400" y="3962400"/>
            <a:ext cx="7162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since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1 - min(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B,C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)= max[ (1-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), (1-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B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)]</a:t>
            </a:r>
          </a:p>
          <a:p>
            <a:pPr algn="l">
              <a:spcBef>
                <a:spcPct val="50000"/>
              </a:spcBef>
            </a:pP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  <p:grpSp>
        <p:nvGrpSpPr>
          <p:cNvPr id="55307" name="Group 1035"/>
          <p:cNvGrpSpPr>
            <a:grpSpLocks/>
          </p:cNvGrpSpPr>
          <p:nvPr/>
        </p:nvGrpSpPr>
        <p:grpSpPr bwMode="auto">
          <a:xfrm>
            <a:off x="2743200" y="2971800"/>
            <a:ext cx="3616325" cy="749300"/>
            <a:chOff x="1680" y="1536"/>
            <a:chExt cx="2278" cy="472"/>
          </a:xfrm>
        </p:grpSpPr>
        <p:graphicFrame>
          <p:nvGraphicFramePr>
            <p:cNvPr id="55304" name="Object 1032"/>
            <p:cNvGraphicFramePr>
              <a:graphicFrameLocks noChangeAspect="1"/>
            </p:cNvGraphicFramePr>
            <p:nvPr/>
          </p:nvGraphicFramePr>
          <p:xfrm>
            <a:off x="1680" y="1536"/>
            <a:ext cx="2278" cy="472"/>
          </p:xfrm>
          <a:graphic>
            <a:graphicData uri="http://schemas.openxmlformats.org/presentationml/2006/ole">
              <p:oleObj spid="_x0000_s55304" name="Equation" r:id="rId3" imgW="1218960" imgH="253800" progId="Equation.3">
                <p:embed/>
              </p:oleObj>
            </a:graphicData>
          </a:graphic>
        </p:graphicFrame>
        <p:sp>
          <p:nvSpPr>
            <p:cNvPr id="55306" name="Line 1034"/>
            <p:cNvSpPr>
              <a:spLocks noChangeShapeType="1"/>
            </p:cNvSpPr>
            <p:nvPr/>
          </p:nvSpPr>
          <p:spPr bwMode="auto">
            <a:xfrm>
              <a:off x="1920" y="1728"/>
              <a:ext cx="28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6C9AB-598E-43DC-907B-74148B808A0B}" type="slidenum">
              <a:rPr lang="en-US"/>
              <a:pPr/>
              <a:t>23</a:t>
            </a:fld>
            <a:endParaRPr lang="en-US"/>
          </a:p>
        </p:txBody>
      </p:sp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DeMorgan's Laws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CCECFF"/>
                </a:solidFill>
                <a:ea typeface="MS Mincho" pitchFamily="49" charset="-128"/>
              </a:rPr>
              <a:t>Min-Max fuzzy logic obeys DeMorgans Law #2...</a:t>
            </a:r>
            <a:endParaRPr lang="en-US">
              <a:ea typeface="MS Mincho" pitchFamily="49" charset="-128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533400" y="3962400"/>
            <a:ext cx="7162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since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1 - max(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B,C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)= min[(1-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A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), (1-</a:t>
            </a:r>
            <a:r>
              <a:rPr lang="en-US" sz="2800" i="1">
                <a:solidFill>
                  <a:srgbClr val="CCECFF"/>
                </a:solidFill>
                <a:sym typeface="Symbol" pitchFamily="18" charset="2"/>
              </a:rPr>
              <a:t>B</a:t>
            </a:r>
            <a:r>
              <a:rPr lang="en-US" sz="2800">
                <a:solidFill>
                  <a:srgbClr val="CCECFF"/>
                </a:solidFill>
                <a:sym typeface="Symbol" pitchFamily="18" charset="2"/>
              </a:rPr>
              <a:t>)]</a:t>
            </a:r>
          </a:p>
          <a:p>
            <a:pPr algn="l">
              <a:spcBef>
                <a:spcPct val="50000"/>
              </a:spcBef>
            </a:pPr>
            <a:endParaRPr lang="en-US" sz="2800">
              <a:solidFill>
                <a:srgbClr val="CCECFF"/>
              </a:solidFill>
              <a:sym typeface="Symbol" pitchFamily="18" charset="2"/>
            </a:endParaRPr>
          </a:p>
        </p:txBody>
      </p:sp>
      <p:grpSp>
        <p:nvGrpSpPr>
          <p:cNvPr id="56332" name="Group 12"/>
          <p:cNvGrpSpPr>
            <a:grpSpLocks/>
          </p:cNvGrpSpPr>
          <p:nvPr/>
        </p:nvGrpSpPr>
        <p:grpSpPr bwMode="auto">
          <a:xfrm>
            <a:off x="2743200" y="2971800"/>
            <a:ext cx="3616325" cy="749300"/>
            <a:chOff x="1728" y="1872"/>
            <a:chExt cx="2278" cy="472"/>
          </a:xfrm>
        </p:grpSpPr>
        <p:graphicFrame>
          <p:nvGraphicFramePr>
            <p:cNvPr id="56330" name="Object 10"/>
            <p:cNvGraphicFramePr>
              <a:graphicFrameLocks noChangeAspect="1"/>
            </p:cNvGraphicFramePr>
            <p:nvPr/>
          </p:nvGraphicFramePr>
          <p:xfrm>
            <a:off x="1728" y="1872"/>
            <a:ext cx="2278" cy="472"/>
          </p:xfrm>
          <a:graphic>
            <a:graphicData uri="http://schemas.openxmlformats.org/presentationml/2006/ole">
              <p:oleObj spid="_x0000_s56330" name="Equation" r:id="rId3" imgW="1218960" imgH="253800" progId="Equation.3">
                <p:embed/>
              </p:oleObj>
            </a:graphicData>
          </a:graphic>
        </p:graphicFrame>
        <p:sp>
          <p:nvSpPr>
            <p:cNvPr id="56331" name="Line 11"/>
            <p:cNvSpPr>
              <a:spLocks noChangeShapeType="1"/>
            </p:cNvSpPr>
            <p:nvPr/>
          </p:nvSpPr>
          <p:spPr bwMode="auto">
            <a:xfrm>
              <a:off x="1968" y="2064"/>
              <a:ext cx="33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192-E0DC-4659-98FC-C81B1BF60672}" type="slidenum">
              <a:rPr lang="en-US"/>
              <a:pPr/>
              <a:t>24</a:t>
            </a:fld>
            <a:endParaRPr lang="en-US"/>
          </a:p>
        </p:txBody>
      </p:sp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Excluded Middle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28600" y="1905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ea typeface="MS Mincho" pitchFamily="49" charset="-128"/>
              </a:rPr>
              <a:t>Min-Max fuzzy logic fails </a:t>
            </a:r>
            <a:r>
              <a:rPr lang="en-US" sz="2800" b="1" i="1">
                <a:ea typeface="MS Mincho" pitchFamily="49" charset="-128"/>
              </a:rPr>
              <a:t>The Law of Excluded Middle.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7162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ym typeface="Symbol" pitchFamily="18" charset="2"/>
              </a:rPr>
              <a:t>since</a:t>
            </a:r>
            <a:endParaRPr lang="en-US" sz="2800">
              <a:solidFill>
                <a:srgbClr val="CCECFF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min(</a:t>
            </a:r>
            <a:r>
              <a:rPr lang="en-US" sz="2800" i="1">
                <a:solidFill>
                  <a:srgbClr val="FFFFFF"/>
                </a:solidFill>
                <a:ea typeface="MS Mincho" pitchFamily="49" charset="-128"/>
                <a:sym typeface="Symbol" pitchFamily="18" charset="2"/>
              </a:rPr>
              <a:t>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 </a:t>
            </a:r>
            <a:r>
              <a:rPr lang="en-US" sz="2800" i="1" baseline="-25000">
                <a:solidFill>
                  <a:srgbClr val="FFFFFF"/>
                </a:solidFill>
                <a:ea typeface="MS Mincho" pitchFamily="49" charset="-128"/>
              </a:rPr>
              <a:t>A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,1-</a:t>
            </a:r>
            <a:r>
              <a:rPr lang="en-US" sz="2800" i="1">
                <a:solidFill>
                  <a:srgbClr val="FFFFFF"/>
                </a:solidFill>
                <a:ea typeface="MS Mincho" pitchFamily="49" charset="-128"/>
                <a:sym typeface="Symbol" pitchFamily="18" charset="2"/>
              </a:rPr>
              <a:t>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 </a:t>
            </a:r>
            <a:r>
              <a:rPr lang="en-US" sz="2800" i="1" baseline="-25000">
                <a:solidFill>
                  <a:srgbClr val="FFFFFF"/>
                </a:solidFill>
                <a:ea typeface="MS Mincho" pitchFamily="49" charset="-128"/>
              </a:rPr>
              <a:t>A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) 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  <a:sym typeface="Symbol" pitchFamily="18" charset="2"/>
              </a:rPr>
              <a:t> 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0 </a:t>
            </a:r>
          </a:p>
          <a:p>
            <a:pPr>
              <a:spcBef>
                <a:spcPct val="50000"/>
              </a:spcBef>
            </a:pPr>
            <a:r>
              <a:rPr lang="en-US">
                <a:ea typeface="MS Mincho" pitchFamily="49" charset="-128"/>
              </a:rPr>
              <a:t>Thus, (the set of numbers </a:t>
            </a:r>
            <a:r>
              <a:rPr lang="en-US" i="1">
                <a:ea typeface="MS Mincho" pitchFamily="49" charset="-128"/>
              </a:rPr>
              <a:t>close</a:t>
            </a:r>
            <a:r>
              <a:rPr lang="en-US">
                <a:ea typeface="MS Mincho" pitchFamily="49" charset="-128"/>
              </a:rPr>
              <a:t> to 2) AND (the set of numbers </a:t>
            </a:r>
            <a:r>
              <a:rPr lang="en-US" u="sng">
                <a:ea typeface="MS Mincho" pitchFamily="49" charset="-128"/>
              </a:rPr>
              <a:t>not</a:t>
            </a:r>
            <a:r>
              <a:rPr lang="en-US">
                <a:ea typeface="MS Mincho" pitchFamily="49" charset="-128"/>
              </a:rPr>
              <a:t> </a:t>
            </a:r>
            <a:r>
              <a:rPr lang="en-US" i="1">
                <a:ea typeface="MS Mincho" pitchFamily="49" charset="-128"/>
              </a:rPr>
              <a:t>close</a:t>
            </a:r>
            <a:r>
              <a:rPr lang="en-US">
                <a:ea typeface="MS Mincho" pitchFamily="49" charset="-128"/>
              </a:rPr>
              <a:t> to 2) </a:t>
            </a:r>
            <a:r>
              <a:rPr lang="en-US" sz="2800">
                <a:ea typeface="MS Mincho" pitchFamily="49" charset="-128"/>
                <a:sym typeface="Symbol" pitchFamily="18" charset="2"/>
              </a:rPr>
              <a:t> null set</a:t>
            </a:r>
          </a:p>
        </p:txBody>
      </p:sp>
      <p:graphicFrame>
        <p:nvGraphicFramePr>
          <p:cNvPr id="78848" name="Object 0"/>
          <p:cNvGraphicFramePr>
            <a:graphicFrameLocks noChangeAspect="1"/>
          </p:cNvGraphicFramePr>
          <p:nvPr/>
        </p:nvGraphicFramePr>
        <p:xfrm>
          <a:off x="3276600" y="2667000"/>
          <a:ext cx="2133600" cy="815975"/>
        </p:xfrm>
        <a:graphic>
          <a:graphicData uri="http://schemas.openxmlformats.org/presentationml/2006/ole">
            <p:oleObj spid="_x0000_s78848" name="Equation" r:id="rId3" imgW="5968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34DA-762D-49EE-8E70-842D5FB6BC8E}" type="slidenum">
              <a:rPr lang="en-US"/>
              <a:pPr/>
              <a:t>25</a:t>
            </a:fld>
            <a:endParaRPr lang="en-US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2971800" y="2667000"/>
          <a:ext cx="2667000" cy="889000"/>
        </p:xfrm>
        <a:graphic>
          <a:graphicData uri="http://schemas.openxmlformats.org/presentationml/2006/ole">
            <p:oleObj spid="_x0000_s58378" name="Equation" r:id="rId3" imgW="685800" imgH="228600" progId="Equation.3">
              <p:embed/>
            </p:oleObj>
          </a:graphicData>
        </a:graphic>
      </p:graphicFrame>
      <p:sp>
        <p:nvSpPr>
          <p:cNvPr id="58370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Contradiction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57200" y="1981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ea typeface="MS Mincho" pitchFamily="49" charset="-128"/>
              </a:rPr>
              <a:t>Min-Max fuzzy logic fails the</a:t>
            </a:r>
            <a:r>
              <a:rPr lang="en-US" i="1">
                <a:ea typeface="MS Mincho" pitchFamily="49" charset="-128"/>
              </a:rPr>
              <a:t> </a:t>
            </a:r>
            <a:r>
              <a:rPr lang="en-US" b="1" i="1">
                <a:ea typeface="MS Mincho" pitchFamily="49" charset="-128"/>
              </a:rPr>
              <a:t>The Law of Contradiction</a:t>
            </a:r>
            <a:r>
              <a:rPr lang="en-US" b="1">
                <a:ea typeface="MS Mincho" pitchFamily="49" charset="-128"/>
              </a:rPr>
              <a:t>.</a:t>
            </a:r>
            <a:endParaRPr lang="en-US" sz="2800" i="1">
              <a:ea typeface="MS Mincho" pitchFamily="49" charset="-128"/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71628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ym typeface="Symbol" pitchFamily="18" charset="2"/>
              </a:rPr>
              <a:t>since</a:t>
            </a:r>
            <a:endParaRPr lang="en-US" sz="2800">
              <a:solidFill>
                <a:srgbClr val="CCECFF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max(</a:t>
            </a:r>
            <a:r>
              <a:rPr lang="en-US" sz="2800" i="1">
                <a:solidFill>
                  <a:srgbClr val="FFFFFF"/>
                </a:solidFill>
                <a:ea typeface="MS Mincho" pitchFamily="49" charset="-128"/>
                <a:sym typeface="Symbol" pitchFamily="18" charset="2"/>
              </a:rPr>
              <a:t>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 </a:t>
            </a:r>
            <a:r>
              <a:rPr lang="en-US" sz="2800" i="1" baseline="-25000">
                <a:solidFill>
                  <a:srgbClr val="FFFFFF"/>
                </a:solidFill>
                <a:ea typeface="MS Mincho" pitchFamily="49" charset="-128"/>
              </a:rPr>
              <a:t>A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,1-</a:t>
            </a:r>
            <a:r>
              <a:rPr lang="en-US" sz="2800" i="1">
                <a:solidFill>
                  <a:srgbClr val="FFFFFF"/>
                </a:solidFill>
                <a:ea typeface="MS Mincho" pitchFamily="49" charset="-128"/>
                <a:sym typeface="Symbol" pitchFamily="18" charset="2"/>
              </a:rPr>
              <a:t>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 </a:t>
            </a:r>
            <a:r>
              <a:rPr lang="en-US" sz="2800" i="1" baseline="-25000">
                <a:solidFill>
                  <a:srgbClr val="FFFFFF"/>
                </a:solidFill>
                <a:ea typeface="MS Mincho" pitchFamily="49" charset="-128"/>
              </a:rPr>
              <a:t>A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) 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  <a:sym typeface="Symbol" pitchFamily="18" charset="2"/>
              </a:rPr>
              <a:t> </a:t>
            </a:r>
            <a:r>
              <a:rPr lang="en-US" sz="2800">
                <a:solidFill>
                  <a:srgbClr val="FFFFFF"/>
                </a:solidFill>
                <a:ea typeface="MS Mincho" pitchFamily="49" charset="-128"/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>
                <a:ea typeface="MS Mincho" pitchFamily="49" charset="-128"/>
              </a:rPr>
              <a:t>Thus, (the set of numbers </a:t>
            </a:r>
            <a:r>
              <a:rPr lang="en-US" i="1">
                <a:ea typeface="MS Mincho" pitchFamily="49" charset="-128"/>
              </a:rPr>
              <a:t>close</a:t>
            </a:r>
            <a:r>
              <a:rPr lang="en-US">
                <a:ea typeface="MS Mincho" pitchFamily="49" charset="-128"/>
              </a:rPr>
              <a:t> to 2) OR (the set of numbers </a:t>
            </a:r>
            <a:r>
              <a:rPr lang="en-US" u="sng">
                <a:ea typeface="MS Mincho" pitchFamily="49" charset="-128"/>
              </a:rPr>
              <a:t>not</a:t>
            </a:r>
            <a:r>
              <a:rPr lang="en-US">
                <a:ea typeface="MS Mincho" pitchFamily="49" charset="-128"/>
              </a:rPr>
              <a:t> </a:t>
            </a:r>
            <a:r>
              <a:rPr lang="en-US" i="1">
                <a:ea typeface="MS Mincho" pitchFamily="49" charset="-128"/>
              </a:rPr>
              <a:t>close</a:t>
            </a:r>
            <a:r>
              <a:rPr lang="en-US">
                <a:ea typeface="MS Mincho" pitchFamily="49" charset="-128"/>
              </a:rPr>
              <a:t> to 2) </a:t>
            </a:r>
            <a:r>
              <a:rPr lang="en-US" sz="2800">
                <a:ea typeface="MS Mincho" pitchFamily="49" charset="-128"/>
                <a:sym typeface="Symbol" pitchFamily="18" charset="2"/>
              </a:rPr>
              <a:t> universal set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1FFF-9136-434E-AD59-A5CDFBA41B08}" type="slidenum">
              <a:rPr lang="en-US"/>
              <a:pPr/>
              <a:t>26</a:t>
            </a:fld>
            <a:endParaRPr lang="en-US"/>
          </a:p>
        </p:txBody>
      </p:sp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Other Fuzzy Logics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685800" y="1752600"/>
            <a:ext cx="8153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There are numerous other operations OTHER than Min and Max for performing fuzzy logic intersection and union operations.</a:t>
            </a:r>
          </a:p>
          <a:p>
            <a:pPr algn="l">
              <a:spcBef>
                <a:spcPct val="50000"/>
              </a:spcBef>
            </a:pPr>
            <a:r>
              <a:rPr lang="en-US"/>
              <a:t>A common set operations is </a:t>
            </a:r>
            <a:r>
              <a:rPr lang="en-US" b="1" i="1"/>
              <a:t>sum-product inferencing</a:t>
            </a:r>
            <a:r>
              <a:rPr lang="en-US"/>
              <a:t>, where…</a:t>
            </a:r>
          </a:p>
        </p:txBody>
      </p:sp>
      <p:graphicFrame>
        <p:nvGraphicFramePr>
          <p:cNvPr id="79872" name="Object 0"/>
          <p:cNvGraphicFramePr>
            <a:graphicFrameLocks noChangeAspect="1"/>
          </p:cNvGraphicFramePr>
          <p:nvPr/>
        </p:nvGraphicFramePr>
        <p:xfrm>
          <a:off x="990600" y="4800600"/>
          <a:ext cx="6553200" cy="704850"/>
        </p:xfrm>
        <a:graphic>
          <a:graphicData uri="http://schemas.openxmlformats.org/presentationml/2006/ole">
            <p:oleObj spid="_x0000_s79872" name="Equation" r:id="rId3" imgW="1993680" imgH="215640" progId="Equation.3">
              <p:embed/>
            </p:oleObj>
          </a:graphicData>
        </a:graphic>
      </p:graphicFrame>
      <p:graphicFrame>
        <p:nvGraphicFramePr>
          <p:cNvPr id="79873" name="Object 1"/>
          <p:cNvGraphicFramePr>
            <a:graphicFrameLocks noChangeAspect="1"/>
          </p:cNvGraphicFramePr>
          <p:nvPr/>
        </p:nvGraphicFramePr>
        <p:xfrm>
          <a:off x="1981200" y="3657600"/>
          <a:ext cx="4591050" cy="704850"/>
        </p:xfrm>
        <a:graphic>
          <a:graphicData uri="http://schemas.openxmlformats.org/presentationml/2006/ole">
            <p:oleObj spid="_x0000_s79873" name="Equation" r:id="rId4" imgW="13968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4A370-41D8-4231-BF5C-5BC3F78B9121}" type="slidenum">
              <a:rPr lang="en-US"/>
              <a:pPr/>
              <a:t>27</a:t>
            </a:fld>
            <a:endParaRPr lang="en-US"/>
          </a:p>
        </p:txBody>
      </p:sp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Cartesian Product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685800" y="1752600"/>
            <a:ext cx="8153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>
                <a:ea typeface="MS Mincho" pitchFamily="49" charset="-128"/>
              </a:rPr>
              <a:t>The intersection and union operations can also be used to assign memberships on the Cartesian product of two sets.</a:t>
            </a:r>
          </a:p>
          <a:p>
            <a:pPr algn="l">
              <a:buFontTx/>
              <a:buChar char="•"/>
            </a:pPr>
            <a:r>
              <a:rPr lang="en-US">
                <a:ea typeface="MS Mincho" pitchFamily="49" charset="-128"/>
              </a:rPr>
              <a:t> Consider, as an example, the fuzzy membership of a set, </a:t>
            </a:r>
            <a:r>
              <a:rPr lang="en-US" i="1">
                <a:ea typeface="MS Mincho" pitchFamily="49" charset="-128"/>
              </a:rPr>
              <a:t>G</a:t>
            </a:r>
            <a:r>
              <a:rPr lang="en-US">
                <a:ea typeface="MS Mincho" pitchFamily="49" charset="-128"/>
              </a:rPr>
              <a:t>, of liquids that taste </a:t>
            </a:r>
            <a:r>
              <a:rPr lang="en-US" i="1">
                <a:ea typeface="MS Mincho" pitchFamily="49" charset="-128"/>
              </a:rPr>
              <a:t>good</a:t>
            </a:r>
            <a:r>
              <a:rPr lang="en-US">
                <a:ea typeface="MS Mincho" pitchFamily="49" charset="-128"/>
              </a:rPr>
              <a:t> and the set,  </a:t>
            </a:r>
            <a:r>
              <a:rPr lang="en-US" i="1">
                <a:ea typeface="MS Mincho" pitchFamily="49" charset="-128"/>
              </a:rPr>
              <a:t>LA</a:t>
            </a:r>
            <a:r>
              <a:rPr lang="en-US">
                <a:ea typeface="MS Mincho" pitchFamily="49" charset="-128"/>
              </a:rPr>
              <a:t>, of  cities close to Los Angeles </a:t>
            </a:r>
          </a:p>
        </p:txBody>
      </p:sp>
      <p:graphicFrame>
        <p:nvGraphicFramePr>
          <p:cNvPr id="80896" name="Object 0"/>
          <p:cNvGraphicFramePr>
            <a:graphicFrameLocks noChangeAspect="1"/>
          </p:cNvGraphicFramePr>
          <p:nvPr/>
        </p:nvGraphicFramePr>
        <p:xfrm>
          <a:off x="2438400" y="3581400"/>
          <a:ext cx="3276600" cy="1273175"/>
        </p:xfrm>
        <a:graphic>
          <a:graphicData uri="http://schemas.openxmlformats.org/presentationml/2006/ole">
            <p:oleObj spid="_x0000_s80896" name="Equation" r:id="rId3" imgW="1726920" imgH="672840" progId="Equation.3">
              <p:embed/>
            </p:oleObj>
          </a:graphicData>
        </a:graphic>
      </p:graphicFrame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762000" y="3352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2133600" y="5181600"/>
          <a:ext cx="4154488" cy="860425"/>
        </p:xfrm>
        <a:graphic>
          <a:graphicData uri="http://schemas.openxmlformats.org/presentationml/2006/ole">
            <p:oleObj spid="_x0000_s80897" name="Equation" r:id="rId4" imgW="1981080" imgH="40608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BE6D-226D-48A1-862B-C8DE82ABC16D}" type="slidenum">
              <a:rPr lang="en-US"/>
              <a:pPr/>
              <a:t>28</a:t>
            </a:fld>
            <a:endParaRPr lang="en-US"/>
          </a:p>
        </p:txBody>
      </p:sp>
      <p:sp>
        <p:nvSpPr>
          <p:cNvPr id="61442" name="WordArt 2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Cartesian Product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23863" y="2063750"/>
            <a:ext cx="844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   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6106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>
                <a:ea typeface="MS Mincho" pitchFamily="49" charset="-128"/>
              </a:rPr>
              <a:t>We form the set...</a:t>
            </a:r>
          </a:p>
          <a:p>
            <a:r>
              <a:rPr lang="en-US" i="1">
                <a:ea typeface="MS Mincho" pitchFamily="49" charset="-128"/>
              </a:rPr>
              <a:t> </a:t>
            </a:r>
            <a:r>
              <a:rPr lang="en-US" sz="3200" i="1">
                <a:solidFill>
                  <a:srgbClr val="FFFFFF"/>
                </a:solidFill>
                <a:ea typeface="MS Mincho" pitchFamily="49" charset="-128"/>
              </a:rPr>
              <a:t>E = G ·LA </a:t>
            </a:r>
          </a:p>
          <a:p>
            <a:r>
              <a:rPr lang="en-US">
                <a:ea typeface="MS Mincho" pitchFamily="49" charset="-128"/>
              </a:rPr>
              <a:t>      = liquids that taste </a:t>
            </a:r>
            <a:r>
              <a:rPr lang="en-US" i="1">
                <a:ea typeface="MS Mincho" pitchFamily="49" charset="-128"/>
              </a:rPr>
              <a:t>good</a:t>
            </a:r>
            <a:r>
              <a:rPr lang="en-US">
                <a:ea typeface="MS Mincho" pitchFamily="49" charset="-128"/>
              </a:rPr>
              <a:t> </a:t>
            </a:r>
            <a:r>
              <a:rPr lang="en-US" i="1">
                <a:ea typeface="MS Mincho" pitchFamily="49" charset="-128"/>
              </a:rPr>
              <a:t>AND</a:t>
            </a:r>
            <a:r>
              <a:rPr lang="en-US">
                <a:ea typeface="MS Mincho" pitchFamily="49" charset="-128"/>
              </a:rPr>
              <a:t> cities that </a:t>
            </a:r>
          </a:p>
          <a:p>
            <a:r>
              <a:rPr lang="en-US">
                <a:ea typeface="MS Mincho" pitchFamily="49" charset="-128"/>
              </a:rPr>
              <a:t>	are </a:t>
            </a:r>
            <a:r>
              <a:rPr lang="en-US" i="1">
                <a:ea typeface="MS Mincho" pitchFamily="49" charset="-128"/>
              </a:rPr>
              <a:t>close</a:t>
            </a:r>
            <a:r>
              <a:rPr lang="en-US">
                <a:ea typeface="MS Mincho" pitchFamily="49" charset="-128"/>
              </a:rPr>
              <a:t> to LA </a:t>
            </a:r>
          </a:p>
          <a:p>
            <a:pPr algn="l"/>
            <a:endParaRPr lang="en-US">
              <a:ea typeface="MS Mincho" pitchFamily="49" charset="-128"/>
            </a:endParaRPr>
          </a:p>
          <a:p>
            <a:pPr algn="l">
              <a:buFontTx/>
              <a:buChar char="•"/>
            </a:pPr>
            <a:r>
              <a:rPr lang="en-US">
                <a:ea typeface="MS Mincho" pitchFamily="49" charset="-128"/>
              </a:rPr>
              <a:t>The following table results...</a:t>
            </a:r>
          </a:p>
        </p:txBody>
      </p:sp>
      <p:grpSp>
        <p:nvGrpSpPr>
          <p:cNvPr id="61464" name="Group 24"/>
          <p:cNvGrpSpPr>
            <a:grpSpLocks/>
          </p:cNvGrpSpPr>
          <p:nvPr/>
        </p:nvGrpSpPr>
        <p:grpSpPr bwMode="auto">
          <a:xfrm>
            <a:off x="152400" y="3657600"/>
            <a:ext cx="8991600" cy="1916113"/>
            <a:chOff x="96" y="2112"/>
            <a:chExt cx="5664" cy="1207"/>
          </a:xfrm>
        </p:grpSpPr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96" y="2400"/>
              <a:ext cx="5616" cy="76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9" name="Text Box 9"/>
            <p:cNvSpPr txBox="1">
              <a:spLocks noChangeArrowheads="1"/>
            </p:cNvSpPr>
            <p:nvPr/>
          </p:nvSpPr>
          <p:spPr bwMode="auto">
            <a:xfrm>
              <a:off x="480" y="2112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96" y="2352"/>
              <a:ext cx="5664" cy="96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		    LosAngeles(0.0)     Chicago (0.5)  New York (0.8)    London(0.9)</a:t>
              </a:r>
            </a:p>
            <a:p>
              <a:pPr algn="l"/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Swamp Water </a:t>
              </a:r>
              <a:r>
                <a:rPr lang="en-US" sz="1800">
                  <a:solidFill>
                    <a:srgbClr val="000000"/>
                  </a:solidFill>
                  <a:ea typeface="MS Mincho" pitchFamily="49" charset="-128"/>
                </a:rPr>
                <a:t>(0.0)</a:t>
              </a:r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 	0.00 		0.00       		0.00		0.00</a:t>
              </a:r>
            </a:p>
            <a:p>
              <a:pPr algn="l"/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Radish Juice    </a:t>
              </a:r>
              <a:r>
                <a:rPr lang="en-US" sz="1800">
                  <a:solidFill>
                    <a:srgbClr val="000000"/>
                  </a:solidFill>
                  <a:ea typeface="MS Mincho" pitchFamily="49" charset="-128"/>
                </a:rPr>
                <a:t>(0.5)</a:t>
              </a:r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    	0.00 		0.25       		0.40		0.45</a:t>
              </a:r>
            </a:p>
            <a:p>
              <a:pPr algn="l"/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Grape Juice     </a:t>
              </a:r>
              <a:r>
                <a:rPr lang="en-US" sz="1800">
                  <a:solidFill>
                    <a:srgbClr val="000000"/>
                  </a:solidFill>
                  <a:ea typeface="MS Mincho" pitchFamily="49" charset="-128"/>
                </a:rPr>
                <a:t>(0.9)</a:t>
              </a:r>
              <a:r>
                <a:rPr lang="en-US" sz="2000">
                  <a:solidFill>
                    <a:srgbClr val="000000"/>
                  </a:solidFill>
                  <a:ea typeface="MS Mincho" pitchFamily="49" charset="-128"/>
                </a:rPr>
                <a:t>    	0.00 		0.45       		0.72		0.81</a:t>
              </a:r>
              <a:endParaRPr lang="en-US" sz="1200">
                <a:ea typeface="MS Mincho" pitchFamily="49" charset="-128"/>
              </a:endParaRPr>
            </a:p>
          </p:txBody>
        </p:sp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>
              <a:off x="2640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>
              <a:off x="3648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>
              <a:off x="4800" y="240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V="1">
              <a:off x="5712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V="1">
              <a:off x="1440" y="24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>
              <a:off x="1440" y="2400"/>
              <a:ext cx="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96" y="2400"/>
              <a:ext cx="1344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H="1">
              <a:off x="96" y="2592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2" name="Line 22"/>
            <p:cNvSpPr>
              <a:spLocks noChangeShapeType="1"/>
            </p:cNvSpPr>
            <p:nvPr/>
          </p:nvSpPr>
          <p:spPr bwMode="auto">
            <a:xfrm>
              <a:off x="96" y="2784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96" y="2976"/>
              <a:ext cx="56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EC1FE-F978-497A-AFE9-925E244796C9}" type="slidenum">
              <a:rPr lang="en-US"/>
              <a:pPr/>
              <a:t>29</a:t>
            </a:fld>
            <a:endParaRPr lang="en-US"/>
          </a:p>
        </p:txBody>
      </p:sp>
      <p:grpSp>
        <p:nvGrpSpPr>
          <p:cNvPr id="15022" name="Group 686"/>
          <p:cNvGrpSpPr>
            <a:grpSpLocks/>
          </p:cNvGrpSpPr>
          <p:nvPr/>
        </p:nvGrpSpPr>
        <p:grpSpPr bwMode="auto">
          <a:xfrm>
            <a:off x="5105400" y="609600"/>
            <a:ext cx="2971800" cy="5362575"/>
            <a:chOff x="3216" y="384"/>
            <a:chExt cx="1872" cy="3378"/>
          </a:xfrm>
        </p:grpSpPr>
        <p:sp>
          <p:nvSpPr>
            <p:cNvPr id="15000" name="Rectangle 664"/>
            <p:cNvSpPr>
              <a:spLocks noChangeArrowheads="1"/>
            </p:cNvSpPr>
            <p:nvPr/>
          </p:nvSpPr>
          <p:spPr bwMode="auto">
            <a:xfrm>
              <a:off x="3491" y="1023"/>
              <a:ext cx="1086" cy="4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02" name="WordArt 666"/>
            <p:cNvSpPr>
              <a:spLocks noChangeArrowheads="1" noChangeShapeType="1" noTextEdit="1"/>
            </p:cNvSpPr>
            <p:nvPr/>
          </p:nvSpPr>
          <p:spPr bwMode="auto">
            <a:xfrm>
              <a:off x="3522" y="1111"/>
              <a:ext cx="968" cy="2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1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Fuzzification</a:t>
              </a:r>
            </a:p>
          </p:txBody>
        </p:sp>
        <p:sp>
          <p:nvSpPr>
            <p:cNvPr id="14999" name="Rectangle 663"/>
            <p:cNvSpPr>
              <a:spLocks noChangeArrowheads="1"/>
            </p:cNvSpPr>
            <p:nvPr/>
          </p:nvSpPr>
          <p:spPr bwMode="auto">
            <a:xfrm>
              <a:off x="3654" y="1793"/>
              <a:ext cx="754" cy="497"/>
            </a:xfrm>
            <a:prstGeom prst="rect">
              <a:avLst/>
            </a:prstGeom>
            <a:noFill/>
            <a:ln w="38100">
              <a:solidFill>
                <a:srgbClr val="8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03" name="WordArt 667"/>
            <p:cNvSpPr>
              <a:spLocks noChangeArrowheads="1" noChangeShapeType="1" noTextEdit="1"/>
            </p:cNvSpPr>
            <p:nvPr/>
          </p:nvSpPr>
          <p:spPr bwMode="auto">
            <a:xfrm>
              <a:off x="3746" y="1902"/>
              <a:ext cx="589" cy="2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/>
                    </a:outerShdw>
                  </a:effectLst>
                  <a:latin typeface="Arial Black"/>
                </a:rPr>
                <a:t>Rules</a:t>
              </a:r>
            </a:p>
          </p:txBody>
        </p:sp>
        <p:grpSp>
          <p:nvGrpSpPr>
            <p:cNvPr id="15008" name="Group 672"/>
            <p:cNvGrpSpPr>
              <a:grpSpLocks/>
            </p:cNvGrpSpPr>
            <p:nvPr/>
          </p:nvGrpSpPr>
          <p:grpSpPr bwMode="auto">
            <a:xfrm>
              <a:off x="3312" y="2645"/>
              <a:ext cx="1390" cy="450"/>
              <a:chOff x="3071" y="2087"/>
              <a:chExt cx="2083" cy="683"/>
            </a:xfrm>
          </p:grpSpPr>
          <p:sp>
            <p:nvSpPr>
              <p:cNvPr id="15001" name="Rectangle 665"/>
              <p:cNvSpPr>
                <a:spLocks noChangeArrowheads="1"/>
              </p:cNvSpPr>
              <p:nvPr/>
            </p:nvSpPr>
            <p:spPr bwMode="auto">
              <a:xfrm rot="-5400000">
                <a:off x="3771" y="1387"/>
                <a:ext cx="683" cy="2083"/>
              </a:xfrm>
              <a:prstGeom prst="rect">
                <a:avLst/>
              </a:prstGeom>
              <a:noFill/>
              <a:ln w="38100">
                <a:solidFill>
                  <a:srgbClr val="FF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04" name="WordArt 6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55" y="2257"/>
                <a:ext cx="1885" cy="34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Right"/>
                  <a:lightRig rig="legacyHarsh3" dir="t"/>
                </a:scene3d>
                <a:sp3d extrusionH="100000" prstMaterial="legacyMatte">
                  <a:extrusionClr>
                    <a:srgbClr val="663300"/>
                  </a:extrusionClr>
                </a:sp3d>
              </a:bodyPr>
              <a:lstStyle/>
              <a:p>
                <a:r>
                  <a:rPr lang="en-US" sz="3600" kern="10">
                    <a:ln w="9525">
                      <a:round/>
                      <a:headEnd/>
                      <a:tailEnd/>
                    </a:ln>
                    <a:gradFill rotWithShape="0">
                      <a:gsLst>
                        <a:gs pos="0">
                          <a:srgbClr val="FF0000"/>
                        </a:gs>
                        <a:gs pos="100000">
                          <a:srgbClr val="FF0000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  <a:latin typeface="Arial Black"/>
                  </a:rPr>
                  <a:t>Defuzzification</a:t>
                </a:r>
              </a:p>
            </p:txBody>
          </p:sp>
        </p:grpSp>
        <p:sp>
          <p:nvSpPr>
            <p:cNvPr id="15010" name="AutoShape 674"/>
            <p:cNvSpPr>
              <a:spLocks noChangeArrowheads="1"/>
            </p:cNvSpPr>
            <p:nvPr/>
          </p:nvSpPr>
          <p:spPr bwMode="auto">
            <a:xfrm rot="5400000">
              <a:off x="3858" y="1569"/>
              <a:ext cx="348" cy="103"/>
            </a:xfrm>
            <a:prstGeom prst="rightArrow">
              <a:avLst>
                <a:gd name="adj1" fmla="val 50000"/>
                <a:gd name="adj2" fmla="val 844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11" name="AutoShape 675"/>
            <p:cNvSpPr>
              <a:spLocks noChangeArrowheads="1"/>
            </p:cNvSpPr>
            <p:nvPr/>
          </p:nvSpPr>
          <p:spPr bwMode="auto">
            <a:xfrm rot="5400000">
              <a:off x="3848" y="2419"/>
              <a:ext cx="348" cy="103"/>
            </a:xfrm>
            <a:prstGeom prst="rightArrow">
              <a:avLst>
                <a:gd name="adj1" fmla="val 50000"/>
                <a:gd name="adj2" fmla="val 844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12" name="AutoShape 676"/>
            <p:cNvSpPr>
              <a:spLocks noChangeArrowheads="1"/>
            </p:cNvSpPr>
            <p:nvPr/>
          </p:nvSpPr>
          <p:spPr bwMode="auto">
            <a:xfrm rot="5400000">
              <a:off x="3837" y="718"/>
              <a:ext cx="364" cy="228"/>
            </a:xfrm>
            <a:prstGeom prst="rightArrow">
              <a:avLst>
                <a:gd name="adj1" fmla="val 50000"/>
                <a:gd name="adj2" fmla="val 39912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13" name="AutoShape 677"/>
            <p:cNvSpPr>
              <a:spLocks noChangeArrowheads="1"/>
            </p:cNvSpPr>
            <p:nvPr/>
          </p:nvSpPr>
          <p:spPr bwMode="auto">
            <a:xfrm rot="5400000">
              <a:off x="3838" y="3168"/>
              <a:ext cx="364" cy="227"/>
            </a:xfrm>
            <a:prstGeom prst="rightArrow">
              <a:avLst>
                <a:gd name="adj1" fmla="val 50000"/>
                <a:gd name="adj2" fmla="val 40088"/>
              </a:avLst>
            </a:prstGeom>
            <a:solidFill>
              <a:srgbClr val="CC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14" name="WordArt 678"/>
            <p:cNvSpPr>
              <a:spLocks noChangeArrowheads="1" noChangeShapeType="1" noTextEdit="1"/>
            </p:cNvSpPr>
            <p:nvPr/>
          </p:nvSpPr>
          <p:spPr bwMode="auto">
            <a:xfrm>
              <a:off x="3506" y="384"/>
              <a:ext cx="890" cy="272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Crisp   input</a:t>
              </a:r>
            </a:p>
          </p:txBody>
        </p:sp>
        <p:sp>
          <p:nvSpPr>
            <p:cNvPr id="15015" name="WordArt 679"/>
            <p:cNvSpPr>
              <a:spLocks noChangeArrowheads="1" noChangeShapeType="1" noTextEdit="1"/>
            </p:cNvSpPr>
            <p:nvPr/>
          </p:nvSpPr>
          <p:spPr bwMode="auto">
            <a:xfrm>
              <a:off x="3216" y="3490"/>
              <a:ext cx="1872" cy="272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r>
                <a:rPr lang="en-US" sz="3600" kern="10" spc="-36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Crisp Output   Result</a:t>
              </a:r>
            </a:p>
          </p:txBody>
        </p:sp>
      </p:grpSp>
      <p:sp>
        <p:nvSpPr>
          <p:cNvPr id="15017" name="WordArt 681"/>
          <p:cNvSpPr>
            <a:spLocks noChangeArrowheads="1" noChangeShapeType="1" noTextEdit="1"/>
          </p:cNvSpPr>
          <p:nvPr/>
        </p:nvSpPr>
        <p:spPr bwMode="auto">
          <a:xfrm>
            <a:off x="1219200" y="533400"/>
            <a:ext cx="3286125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</a:t>
            </a:r>
          </a:p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Inference</a:t>
            </a:r>
          </a:p>
        </p:txBody>
      </p:sp>
      <p:sp>
        <p:nvSpPr>
          <p:cNvPr id="15020" name="Text Box 684"/>
          <p:cNvSpPr txBox="1">
            <a:spLocks noChangeArrowheads="1"/>
          </p:cNvSpPr>
          <p:nvPr/>
        </p:nvSpPr>
        <p:spPr bwMode="auto">
          <a:xfrm>
            <a:off x="4419600" y="2362200"/>
            <a:ext cx="17541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“antecedent”</a:t>
            </a:r>
          </a:p>
        </p:txBody>
      </p:sp>
      <p:sp>
        <p:nvSpPr>
          <p:cNvPr id="15021" name="Text Box 685"/>
          <p:cNvSpPr txBox="1">
            <a:spLocks noChangeArrowheads="1"/>
          </p:cNvSpPr>
          <p:nvPr/>
        </p:nvSpPr>
        <p:spPr bwMode="auto">
          <a:xfrm>
            <a:off x="4419600" y="3657600"/>
            <a:ext cx="18240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“consequent”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560D-24F8-46C5-A630-DA6CE696A73A}" type="slidenum">
              <a:rPr lang="en-US"/>
              <a:pPr/>
              <a:t>3</a:t>
            </a:fld>
            <a:endParaRPr lang="en-US"/>
          </a:p>
        </p:txBody>
      </p:sp>
      <p:pic>
        <p:nvPicPr>
          <p:cNvPr id="73733" name="Picture 5" descr="C:\temp\Jshaw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4191000"/>
            <a:ext cx="1143000" cy="1657164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449388" y="63500"/>
            <a:ext cx="7693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3600" b="1">
                <a:solidFill>
                  <a:schemeClr val="tx2"/>
                </a:solidFill>
                <a:latin typeface="Bazooka" charset="0"/>
              </a:rPr>
              <a:t>The Wisdom of Experience ... ???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" y="1066800"/>
            <a:ext cx="86868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Bazooka" charset="0"/>
              </a:rPr>
              <a:t>“(Fuzzy theory’s) delayed exploitation outside Japan teaches several lessons. ...(One is) the traditional intellectualism in engineering research in general and the </a:t>
            </a:r>
            <a:r>
              <a:rPr lang="en-US" sz="3200" b="1" i="1" dirty="0">
                <a:latin typeface="Bazooka" charset="0"/>
              </a:rPr>
              <a:t>cult of analyticity </a:t>
            </a:r>
            <a:r>
              <a:rPr lang="en-US" sz="3200" b="1" dirty="0">
                <a:latin typeface="Bazooka" charset="0"/>
              </a:rPr>
              <a:t>within control system engineering research in particular.”</a:t>
            </a:r>
            <a:r>
              <a:rPr lang="en-US" sz="3200" dirty="0">
                <a:latin typeface="Bazooka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2800" dirty="0"/>
              <a:t> </a:t>
            </a:r>
            <a:r>
              <a:rPr lang="en-US" dirty="0" err="1"/>
              <a:t>E.H.</a:t>
            </a:r>
            <a:r>
              <a:rPr lang="en-US" dirty="0"/>
              <a:t> </a:t>
            </a:r>
            <a:r>
              <a:rPr lang="en-US" dirty="0" err="1"/>
              <a:t>Mamdami</a:t>
            </a:r>
            <a:r>
              <a:rPr lang="en-US" dirty="0"/>
              <a:t>, 1975 father of fuzzy control (1993).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Bazooka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Bazooka" charset="0"/>
              </a:rPr>
              <a:t>"All progress means war with society." 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Bazooka" charset="0"/>
              </a:rPr>
              <a:t>	  </a:t>
            </a:r>
            <a:r>
              <a:rPr lang="en-US" dirty="0">
                <a:latin typeface="Bazooka" charset="0"/>
              </a:rPr>
              <a:t>George Bernard Shaw</a:t>
            </a:r>
            <a:r>
              <a:rPr lang="en-US" sz="2800" dirty="0">
                <a:latin typeface="Bazook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6F73-2DF1-48E6-923A-EAFD1571093A}" type="slidenum">
              <a:rPr lang="en-US"/>
              <a:pPr/>
              <a:t>30</a:t>
            </a:fld>
            <a:endParaRPr lang="en-US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89125" y="831850"/>
            <a:ext cx="5126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Inference Example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52578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#2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Mincho" pitchFamily="49" charset="-128"/>
              <a:cs typeface="+mn-cs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Mincho" pitchFamily="49" charset="-128"/>
              </a:rPr>
              <a:t>Assume that we need to evaluate student applicants based on their GPA and GRE scores.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Mincho" pitchFamily="49" charset="-128"/>
              </a:rPr>
              <a:t>For simplicity, let us have three categories for each  score [High (H), Medium (M), and Low(L)]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Mincho" pitchFamily="49" charset="-128"/>
              </a:rPr>
              <a:t>Let us assume that the decision should be Excellent (E), Very Good (VG), Good (G), Fair (F) or Poor (P)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Mincho" pitchFamily="49" charset="-128"/>
              </a:rPr>
              <a:t>An expert will associate the decisions to the GPA and GRE score.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Mincho" pitchFamily="49" charset="-128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Mincho" pitchFamily="49" charset="-12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0"/>
            <a:ext cx="2900229" cy="3429000"/>
          </a:xfrm>
          <a:prstGeom prst="rect">
            <a:avLst/>
          </a:prstGeom>
          <a:noFill/>
          <a:ln w="2857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EE1DF-59F1-4619-8CDF-9350DE0CA72E}" type="slidenum">
              <a:rPr lang="en-US"/>
              <a:pPr/>
              <a:t>31</a:t>
            </a:fld>
            <a:endParaRPr lang="en-US"/>
          </a:p>
        </p:txBody>
      </p:sp>
      <p:sp>
        <p:nvSpPr>
          <p:cNvPr id="3127" name="WordArt 55"/>
          <p:cNvSpPr>
            <a:spLocks noChangeArrowheads="1" noChangeShapeType="1" noTextEdit="1"/>
          </p:cNvSpPr>
          <p:nvPr/>
        </p:nvSpPr>
        <p:spPr bwMode="auto">
          <a:xfrm>
            <a:off x="762000" y="304800"/>
            <a:ext cx="7848600" cy="1160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Rule Table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3241675" y="2879725"/>
            <a:ext cx="3259138" cy="2598738"/>
            <a:chOff x="1296" y="1296"/>
            <a:chExt cx="1872" cy="1440"/>
          </a:xfrm>
        </p:grpSpPr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1296" y="1296"/>
              <a:ext cx="1872" cy="480"/>
              <a:chOff x="1296" y="1296"/>
              <a:chExt cx="1872" cy="480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296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0" name="Group 18"/>
            <p:cNvGrpSpPr>
              <a:grpSpLocks/>
            </p:cNvGrpSpPr>
            <p:nvPr/>
          </p:nvGrpSpPr>
          <p:grpSpPr bwMode="auto">
            <a:xfrm>
              <a:off x="1296" y="1776"/>
              <a:ext cx="1872" cy="480"/>
              <a:chOff x="1296" y="1296"/>
              <a:chExt cx="1872" cy="480"/>
            </a:xfrm>
          </p:grpSpPr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1296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4" name="Group 22"/>
            <p:cNvGrpSpPr>
              <a:grpSpLocks/>
            </p:cNvGrpSpPr>
            <p:nvPr/>
          </p:nvGrpSpPr>
          <p:grpSpPr bwMode="auto">
            <a:xfrm>
              <a:off x="1296" y="2256"/>
              <a:ext cx="1872" cy="480"/>
              <a:chOff x="1296" y="1296"/>
              <a:chExt cx="1872" cy="480"/>
            </a:xfrm>
          </p:grpSpPr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1296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624" cy="4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99FF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99" name="WordArt 27"/>
          <p:cNvSpPr>
            <a:spLocks noChangeArrowheads="1" noChangeShapeType="1" noTextEdit="1"/>
          </p:cNvSpPr>
          <p:nvPr/>
        </p:nvSpPr>
        <p:spPr bwMode="auto">
          <a:xfrm>
            <a:off x="3659188" y="2967038"/>
            <a:ext cx="250825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3100" name="WordArt 28"/>
          <p:cNvSpPr>
            <a:spLocks noChangeArrowheads="1" noChangeShapeType="1" noTextEdit="1"/>
          </p:cNvSpPr>
          <p:nvPr/>
        </p:nvSpPr>
        <p:spPr bwMode="auto">
          <a:xfrm>
            <a:off x="4494213" y="3052763"/>
            <a:ext cx="57308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VG</a:t>
            </a:r>
          </a:p>
        </p:txBody>
      </p: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>
            <a:off x="5832475" y="3052763"/>
            <a:ext cx="2508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</a:t>
            </a:r>
          </a:p>
        </p:txBody>
      </p:sp>
      <p:sp>
        <p:nvSpPr>
          <p:cNvPr id="3102" name="WordArt 30"/>
          <p:cNvSpPr>
            <a:spLocks noChangeArrowheads="1" noChangeShapeType="1" noTextEdit="1"/>
          </p:cNvSpPr>
          <p:nvPr/>
        </p:nvSpPr>
        <p:spPr bwMode="auto">
          <a:xfrm>
            <a:off x="3659188" y="4784725"/>
            <a:ext cx="25082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</a:t>
            </a:r>
          </a:p>
        </p:txBody>
      </p:sp>
      <p:sp>
        <p:nvSpPr>
          <p:cNvPr id="3103" name="WordArt 31"/>
          <p:cNvSpPr>
            <a:spLocks noChangeArrowheads="1" noChangeShapeType="1" noTextEdit="1"/>
          </p:cNvSpPr>
          <p:nvPr/>
        </p:nvSpPr>
        <p:spPr bwMode="auto">
          <a:xfrm>
            <a:off x="5832475" y="3919538"/>
            <a:ext cx="279400" cy="62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5832475" y="4699000"/>
            <a:ext cx="279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105" name="WordArt 33"/>
          <p:cNvSpPr>
            <a:spLocks noChangeArrowheads="1" noChangeShapeType="1" noTextEdit="1"/>
          </p:cNvSpPr>
          <p:nvPr/>
        </p:nvSpPr>
        <p:spPr bwMode="auto">
          <a:xfrm>
            <a:off x="4745038" y="4699000"/>
            <a:ext cx="280987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3106" name="WordArt 34"/>
          <p:cNvSpPr>
            <a:spLocks noChangeArrowheads="1" noChangeShapeType="1" noTextEdit="1"/>
          </p:cNvSpPr>
          <p:nvPr/>
        </p:nvSpPr>
        <p:spPr bwMode="auto">
          <a:xfrm>
            <a:off x="4578350" y="3832225"/>
            <a:ext cx="376238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3107" name="WordArt 35"/>
          <p:cNvSpPr>
            <a:spLocks noChangeArrowheads="1" noChangeShapeType="1" noTextEdit="1"/>
          </p:cNvSpPr>
          <p:nvPr/>
        </p:nvSpPr>
        <p:spPr bwMode="auto">
          <a:xfrm>
            <a:off x="3575050" y="3919538"/>
            <a:ext cx="376238" cy="627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</a:t>
            </a:r>
          </a:p>
        </p:txBody>
      </p: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3241675" y="2273300"/>
            <a:ext cx="3259138" cy="606425"/>
            <a:chOff x="3408" y="3360"/>
            <a:chExt cx="1872" cy="336"/>
          </a:xfrm>
        </p:grpSpPr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4032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656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3408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 rot="-5400000">
            <a:off x="1649413" y="3886200"/>
            <a:ext cx="2598738" cy="585787"/>
            <a:chOff x="3408" y="3360"/>
            <a:chExt cx="1872" cy="336"/>
          </a:xfrm>
        </p:grpSpPr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4032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4656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408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8" name="WordArt 46"/>
          <p:cNvSpPr>
            <a:spLocks noChangeArrowheads="1" noChangeShapeType="1" noTextEdit="1"/>
          </p:cNvSpPr>
          <p:nvPr/>
        </p:nvSpPr>
        <p:spPr bwMode="auto">
          <a:xfrm>
            <a:off x="3560763" y="2344738"/>
            <a:ext cx="334962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3119" name="WordArt 47"/>
          <p:cNvSpPr>
            <a:spLocks noChangeArrowheads="1" noChangeShapeType="1" noTextEdit="1"/>
          </p:cNvSpPr>
          <p:nvPr/>
        </p:nvSpPr>
        <p:spPr bwMode="auto">
          <a:xfrm>
            <a:off x="2822575" y="3140075"/>
            <a:ext cx="3333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3120" name="WordArt 48"/>
          <p:cNvSpPr>
            <a:spLocks noChangeArrowheads="1" noChangeShapeType="1" noTextEdit="1"/>
          </p:cNvSpPr>
          <p:nvPr/>
        </p:nvSpPr>
        <p:spPr bwMode="auto">
          <a:xfrm>
            <a:off x="2822575" y="4786313"/>
            <a:ext cx="3333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3121" name="WordArt 49"/>
          <p:cNvSpPr>
            <a:spLocks noChangeArrowheads="1" noChangeShapeType="1" noTextEdit="1"/>
          </p:cNvSpPr>
          <p:nvPr/>
        </p:nvSpPr>
        <p:spPr bwMode="auto">
          <a:xfrm>
            <a:off x="4687888" y="2344738"/>
            <a:ext cx="334962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3122" name="WordArt 50"/>
          <p:cNvSpPr>
            <a:spLocks noChangeArrowheads="1" noChangeShapeType="1" noTextEdit="1"/>
          </p:cNvSpPr>
          <p:nvPr/>
        </p:nvSpPr>
        <p:spPr bwMode="auto">
          <a:xfrm>
            <a:off x="2822575" y="4005263"/>
            <a:ext cx="333375" cy="477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3123" name="WordArt 51"/>
          <p:cNvSpPr>
            <a:spLocks noChangeArrowheads="1" noChangeShapeType="1" noTextEdit="1"/>
          </p:cNvSpPr>
          <p:nvPr/>
        </p:nvSpPr>
        <p:spPr bwMode="auto">
          <a:xfrm>
            <a:off x="5818188" y="2332038"/>
            <a:ext cx="334962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3132" name="WordArt 60"/>
          <p:cNvSpPr>
            <a:spLocks noChangeArrowheads="1" noChangeShapeType="1" noTextEdit="1"/>
          </p:cNvSpPr>
          <p:nvPr/>
        </p:nvSpPr>
        <p:spPr bwMode="auto">
          <a:xfrm>
            <a:off x="1919288" y="3967163"/>
            <a:ext cx="5302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GPA</a:t>
            </a:r>
          </a:p>
        </p:txBody>
      </p:sp>
      <p:sp>
        <p:nvSpPr>
          <p:cNvPr id="3133" name="WordArt 61"/>
          <p:cNvSpPr>
            <a:spLocks noChangeArrowheads="1" noChangeShapeType="1" noTextEdit="1"/>
          </p:cNvSpPr>
          <p:nvPr/>
        </p:nvSpPr>
        <p:spPr bwMode="auto">
          <a:xfrm>
            <a:off x="4684713" y="1746250"/>
            <a:ext cx="5302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CC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GRE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AFDAF-4363-4FBA-9B8B-EE7113B6B3C4}" type="slidenum">
              <a:rPr lang="en-US"/>
              <a:pPr/>
              <a:t>32</a:t>
            </a:fld>
            <a:endParaRPr lang="en-US"/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162800" cy="1047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100000">
                      <a:schemeClr val="tx1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Fuzzification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914400" y="1676400"/>
            <a:ext cx="74676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Fuzzifier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converts a crisp input into a vector of fuzzy membership values.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membership functions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reflects the designer's knowledge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provides smooth transition between fuzzy sets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simple to calculate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shapes of the membership function are Gaussian, trapezoidal and triangular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Mincho" pitchFamily="49" charset="-128"/>
              </a:rPr>
              <a:t>  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Mincho" pitchFamily="49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47D1-BAF0-48DC-92B2-95855579905C}" type="slidenum">
              <a:rPr lang="en-US"/>
              <a:pPr/>
              <a:t>33</a:t>
            </a:fld>
            <a:endParaRPr lang="en-US"/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914400" y="1676400"/>
            <a:ext cx="106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Rectangle 35"/>
          <p:cNvSpPr>
            <a:spLocks noChangeArrowheads="1"/>
          </p:cNvSpPr>
          <p:nvPr/>
        </p:nvSpPr>
        <p:spPr bwMode="auto">
          <a:xfrm>
            <a:off x="3962400" y="20574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WordArt 25"/>
          <p:cNvSpPr>
            <a:spLocks noChangeArrowheads="1" noChangeShapeType="1" noTextEdit="1"/>
          </p:cNvSpPr>
          <p:nvPr/>
        </p:nvSpPr>
        <p:spPr bwMode="auto">
          <a:xfrm>
            <a:off x="1066800" y="533400"/>
            <a:ext cx="7391400" cy="938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FF">
                        <a:gamma/>
                        <a:shade val="46275"/>
                        <a:invGamma/>
                      </a:srgbClr>
                    </a:gs>
                    <a:gs pos="50000">
                      <a:srgbClr val="FF00FF"/>
                    </a:gs>
                    <a:gs pos="100000">
                      <a:srgbClr val="FF00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Membership Functions for GRE</a:t>
            </a:r>
          </a:p>
        </p:txBody>
      </p:sp>
      <p:sp>
        <p:nvSpPr>
          <p:cNvPr id="5150" name="Rectangle 30"/>
          <p:cNvSpPr>
            <a:spLocks noChangeArrowheads="1"/>
          </p:cNvSpPr>
          <p:nvPr/>
        </p:nvSpPr>
        <p:spPr bwMode="auto">
          <a:xfrm>
            <a:off x="2133600" y="5105400"/>
            <a:ext cx="4495800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1"/>
                </a:solidFill>
                <a:latin typeface="BrushDom" charset="0"/>
              </a:rPr>
              <a:t>GRE </a:t>
            </a:r>
            <a:r>
              <a:rPr lang="en-US" sz="4000">
                <a:solidFill>
                  <a:schemeClr val="bg1"/>
                </a:solidFill>
                <a:latin typeface="BrushDom" charset="0"/>
              </a:rPr>
              <a:t>= {</a:t>
            </a:r>
            <a:r>
              <a:rPr lang="en-US" sz="60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1"/>
                </a:solidFill>
                <a:latin typeface="BrushDom" charset="0"/>
              </a:rPr>
              <a:t>L </a:t>
            </a:r>
            <a:r>
              <a:rPr lang="en-US" sz="2800">
                <a:solidFill>
                  <a:schemeClr val="bg1"/>
                </a:solidFill>
                <a:latin typeface="BrushDom" charset="0"/>
              </a:rPr>
              <a:t>, </a:t>
            </a:r>
            <a:r>
              <a:rPr lang="en-US" sz="60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1"/>
                </a:solidFill>
                <a:latin typeface="BrushDom" charset="0"/>
              </a:rPr>
              <a:t>M </a:t>
            </a:r>
            <a:r>
              <a:rPr lang="en-US" sz="2800">
                <a:solidFill>
                  <a:schemeClr val="bg1"/>
                </a:solidFill>
                <a:latin typeface="BrushDom" charset="0"/>
              </a:rPr>
              <a:t>, </a:t>
            </a:r>
            <a:r>
              <a:rPr lang="en-US" sz="600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1"/>
                </a:solidFill>
                <a:latin typeface="BrushDom" charset="0"/>
              </a:rPr>
              <a:t>H </a:t>
            </a:r>
            <a:r>
              <a:rPr lang="en-US" sz="4000">
                <a:solidFill>
                  <a:schemeClr val="bg1"/>
                </a:solidFill>
                <a:latin typeface="BrushDom" charset="0"/>
              </a:rPr>
              <a:t>}</a:t>
            </a:r>
            <a:endParaRPr lang="en-US" sz="4000">
              <a:latin typeface="BrushDom" charset="0"/>
            </a:endParaRPr>
          </a:p>
        </p:txBody>
      </p: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914400" y="1600200"/>
            <a:ext cx="6891338" cy="3548063"/>
            <a:chOff x="576" y="1008"/>
            <a:chExt cx="4341" cy="2235"/>
          </a:xfrm>
        </p:grpSpPr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V="1">
              <a:off x="1330" y="1276"/>
              <a:ext cx="0" cy="17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1080" y="2871"/>
              <a:ext cx="38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2206" y="1767"/>
              <a:ext cx="709" cy="110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 flipV="1">
              <a:off x="2915" y="1767"/>
              <a:ext cx="667" cy="1104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 flipV="1">
              <a:off x="2196" y="1768"/>
              <a:ext cx="719" cy="11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1348" y="1768"/>
              <a:ext cx="8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2915" y="1768"/>
              <a:ext cx="664" cy="110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3579" y="1767"/>
              <a:ext cx="921" cy="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998" y="2912"/>
              <a:ext cx="333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800</a:t>
              </a:r>
            </a:p>
          </p:txBody>
        </p:sp>
        <p:sp>
          <p:nvSpPr>
            <p:cNvPr id="513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707" y="2912"/>
              <a:ext cx="333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1200</a:t>
              </a:r>
            </a:p>
          </p:txBody>
        </p:sp>
        <p:sp>
          <p:nvSpPr>
            <p:cNvPr id="514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416" y="2912"/>
              <a:ext cx="334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1800</a:t>
              </a:r>
            </a:p>
          </p:txBody>
        </p:sp>
        <p:sp>
          <p:nvSpPr>
            <p:cNvPr id="5142" name="WordArt 22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1122" y="1685"/>
              <a:ext cx="125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/>
                </a:rPr>
                <a:t>1</a:t>
              </a:r>
            </a:p>
          </p:txBody>
        </p:sp>
        <p:sp>
          <p:nvSpPr>
            <p:cNvPr id="5143" name="Text Box 23"/>
            <p:cNvSpPr txBox="1">
              <a:spLocks noChangeArrowheads="1"/>
            </p:cNvSpPr>
            <p:nvPr/>
          </p:nvSpPr>
          <p:spPr bwMode="auto">
            <a:xfrm>
              <a:off x="576" y="1008"/>
              <a:ext cx="77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>
                  <a:solidFill>
                    <a:schemeClr val="accent2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FF0000"/>
                  </a:solidFill>
                  <a:latin typeface="BrushDom" charset="0"/>
                </a:rPr>
                <a:t>GRE</a:t>
              </a:r>
              <a:endParaRPr lang="en-US"/>
            </a:p>
          </p:txBody>
        </p:sp>
        <p:sp>
          <p:nvSpPr>
            <p:cNvPr id="514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571" y="1410"/>
              <a:ext cx="491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Low</a:t>
              </a:r>
            </a:p>
          </p:txBody>
        </p:sp>
        <p:sp>
          <p:nvSpPr>
            <p:cNvPr id="5147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597" y="1366"/>
              <a:ext cx="625" cy="3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Medium</a:t>
              </a:r>
            </a:p>
          </p:txBody>
        </p:sp>
        <p:sp>
          <p:nvSpPr>
            <p:cNvPr id="5148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757" y="1410"/>
              <a:ext cx="491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High</a:t>
              </a:r>
            </a:p>
          </p:txBody>
        </p:sp>
        <p:sp>
          <p:nvSpPr>
            <p:cNvPr id="5153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423" y="2984"/>
              <a:ext cx="311" cy="25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66CCFF"/>
                      </a:gs>
                      <a:gs pos="100000">
                        <a:schemeClr val="accent2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GRE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F15E-B8E3-466E-8DAA-461529BE13DB}" type="slidenum">
              <a:rPr lang="en-US"/>
              <a:pPr/>
              <a:t>34</a:t>
            </a:fld>
            <a:endParaRPr lang="en-US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886200" y="2133600"/>
            <a:ext cx="12954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WordArt 18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30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00"/>
                    </a:gs>
                    <a:gs pos="50000">
                      <a:srgbClr val="FF6600">
                        <a:gamma/>
                        <a:shade val="46275"/>
                        <a:invGamma/>
                      </a:srgbClr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Membership Functions for the GPA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33400" y="1600200"/>
            <a:ext cx="137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>
                <a:latin typeface="Symbol" pitchFamily="18" charset="2"/>
              </a:rPr>
              <a:t>m</a:t>
            </a:r>
            <a:r>
              <a:rPr lang="en-US" sz="2800" baseline="-25000">
                <a:solidFill>
                  <a:srgbClr val="FF0000"/>
                </a:solidFill>
                <a:latin typeface="BrushDom" charset="0"/>
              </a:rPr>
              <a:t>GPA</a:t>
            </a:r>
            <a:endParaRPr 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133600" y="5257800"/>
            <a:ext cx="4724400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2"/>
                </a:solidFill>
                <a:latin typeface="BrushDom" charset="0"/>
              </a:rPr>
              <a:t>GPA </a:t>
            </a:r>
            <a:r>
              <a:rPr lang="en-US" sz="4000">
                <a:solidFill>
                  <a:schemeClr val="bg2"/>
                </a:solidFill>
                <a:latin typeface="BrushDom" charset="0"/>
              </a:rPr>
              <a:t>= {</a:t>
            </a:r>
            <a:r>
              <a:rPr lang="en-US" sz="600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2"/>
                </a:solidFill>
                <a:latin typeface="BrushDom" charset="0"/>
              </a:rPr>
              <a:t>L </a:t>
            </a:r>
            <a:r>
              <a:rPr lang="en-US" sz="2800">
                <a:solidFill>
                  <a:schemeClr val="bg2"/>
                </a:solidFill>
                <a:latin typeface="BrushDom" charset="0"/>
              </a:rPr>
              <a:t>, </a:t>
            </a:r>
            <a:r>
              <a:rPr lang="en-US" sz="600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2"/>
                </a:solidFill>
                <a:latin typeface="BrushDom" charset="0"/>
              </a:rPr>
              <a:t>M </a:t>
            </a:r>
            <a:r>
              <a:rPr lang="en-US" sz="2800">
                <a:solidFill>
                  <a:schemeClr val="bg2"/>
                </a:solidFill>
                <a:latin typeface="BrushDom" charset="0"/>
              </a:rPr>
              <a:t>, </a:t>
            </a:r>
            <a:r>
              <a:rPr lang="en-US" sz="6000">
                <a:solidFill>
                  <a:schemeClr val="bg2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chemeClr val="bg2"/>
                </a:solidFill>
                <a:latin typeface="BrushDom" charset="0"/>
              </a:rPr>
              <a:t>H </a:t>
            </a:r>
            <a:r>
              <a:rPr lang="en-US" sz="4000">
                <a:solidFill>
                  <a:schemeClr val="bg2"/>
                </a:solidFill>
                <a:latin typeface="BrushDom" charset="0"/>
              </a:rPr>
              <a:t>}</a:t>
            </a:r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1498600" y="2093913"/>
            <a:ext cx="6329363" cy="3063875"/>
            <a:chOff x="944" y="1319"/>
            <a:chExt cx="3987" cy="1930"/>
          </a:xfrm>
        </p:grpSpPr>
        <p:sp>
          <p:nvSpPr>
            <p:cNvPr id="6147" name="Line 3"/>
            <p:cNvSpPr>
              <a:spLocks noChangeShapeType="1"/>
            </p:cNvSpPr>
            <p:nvPr/>
          </p:nvSpPr>
          <p:spPr bwMode="auto">
            <a:xfrm flipV="1">
              <a:off x="1204" y="1319"/>
              <a:ext cx="0" cy="17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Line 4"/>
            <p:cNvSpPr>
              <a:spLocks noChangeShapeType="1"/>
            </p:cNvSpPr>
            <p:nvPr/>
          </p:nvSpPr>
          <p:spPr bwMode="auto">
            <a:xfrm>
              <a:off x="944" y="2909"/>
              <a:ext cx="39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2114" y="1808"/>
              <a:ext cx="737" cy="110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 flipH="1" flipV="1">
              <a:off x="2851" y="1808"/>
              <a:ext cx="693" cy="1101"/>
            </a:xfrm>
            <a:prstGeom prst="line">
              <a:avLst/>
            </a:prstGeom>
            <a:noFill/>
            <a:ln w="38100">
              <a:solidFill>
                <a:srgbClr val="CC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2331" y="1808"/>
              <a:ext cx="520" cy="11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1204" y="1808"/>
              <a:ext cx="11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2851" y="1808"/>
              <a:ext cx="519" cy="110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3370" y="1808"/>
              <a:ext cx="1127" cy="0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897" y="2950"/>
              <a:ext cx="347" cy="2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2.2</a:t>
              </a:r>
            </a:p>
          </p:txBody>
        </p:sp>
        <p:sp>
          <p:nvSpPr>
            <p:cNvPr id="615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634" y="2950"/>
              <a:ext cx="347" cy="2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3.0</a:t>
              </a:r>
            </a:p>
          </p:txBody>
        </p:sp>
        <p:sp>
          <p:nvSpPr>
            <p:cNvPr id="615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371" y="2950"/>
              <a:ext cx="347" cy="2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3.8</a:t>
              </a:r>
            </a:p>
          </p:txBody>
        </p:sp>
        <p:sp>
          <p:nvSpPr>
            <p:cNvPr id="6160" name="WordArt 16" descr="White marble"/>
            <p:cNvSpPr>
              <a:spLocks noChangeArrowheads="1" noChangeShapeType="1" noTextEdit="1"/>
            </p:cNvSpPr>
            <p:nvPr/>
          </p:nvSpPr>
          <p:spPr bwMode="auto">
            <a:xfrm>
              <a:off x="987" y="1727"/>
              <a:ext cx="130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r>
                <a:rPr lang="en-US" sz="3600" kern="1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 Black"/>
                </a:rPr>
                <a:t>1</a:t>
              </a:r>
            </a:p>
          </p:txBody>
        </p:sp>
        <p:sp>
          <p:nvSpPr>
            <p:cNvPr id="616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454" y="1453"/>
              <a:ext cx="510" cy="2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Low</a:t>
              </a:r>
            </a:p>
          </p:txBody>
        </p:sp>
        <p:sp>
          <p:nvSpPr>
            <p:cNvPr id="616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520" y="1408"/>
              <a:ext cx="649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Medium</a:t>
              </a:r>
            </a:p>
          </p:txBody>
        </p:sp>
        <p:sp>
          <p:nvSpPr>
            <p:cNvPr id="616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726" y="1453"/>
              <a:ext cx="510" cy="2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High</a:t>
              </a:r>
            </a:p>
          </p:txBody>
        </p:sp>
        <p:sp>
          <p:nvSpPr>
            <p:cNvPr id="616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4514" y="2991"/>
              <a:ext cx="322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GPA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F3C1-5012-4C44-92BC-60BACDC631E9}" type="slidenum">
              <a:rPr lang="en-US"/>
              <a:pPr/>
              <a:t>35</a:t>
            </a:fld>
            <a:endParaRPr lang="en-US"/>
          </a:p>
        </p:txBody>
      </p:sp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126288" cy="124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Membership Function for the Consequent</a:t>
            </a:r>
          </a:p>
        </p:txBody>
      </p:sp>
      <p:grpSp>
        <p:nvGrpSpPr>
          <p:cNvPr id="32815" name="Group 47"/>
          <p:cNvGrpSpPr>
            <a:grpSpLocks/>
          </p:cNvGrpSpPr>
          <p:nvPr/>
        </p:nvGrpSpPr>
        <p:grpSpPr bwMode="auto">
          <a:xfrm>
            <a:off x="1381125" y="1447800"/>
            <a:ext cx="6359525" cy="4106863"/>
            <a:chOff x="870" y="912"/>
            <a:chExt cx="4006" cy="2587"/>
          </a:xfrm>
        </p:grpSpPr>
        <p:sp>
          <p:nvSpPr>
            <p:cNvPr id="32787" name="Text Box 19"/>
            <p:cNvSpPr txBox="1">
              <a:spLocks noChangeArrowheads="1"/>
            </p:cNvSpPr>
            <p:nvPr/>
          </p:nvSpPr>
          <p:spPr bwMode="auto">
            <a:xfrm>
              <a:off x="912" y="912"/>
              <a:ext cx="24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>
                  <a:solidFill>
                    <a:schemeClr val="accent2"/>
                  </a:solidFill>
                  <a:latin typeface="BrushDom" charset="0"/>
                </a:rPr>
                <a:t>F</a:t>
              </a:r>
              <a:endParaRPr lang="en-US"/>
            </a:p>
          </p:txBody>
        </p:sp>
        <p:sp>
          <p:nvSpPr>
            <p:cNvPr id="32770" name="Line 2"/>
            <p:cNvSpPr>
              <a:spLocks noChangeShapeType="1"/>
            </p:cNvSpPr>
            <p:nvPr/>
          </p:nvSpPr>
          <p:spPr bwMode="auto">
            <a:xfrm flipV="1">
              <a:off x="1165" y="1296"/>
              <a:ext cx="0" cy="1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>
              <a:off x="910" y="2895"/>
              <a:ext cx="39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Line 14"/>
            <p:cNvSpPr>
              <a:spLocks noChangeShapeType="1"/>
            </p:cNvSpPr>
            <p:nvPr/>
          </p:nvSpPr>
          <p:spPr bwMode="auto">
            <a:xfrm flipV="1">
              <a:off x="1165" y="1296"/>
              <a:ext cx="0" cy="1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693" y="2946"/>
              <a:ext cx="248" cy="2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60</a:t>
              </a:r>
            </a:p>
          </p:txBody>
        </p:sp>
        <p:sp>
          <p:nvSpPr>
            <p:cNvPr id="327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782" y="3320"/>
              <a:ext cx="1094" cy="17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CCFF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Arial Black"/>
                </a:rPr>
                <a:t>Decision</a:t>
              </a:r>
            </a:p>
          </p:txBody>
        </p:sp>
        <p:sp>
          <p:nvSpPr>
            <p:cNvPr id="3278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870" y="1711"/>
              <a:ext cx="78" cy="2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i="1" kern="10">
                  <a:ln w="9525">
                    <a:solidFill>
                      <a:srgbClr val="CCFFFF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1</a:t>
              </a:r>
            </a:p>
          </p:txBody>
        </p:sp>
        <p:sp>
          <p:nvSpPr>
            <p:cNvPr id="3279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372" y="2962"/>
              <a:ext cx="248" cy="2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70</a:t>
              </a:r>
            </a:p>
          </p:txBody>
        </p:sp>
        <p:sp>
          <p:nvSpPr>
            <p:cNvPr id="32797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019" y="2961"/>
              <a:ext cx="248" cy="2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80</a:t>
              </a:r>
            </a:p>
          </p:txBody>
        </p:sp>
        <p:sp>
          <p:nvSpPr>
            <p:cNvPr id="3279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736" y="2954"/>
              <a:ext cx="248" cy="2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90</a:t>
              </a:r>
            </a:p>
          </p:txBody>
        </p:sp>
        <p:sp>
          <p:nvSpPr>
            <p:cNvPr id="3279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4283" y="2976"/>
              <a:ext cx="248" cy="2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100</a:t>
              </a:r>
            </a:p>
          </p:txBody>
        </p:sp>
        <p:sp>
          <p:nvSpPr>
            <p:cNvPr id="3280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732" y="1503"/>
              <a:ext cx="121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B</a:t>
              </a:r>
            </a:p>
          </p:txBody>
        </p:sp>
        <p:sp>
          <p:nvSpPr>
            <p:cNvPr id="3280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394" y="1528"/>
              <a:ext cx="121" cy="2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F</a:t>
              </a:r>
            </a:p>
          </p:txBody>
        </p:sp>
        <p:sp>
          <p:nvSpPr>
            <p:cNvPr id="3280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087" y="1507"/>
              <a:ext cx="120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G</a:t>
              </a:r>
            </a:p>
          </p:txBody>
        </p:sp>
        <p:sp>
          <p:nvSpPr>
            <p:cNvPr id="3280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641" y="1491"/>
              <a:ext cx="228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VG</a:t>
              </a:r>
            </a:p>
          </p:txBody>
        </p:sp>
        <p:sp>
          <p:nvSpPr>
            <p:cNvPr id="32807" name="AutoShape 39"/>
            <p:cNvSpPr>
              <a:spLocks noChangeArrowheads="1"/>
            </p:cNvSpPr>
            <p:nvPr/>
          </p:nvSpPr>
          <p:spPr bwMode="auto">
            <a:xfrm>
              <a:off x="1769" y="1853"/>
              <a:ext cx="1337" cy="1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AutoShape 40"/>
            <p:cNvSpPr>
              <a:spLocks noChangeArrowheads="1"/>
            </p:cNvSpPr>
            <p:nvPr/>
          </p:nvSpPr>
          <p:spPr bwMode="auto">
            <a:xfrm>
              <a:off x="3095" y="1852"/>
              <a:ext cx="1337" cy="1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9" name="AutoShape 41"/>
            <p:cNvSpPr>
              <a:spLocks noChangeArrowheads="1"/>
            </p:cNvSpPr>
            <p:nvPr/>
          </p:nvSpPr>
          <p:spPr bwMode="auto">
            <a:xfrm>
              <a:off x="2526" y="1858"/>
              <a:ext cx="1338" cy="1041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Line 42"/>
            <p:cNvSpPr>
              <a:spLocks noChangeShapeType="1"/>
            </p:cNvSpPr>
            <p:nvPr/>
          </p:nvSpPr>
          <p:spPr bwMode="auto">
            <a:xfrm flipV="1">
              <a:off x="3853" y="1818"/>
              <a:ext cx="527" cy="107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Line 43"/>
            <p:cNvSpPr>
              <a:spLocks noChangeShapeType="1"/>
            </p:cNvSpPr>
            <p:nvPr/>
          </p:nvSpPr>
          <p:spPr bwMode="auto">
            <a:xfrm flipH="1" flipV="1">
              <a:off x="1837" y="1871"/>
              <a:ext cx="679" cy="1032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Line 15"/>
            <p:cNvSpPr>
              <a:spLocks noChangeShapeType="1"/>
            </p:cNvSpPr>
            <p:nvPr/>
          </p:nvSpPr>
          <p:spPr bwMode="auto">
            <a:xfrm>
              <a:off x="910" y="2895"/>
              <a:ext cx="3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Line 44"/>
            <p:cNvSpPr>
              <a:spLocks noChangeShapeType="1"/>
            </p:cNvSpPr>
            <p:nvPr/>
          </p:nvSpPr>
          <p:spPr bwMode="auto">
            <a:xfrm flipH="1">
              <a:off x="1149" y="1886"/>
              <a:ext cx="695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52AEC-3F44-48F4-A3F6-653B077922B3}" type="slidenum">
              <a:rPr lang="en-US"/>
              <a:pPr/>
              <a:t>36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90800"/>
            <a:ext cx="7772400" cy="4114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 smtClean="0"/>
              <a:t>Transform the crisp antecedents into a vector of fuzzy membership values.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Assume a student with GRE=900 and GPA=3.6.  Examining the membership function gives</a:t>
            </a:r>
            <a:endParaRPr lang="en-US" sz="2800" dirty="0"/>
          </a:p>
        </p:txBody>
      </p: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143000" y="4191000"/>
            <a:ext cx="6607175" cy="1997075"/>
            <a:chOff x="744" y="2182"/>
            <a:chExt cx="4162" cy="1258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744" y="2182"/>
              <a:ext cx="412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GRE </a:t>
              </a:r>
              <a:r>
                <a:rPr lang="en-US" sz="4000">
                  <a:solidFill>
                    <a:srgbClr val="CCFFFF"/>
                  </a:solidFill>
                  <a:latin typeface="BrushDom" charset="0"/>
                </a:rPr>
                <a:t>= {</a:t>
              </a:r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L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= 0.8 , </a:t>
              </a:r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M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= 0.2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, </a:t>
              </a:r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H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= 0</a:t>
              </a:r>
              <a:r>
                <a:rPr lang="en-US" sz="4000">
                  <a:solidFill>
                    <a:srgbClr val="CCFFFF"/>
                  </a:solidFill>
                  <a:latin typeface="BrushDom" charset="0"/>
                </a:rPr>
                <a:t>}</a:t>
              </a:r>
              <a:endParaRPr lang="en-US" sz="4000">
                <a:latin typeface="BrushDom" charset="0"/>
              </a:endParaRPr>
            </a:p>
          </p:txBody>
        </p:sp>
        <p:sp>
          <p:nvSpPr>
            <p:cNvPr id="7173" name="Rectangle 5"/>
            <p:cNvSpPr>
              <a:spLocks noChangeArrowheads="1"/>
            </p:cNvSpPr>
            <p:nvPr/>
          </p:nvSpPr>
          <p:spPr bwMode="auto">
            <a:xfrm>
              <a:off x="783" y="2806"/>
              <a:ext cx="412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GPA </a:t>
              </a:r>
              <a:r>
                <a:rPr lang="en-US" sz="4000">
                  <a:solidFill>
                    <a:srgbClr val="CCFFFF"/>
                  </a:solidFill>
                  <a:latin typeface="BrushDom" charset="0"/>
                </a:rPr>
                <a:t>= {</a:t>
              </a:r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L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= 0 , </a:t>
              </a:r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M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= 0.6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, </a:t>
              </a:r>
              <a:r>
                <a:rPr lang="en-US" sz="6000">
                  <a:solidFill>
                    <a:srgbClr val="CCFFFF"/>
                  </a:solidFill>
                  <a:latin typeface="Symbol" pitchFamily="18" charset="2"/>
                </a:rPr>
                <a:t>m</a:t>
              </a:r>
              <a:r>
                <a:rPr lang="en-US" sz="2800" baseline="-25000">
                  <a:solidFill>
                    <a:srgbClr val="CCFFFF"/>
                  </a:solidFill>
                  <a:latin typeface="BrushDom" charset="0"/>
                </a:rPr>
                <a:t>H </a:t>
              </a:r>
              <a:r>
                <a:rPr lang="en-US" sz="2800">
                  <a:solidFill>
                    <a:srgbClr val="CCFFFF"/>
                  </a:solidFill>
                  <a:latin typeface="BrushDom" charset="0"/>
                </a:rPr>
                <a:t>= 0.4</a:t>
              </a:r>
              <a:r>
                <a:rPr lang="en-US" sz="4000">
                  <a:solidFill>
                    <a:srgbClr val="CCFFFF"/>
                  </a:solidFill>
                  <a:latin typeface="BrushDom" charset="0"/>
                </a:rPr>
                <a:t>}</a:t>
              </a:r>
              <a:endParaRPr lang="en-US" sz="4000">
                <a:latin typeface="BrushDom" charset="0"/>
              </a:endParaRPr>
            </a:p>
          </p:txBody>
        </p:sp>
      </p:grp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2667000" y="1371600"/>
            <a:ext cx="3559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Fuzzification</a:t>
            </a:r>
            <a:endParaRPr lang="en-US" sz="3600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9746-5C6E-43FF-8C14-F436AB26430E}" type="slidenum">
              <a:rPr lang="en-US"/>
              <a:pPr/>
              <a:t>37</a:t>
            </a:fld>
            <a:endParaRPr lang="en-US"/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2857500" y="600075"/>
            <a:ext cx="3722688" cy="969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Activated   Rules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365500" y="29337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356100" y="2933700"/>
            <a:ext cx="990600" cy="76200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346700" y="29337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365500" y="36957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4356100" y="3695700"/>
            <a:ext cx="990600" cy="76200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5346700" y="3695700"/>
            <a:ext cx="990600" cy="762000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365500" y="44577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4356100" y="44577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5346700" y="44577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3746500" y="30099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</a:t>
            </a:r>
          </a:p>
        </p:txBody>
      </p:sp>
      <p:sp>
        <p:nvSpPr>
          <p:cNvPr id="8212" name="WordArt 20"/>
          <p:cNvSpPr>
            <a:spLocks noChangeArrowheads="1" noChangeShapeType="1" noTextEdit="1"/>
          </p:cNvSpPr>
          <p:nvPr/>
        </p:nvSpPr>
        <p:spPr bwMode="auto">
          <a:xfrm>
            <a:off x="4508500" y="3086100"/>
            <a:ext cx="52228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VG</a:t>
            </a:r>
          </a:p>
        </p:txBody>
      </p:sp>
      <p:sp>
        <p:nvSpPr>
          <p:cNvPr id="8213" name="WordArt 21"/>
          <p:cNvSpPr>
            <a:spLocks noChangeArrowheads="1" noChangeShapeType="1" noTextEdit="1"/>
          </p:cNvSpPr>
          <p:nvPr/>
        </p:nvSpPr>
        <p:spPr bwMode="auto">
          <a:xfrm>
            <a:off x="5727700" y="3086100"/>
            <a:ext cx="2286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</a:t>
            </a:r>
          </a:p>
        </p:txBody>
      </p:sp>
      <p:sp>
        <p:nvSpPr>
          <p:cNvPr id="8214" name="WordArt 22"/>
          <p:cNvSpPr>
            <a:spLocks noChangeArrowheads="1" noChangeShapeType="1" noTextEdit="1"/>
          </p:cNvSpPr>
          <p:nvPr/>
        </p:nvSpPr>
        <p:spPr bwMode="auto">
          <a:xfrm>
            <a:off x="3746500" y="4610100"/>
            <a:ext cx="2286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</a:t>
            </a:r>
          </a:p>
        </p:txBody>
      </p:sp>
      <p:sp>
        <p:nvSpPr>
          <p:cNvPr id="8215" name="WordArt 23"/>
          <p:cNvSpPr>
            <a:spLocks noChangeArrowheads="1" noChangeShapeType="1" noTextEdit="1"/>
          </p:cNvSpPr>
          <p:nvPr/>
        </p:nvSpPr>
        <p:spPr bwMode="auto">
          <a:xfrm>
            <a:off x="5727700" y="3848100"/>
            <a:ext cx="25558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5727700" y="4533900"/>
            <a:ext cx="25558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8217" name="WordArt 25"/>
          <p:cNvSpPr>
            <a:spLocks noChangeArrowheads="1" noChangeShapeType="1" noTextEdit="1"/>
          </p:cNvSpPr>
          <p:nvPr/>
        </p:nvSpPr>
        <p:spPr bwMode="auto">
          <a:xfrm>
            <a:off x="4737100" y="4533900"/>
            <a:ext cx="255588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8218" name="WordArt 26"/>
          <p:cNvSpPr>
            <a:spLocks noChangeArrowheads="1" noChangeShapeType="1" noTextEdit="1"/>
          </p:cNvSpPr>
          <p:nvPr/>
        </p:nvSpPr>
        <p:spPr bwMode="auto">
          <a:xfrm>
            <a:off x="4584700" y="3771900"/>
            <a:ext cx="3429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</a:t>
            </a:r>
          </a:p>
        </p:txBody>
      </p:sp>
      <p:sp>
        <p:nvSpPr>
          <p:cNvPr id="8219" name="WordArt 27"/>
          <p:cNvSpPr>
            <a:spLocks noChangeArrowheads="1" noChangeShapeType="1" noTextEdit="1"/>
          </p:cNvSpPr>
          <p:nvPr/>
        </p:nvSpPr>
        <p:spPr bwMode="auto">
          <a:xfrm>
            <a:off x="3670300" y="3848100"/>
            <a:ext cx="3429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G</a:t>
            </a:r>
          </a:p>
        </p:txBody>
      </p:sp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3365500" y="2400300"/>
            <a:ext cx="2971800" cy="533400"/>
            <a:chOff x="3408" y="3360"/>
            <a:chExt cx="1872" cy="336"/>
          </a:xfrm>
        </p:grpSpPr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4032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4656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3408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 rot="-5400000">
            <a:off x="1955800" y="3810000"/>
            <a:ext cx="2286000" cy="533400"/>
            <a:chOff x="3408" y="3360"/>
            <a:chExt cx="1872" cy="336"/>
          </a:xfrm>
        </p:grpSpPr>
        <p:sp>
          <p:nvSpPr>
            <p:cNvPr id="8225" name="Rectangle 33"/>
            <p:cNvSpPr>
              <a:spLocks noChangeArrowheads="1"/>
            </p:cNvSpPr>
            <p:nvPr/>
          </p:nvSpPr>
          <p:spPr bwMode="auto">
            <a:xfrm>
              <a:off x="4032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4656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35"/>
            <p:cNvSpPr>
              <a:spLocks noChangeArrowheads="1"/>
            </p:cNvSpPr>
            <p:nvPr/>
          </p:nvSpPr>
          <p:spPr bwMode="auto">
            <a:xfrm>
              <a:off x="3408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3657600" y="2462213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2984500" y="3162300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2984500" y="4610100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4684713" y="2462213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2984500" y="3924300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5715000" y="2451100"/>
            <a:ext cx="304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</a:t>
            </a:r>
          </a:p>
        </p:txBody>
      </p:sp>
      <p:sp>
        <p:nvSpPr>
          <p:cNvPr id="8244" name="WordArt 52"/>
          <p:cNvSpPr>
            <a:spLocks noChangeArrowheads="1" noChangeShapeType="1" noTextEdit="1"/>
          </p:cNvSpPr>
          <p:nvPr/>
        </p:nvSpPr>
        <p:spPr bwMode="auto">
          <a:xfrm>
            <a:off x="2057400" y="3817938"/>
            <a:ext cx="5302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GPA</a:t>
            </a:r>
          </a:p>
        </p:txBody>
      </p:sp>
      <p:sp>
        <p:nvSpPr>
          <p:cNvPr id="8245" name="WordArt 53"/>
          <p:cNvSpPr>
            <a:spLocks noChangeArrowheads="1" noChangeShapeType="1" noTextEdit="1"/>
          </p:cNvSpPr>
          <p:nvPr/>
        </p:nvSpPr>
        <p:spPr bwMode="auto">
          <a:xfrm>
            <a:off x="4684713" y="1746250"/>
            <a:ext cx="5302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CC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GRE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3730-CBC3-46E1-9B9A-607F8E1BAB33}" type="slidenum">
              <a:rPr lang="en-US"/>
              <a:pPr/>
              <a:t>38</a:t>
            </a:fld>
            <a:endParaRPr lang="en-US"/>
          </a:p>
        </p:txBody>
      </p:sp>
      <p:sp>
        <p:nvSpPr>
          <p:cNvPr id="9262" name="WordArt 46"/>
          <p:cNvSpPr>
            <a:spLocks noChangeArrowheads="1" noChangeShapeType="1" noTextEdit="1"/>
          </p:cNvSpPr>
          <p:nvPr/>
        </p:nvSpPr>
        <p:spPr bwMode="auto">
          <a:xfrm>
            <a:off x="1600200" y="5162550"/>
            <a:ext cx="5456238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 = {B,F,G,VG,E}</a:t>
            </a:r>
          </a:p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 = {0.6, 0.4, 0.2, 0.2, 0}</a:t>
            </a:r>
          </a:p>
        </p:txBody>
      </p:sp>
      <p:sp>
        <p:nvSpPr>
          <p:cNvPr id="9265" name="WordArt 49"/>
          <p:cNvSpPr>
            <a:spLocks noChangeArrowheads="1" noChangeShapeType="1" noTextEdit="1"/>
          </p:cNvSpPr>
          <p:nvPr/>
        </p:nvSpPr>
        <p:spPr bwMode="auto">
          <a:xfrm>
            <a:off x="587375" y="665163"/>
            <a:ext cx="8099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Memberships of Activated Rules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992438" y="2690813"/>
            <a:ext cx="900112" cy="695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92550" y="2690813"/>
            <a:ext cx="898525" cy="695325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91075" y="2690813"/>
            <a:ext cx="8985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970213" y="3416300"/>
            <a:ext cx="898525" cy="6969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3892550" y="3386138"/>
            <a:ext cx="898525" cy="696912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791075" y="3386138"/>
            <a:ext cx="898525" cy="696912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992438" y="4083050"/>
            <a:ext cx="900112" cy="695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892550" y="4083050"/>
            <a:ext cx="898525" cy="695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791075" y="4083050"/>
            <a:ext cx="898525" cy="6953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99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4075113" y="2859088"/>
            <a:ext cx="474662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0.2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5043488" y="2789238"/>
            <a:ext cx="3683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0.4</a:t>
            </a:r>
          </a:p>
        </p:txBody>
      </p:sp>
      <p:sp>
        <p:nvSpPr>
          <p:cNvPr id="9233" name="WordArt 17"/>
          <p:cNvSpPr>
            <a:spLocks noChangeArrowheads="1" noChangeShapeType="1" noTextEdit="1"/>
          </p:cNvSpPr>
          <p:nvPr/>
        </p:nvSpPr>
        <p:spPr bwMode="auto">
          <a:xfrm>
            <a:off x="5043488" y="3486150"/>
            <a:ext cx="4159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0.6</a:t>
            </a:r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>
            <a:off x="3314700" y="3556000"/>
            <a:ext cx="3127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</a:t>
            </a: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2992438" y="2201863"/>
            <a:ext cx="2697162" cy="488950"/>
            <a:chOff x="3408" y="3360"/>
            <a:chExt cx="1872" cy="336"/>
          </a:xfrm>
        </p:grpSpPr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4032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24"/>
            <p:cNvSpPr>
              <a:spLocks noChangeArrowheads="1"/>
            </p:cNvSpPr>
            <p:nvPr/>
          </p:nvSpPr>
          <p:spPr bwMode="auto">
            <a:xfrm>
              <a:off x="4656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Rectangle 25"/>
            <p:cNvSpPr>
              <a:spLocks noChangeArrowheads="1"/>
            </p:cNvSpPr>
            <p:nvPr/>
          </p:nvSpPr>
          <p:spPr bwMode="auto">
            <a:xfrm>
              <a:off x="3408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 rot="-5400000">
            <a:off x="1706563" y="3492500"/>
            <a:ext cx="2087562" cy="484188"/>
            <a:chOff x="3408" y="3360"/>
            <a:chExt cx="1872" cy="336"/>
          </a:xfrm>
        </p:grpSpPr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4032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4656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3408" y="3360"/>
              <a:ext cx="62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99FF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6" name="WordArt 30"/>
          <p:cNvSpPr>
            <a:spLocks noChangeArrowheads="1" noChangeShapeType="1" noTextEdit="1"/>
          </p:cNvSpPr>
          <p:nvPr/>
        </p:nvSpPr>
        <p:spPr bwMode="auto">
          <a:xfrm>
            <a:off x="3257550" y="2259013"/>
            <a:ext cx="277813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247" name="WordArt 31"/>
          <p:cNvSpPr>
            <a:spLocks noChangeArrowheads="1" noChangeShapeType="1" noTextEdit="1"/>
          </p:cNvSpPr>
          <p:nvPr/>
        </p:nvSpPr>
        <p:spPr bwMode="auto">
          <a:xfrm>
            <a:off x="2646363" y="2898775"/>
            <a:ext cx="277812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0.4</a:t>
            </a:r>
          </a:p>
        </p:txBody>
      </p:sp>
      <p:sp>
        <p:nvSpPr>
          <p:cNvPr id="9248" name="WordArt 32"/>
          <p:cNvSpPr>
            <a:spLocks noChangeArrowheads="1" noChangeShapeType="1" noTextEdit="1"/>
          </p:cNvSpPr>
          <p:nvPr/>
        </p:nvSpPr>
        <p:spPr bwMode="auto">
          <a:xfrm>
            <a:off x="2646363" y="4222750"/>
            <a:ext cx="27781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>
            <a:off x="4189413" y="2259013"/>
            <a:ext cx="277812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0.2</a:t>
            </a:r>
          </a:p>
        </p:txBody>
      </p:sp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2646363" y="3594100"/>
            <a:ext cx="277812" cy="38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0.6</a:t>
            </a:r>
          </a:p>
        </p:txBody>
      </p:sp>
      <p:sp>
        <p:nvSpPr>
          <p:cNvPr id="9251" name="WordArt 35"/>
          <p:cNvSpPr>
            <a:spLocks noChangeArrowheads="1" noChangeShapeType="1" noTextEdit="1"/>
          </p:cNvSpPr>
          <p:nvPr/>
        </p:nvSpPr>
        <p:spPr bwMode="auto">
          <a:xfrm>
            <a:off x="5124450" y="2249488"/>
            <a:ext cx="277813" cy="382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0.8</a:t>
            </a:r>
          </a:p>
        </p:txBody>
      </p:sp>
      <p:sp>
        <p:nvSpPr>
          <p:cNvPr id="9254" name="WordArt 38"/>
          <p:cNvSpPr>
            <a:spLocks noChangeArrowheads="1" noChangeShapeType="1" noTextEdit="1"/>
          </p:cNvSpPr>
          <p:nvPr/>
        </p:nvSpPr>
        <p:spPr bwMode="auto">
          <a:xfrm>
            <a:off x="4075113" y="3486150"/>
            <a:ext cx="474662" cy="43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0.2</a:t>
            </a:r>
          </a:p>
        </p:txBody>
      </p:sp>
      <p:sp>
        <p:nvSpPr>
          <p:cNvPr id="9255" name="WordArt 39"/>
          <p:cNvSpPr>
            <a:spLocks noChangeArrowheads="1" noChangeShapeType="1" noTextEdit="1"/>
          </p:cNvSpPr>
          <p:nvPr/>
        </p:nvSpPr>
        <p:spPr bwMode="auto">
          <a:xfrm>
            <a:off x="3314700" y="4181475"/>
            <a:ext cx="3127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</a:t>
            </a:r>
          </a:p>
        </p:txBody>
      </p:sp>
      <p:sp>
        <p:nvSpPr>
          <p:cNvPr id="9256" name="WordArt 40"/>
          <p:cNvSpPr>
            <a:spLocks noChangeArrowheads="1" noChangeShapeType="1" noTextEdit="1"/>
          </p:cNvSpPr>
          <p:nvPr/>
        </p:nvSpPr>
        <p:spPr bwMode="auto">
          <a:xfrm>
            <a:off x="3314700" y="2789238"/>
            <a:ext cx="31273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</a:t>
            </a:r>
          </a:p>
        </p:txBody>
      </p:sp>
      <p:sp>
        <p:nvSpPr>
          <p:cNvPr id="9257" name="WordArt 41"/>
          <p:cNvSpPr>
            <a:spLocks noChangeArrowheads="1" noChangeShapeType="1" noTextEdit="1"/>
          </p:cNvSpPr>
          <p:nvPr/>
        </p:nvSpPr>
        <p:spPr bwMode="auto">
          <a:xfrm>
            <a:off x="4283075" y="4181475"/>
            <a:ext cx="311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</a:t>
            </a:r>
          </a:p>
        </p:txBody>
      </p:sp>
      <p:sp>
        <p:nvSpPr>
          <p:cNvPr id="9258" name="WordArt 42"/>
          <p:cNvSpPr>
            <a:spLocks noChangeArrowheads="1" noChangeShapeType="1" noTextEdit="1"/>
          </p:cNvSpPr>
          <p:nvPr/>
        </p:nvSpPr>
        <p:spPr bwMode="auto">
          <a:xfrm>
            <a:off x="5043488" y="4181475"/>
            <a:ext cx="3111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99FF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0</a:t>
            </a:r>
          </a:p>
        </p:txBody>
      </p:sp>
      <p:sp>
        <p:nvSpPr>
          <p:cNvPr id="9270" name="WordArt 54"/>
          <p:cNvSpPr>
            <a:spLocks noChangeArrowheads="1" noChangeShapeType="1" noTextEdit="1"/>
          </p:cNvSpPr>
          <p:nvPr/>
        </p:nvSpPr>
        <p:spPr bwMode="auto">
          <a:xfrm>
            <a:off x="1881188" y="3492500"/>
            <a:ext cx="5302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GPA</a:t>
            </a:r>
          </a:p>
        </p:txBody>
      </p:sp>
      <p:sp>
        <p:nvSpPr>
          <p:cNvPr id="9271" name="WordArt 55"/>
          <p:cNvSpPr>
            <a:spLocks noChangeArrowheads="1" noChangeShapeType="1" noTextEdit="1"/>
          </p:cNvSpPr>
          <p:nvPr/>
        </p:nvSpPr>
        <p:spPr bwMode="auto">
          <a:xfrm>
            <a:off x="4171950" y="1646238"/>
            <a:ext cx="530225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CC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GRE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4539-C08A-47AC-B773-785E9DF30E31}" type="slidenum">
              <a:rPr lang="en-US"/>
              <a:pPr/>
              <a:t>39</a:t>
            </a:fld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1874838" y="2057400"/>
            <a:ext cx="0" cy="299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1447800" y="4776788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2589213" y="4864100"/>
            <a:ext cx="414337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60</a:t>
            </a:r>
          </a:p>
        </p:txBody>
      </p:sp>
      <p:sp>
        <p:nvSpPr>
          <p:cNvPr id="11282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1301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1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81200" y="1752600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>
                <a:latin typeface="BrushDom" charset="0"/>
              </a:rPr>
              <a:t>F</a:t>
            </a:r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749550" y="3886200"/>
            <a:ext cx="984250" cy="89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3733800" y="3886200"/>
            <a:ext cx="887413" cy="890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3724275" y="4343400"/>
            <a:ext cx="1000125" cy="4349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4724400" y="4343400"/>
            <a:ext cx="871538" cy="43497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V="1">
            <a:off x="4621213" y="4419600"/>
            <a:ext cx="1093787" cy="3587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H="1" flipV="1">
            <a:off x="5715000" y="4419600"/>
            <a:ext cx="777875" cy="35877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V="1">
            <a:off x="1828800" y="3276600"/>
            <a:ext cx="990600" cy="152400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 flipV="1">
            <a:off x="2819400" y="3276600"/>
            <a:ext cx="881063" cy="1501775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WordArt 42"/>
          <p:cNvSpPr>
            <a:spLocks noChangeArrowheads="1" noChangeShapeType="1" noTextEdit="1"/>
          </p:cNvSpPr>
          <p:nvPr/>
        </p:nvSpPr>
        <p:spPr bwMode="auto">
          <a:xfrm>
            <a:off x="3505200" y="4876800"/>
            <a:ext cx="414338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70</a:t>
            </a:r>
          </a:p>
        </p:txBody>
      </p:sp>
      <p:sp>
        <p:nvSpPr>
          <p:cNvPr id="11307" name="WordArt 43"/>
          <p:cNvSpPr>
            <a:spLocks noChangeArrowheads="1" noChangeShapeType="1" noTextEdit="1"/>
          </p:cNvSpPr>
          <p:nvPr/>
        </p:nvSpPr>
        <p:spPr bwMode="auto">
          <a:xfrm>
            <a:off x="4495800" y="4876800"/>
            <a:ext cx="414338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80</a:t>
            </a:r>
          </a:p>
        </p:txBody>
      </p:sp>
      <p:sp>
        <p:nvSpPr>
          <p:cNvPr id="11308" name="WordArt 44"/>
          <p:cNvSpPr>
            <a:spLocks noChangeArrowheads="1" noChangeShapeType="1" noTextEdit="1"/>
          </p:cNvSpPr>
          <p:nvPr/>
        </p:nvSpPr>
        <p:spPr bwMode="auto">
          <a:xfrm>
            <a:off x="5410200" y="4876800"/>
            <a:ext cx="414338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90</a:t>
            </a:r>
          </a:p>
        </p:txBody>
      </p:sp>
      <p:sp>
        <p:nvSpPr>
          <p:cNvPr id="11309" name="WordArt 45"/>
          <p:cNvSpPr>
            <a:spLocks noChangeArrowheads="1" noChangeShapeType="1" noTextEdit="1"/>
          </p:cNvSpPr>
          <p:nvPr/>
        </p:nvSpPr>
        <p:spPr bwMode="auto">
          <a:xfrm>
            <a:off x="6324600" y="4876800"/>
            <a:ext cx="414338" cy="411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100</a:t>
            </a:r>
          </a:p>
        </p:txBody>
      </p:sp>
      <p:sp>
        <p:nvSpPr>
          <p:cNvPr id="11311" name="WordArt 47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2016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</a:t>
            </a:r>
          </a:p>
        </p:txBody>
      </p:sp>
      <p:sp>
        <p:nvSpPr>
          <p:cNvPr id="11312" name="WordArt 48"/>
          <p:cNvSpPr>
            <a:spLocks noChangeArrowheads="1" noChangeShapeType="1" noTextEdit="1"/>
          </p:cNvSpPr>
          <p:nvPr/>
        </p:nvSpPr>
        <p:spPr bwMode="auto">
          <a:xfrm>
            <a:off x="3657600" y="3276600"/>
            <a:ext cx="2016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</a:t>
            </a:r>
          </a:p>
        </p:txBody>
      </p:sp>
      <p:sp>
        <p:nvSpPr>
          <p:cNvPr id="11313" name="WordArt 49"/>
          <p:cNvSpPr>
            <a:spLocks noChangeArrowheads="1" noChangeShapeType="1" noTextEdit="1"/>
          </p:cNvSpPr>
          <p:nvPr/>
        </p:nvSpPr>
        <p:spPr bwMode="auto">
          <a:xfrm>
            <a:off x="4648200" y="3733800"/>
            <a:ext cx="201613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1314" name="WordArt 50"/>
          <p:cNvSpPr>
            <a:spLocks noChangeArrowheads="1" noChangeShapeType="1" noTextEdit="1"/>
          </p:cNvSpPr>
          <p:nvPr/>
        </p:nvSpPr>
        <p:spPr bwMode="auto">
          <a:xfrm>
            <a:off x="5638800" y="3810000"/>
            <a:ext cx="3810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VG</a:t>
            </a:r>
          </a:p>
        </p:txBody>
      </p:sp>
      <p:sp>
        <p:nvSpPr>
          <p:cNvPr id="11317" name="WordArt 53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924800" cy="123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Weight Consequent Memberships</a:t>
            </a:r>
          </a:p>
        </p:txBody>
      </p:sp>
      <p:sp>
        <p:nvSpPr>
          <p:cNvPr id="11319" name="WordArt 55"/>
          <p:cNvSpPr>
            <a:spLocks noChangeArrowheads="1" noChangeShapeType="1" noTextEdit="1"/>
          </p:cNvSpPr>
          <p:nvPr/>
        </p:nvSpPr>
        <p:spPr bwMode="auto">
          <a:xfrm>
            <a:off x="6015038" y="5370513"/>
            <a:ext cx="1736725" cy="284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Decision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99804-2D51-416B-BA71-836CB70ABD14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type="body" idx="1"/>
          </p:nvPr>
        </p:nvGraphicFramePr>
        <p:xfrm>
          <a:off x="1095375" y="4425950"/>
          <a:ext cx="6848475" cy="1212850"/>
        </p:xfrm>
        <a:graphic>
          <a:graphicData uri="http://schemas.openxmlformats.org/presentationml/2006/ole">
            <p:oleObj spid="_x0000_s35844" name="Equation" r:id="rId3" imgW="2286000" imgH="406080" progId="Equation.3">
              <p:embed/>
            </p:oleObj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65200" y="1984375"/>
            <a:ext cx="69865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Conventional or </a:t>
            </a: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crisp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 sets are binary.  An element either belongs to the set or doesn't.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Fuzzy sets</a:t>
            </a:r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Mincho" pitchFamily="49" charset="-128"/>
              </a:rPr>
              <a:t>, on the other hand, have grades of memberships.   The set of cities `far' from Los Angeles is an example.</a:t>
            </a:r>
            <a:r>
              <a:rPr lang="en-US">
                <a:ea typeface="MS Mincho" pitchFamily="49" charset="-128"/>
              </a:rPr>
              <a:t> </a:t>
            </a:r>
          </a:p>
        </p:txBody>
      </p: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706438" y="457200"/>
            <a:ext cx="79422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Crisp Versus Fuzzy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EA09B-BD43-4F6A-8235-CBE0A83A1CA2}" type="slidenum">
              <a:rPr lang="en-US"/>
              <a:pPr/>
              <a:t>40</a:t>
            </a:fld>
            <a:endParaRPr lang="en-US"/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7620000" cy="914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66CC">
                        <a:gamma/>
                        <a:shade val="46275"/>
                        <a:invGamma/>
                      </a:srgbClr>
                    </a:gs>
                    <a:gs pos="100000">
                      <a:srgbClr val="0066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Defuzzification</a:t>
            </a:r>
          </a:p>
        </p:txBody>
      </p:sp>
      <p:grpSp>
        <p:nvGrpSpPr>
          <p:cNvPr id="16421" name="Group 37"/>
          <p:cNvGrpSpPr>
            <a:grpSpLocks/>
          </p:cNvGrpSpPr>
          <p:nvPr/>
        </p:nvGrpSpPr>
        <p:grpSpPr bwMode="auto">
          <a:xfrm>
            <a:off x="457200" y="2286000"/>
            <a:ext cx="8120063" cy="3844925"/>
            <a:chOff x="288" y="1440"/>
            <a:chExt cx="5115" cy="2422"/>
          </a:xfrm>
        </p:grpSpPr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624" y="1440"/>
              <a:ext cx="24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>
                  <a:latin typeface="BrushDom" charset="0"/>
                </a:rPr>
                <a:t>F</a:t>
              </a:r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V="1">
              <a:off x="548" y="1712"/>
              <a:ext cx="0" cy="17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288" y="3299"/>
              <a:ext cx="39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59" y="3366"/>
              <a:ext cx="2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60</a:t>
              </a:r>
            </a:p>
          </p:txBody>
        </p:sp>
        <p:sp>
          <p:nvSpPr>
            <p:cNvPr id="1639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1" y="1845"/>
              <a:ext cx="79" cy="2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V="1">
              <a:off x="1080" y="2779"/>
              <a:ext cx="599" cy="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 flipV="1">
              <a:off x="1679" y="2779"/>
              <a:ext cx="540" cy="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V="1">
              <a:off x="1673" y="3046"/>
              <a:ext cx="609" cy="25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 flipV="1">
              <a:off x="2282" y="3046"/>
              <a:ext cx="530" cy="254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 flipV="1">
              <a:off x="2219" y="3091"/>
              <a:ext cx="665" cy="20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H="1" flipV="1">
              <a:off x="2884" y="3091"/>
              <a:ext cx="473" cy="209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V="1">
              <a:off x="520" y="2424"/>
              <a:ext cx="602" cy="88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H="1" flipV="1">
              <a:off x="1122" y="2424"/>
              <a:ext cx="537" cy="8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142" y="3357"/>
              <a:ext cx="253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80</a:t>
              </a:r>
            </a:p>
          </p:txBody>
        </p:sp>
        <p:sp>
          <p:nvSpPr>
            <p:cNvPr id="1640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699" y="3357"/>
              <a:ext cx="2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90</a:t>
              </a:r>
            </a:p>
          </p:txBody>
        </p:sp>
        <p:sp>
          <p:nvSpPr>
            <p:cNvPr id="1640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255" y="3357"/>
              <a:ext cx="2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100</a:t>
              </a:r>
            </a:p>
          </p:txBody>
        </p:sp>
        <p:sp>
          <p:nvSpPr>
            <p:cNvPr id="1640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76" y="2068"/>
              <a:ext cx="123" cy="2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B</a:t>
              </a:r>
            </a:p>
          </p:txBody>
        </p:sp>
        <p:sp>
          <p:nvSpPr>
            <p:cNvPr id="1640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1632" y="2424"/>
              <a:ext cx="123" cy="2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F</a:t>
              </a:r>
            </a:p>
          </p:txBody>
        </p:sp>
        <p:sp>
          <p:nvSpPr>
            <p:cNvPr id="1640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235" y="2690"/>
              <a:ext cx="123" cy="2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G</a:t>
              </a:r>
            </a:p>
          </p:txBody>
        </p:sp>
        <p:sp>
          <p:nvSpPr>
            <p:cNvPr id="1641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838" y="2735"/>
              <a:ext cx="232" cy="2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VG</a:t>
              </a:r>
            </a:p>
          </p:txBody>
        </p:sp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 rot="-5400000">
              <a:off x="1447" y="3370"/>
              <a:ext cx="461" cy="326"/>
              <a:chOff x="3054" y="1156"/>
              <a:chExt cx="1205" cy="980"/>
            </a:xfrm>
          </p:grpSpPr>
          <p:sp>
            <p:nvSpPr>
              <p:cNvPr id="16412" name="Freeform 28"/>
              <p:cNvSpPr>
                <a:spLocks/>
              </p:cNvSpPr>
              <p:nvPr/>
            </p:nvSpPr>
            <p:spPr bwMode="auto">
              <a:xfrm>
                <a:off x="3054" y="1156"/>
                <a:ext cx="1205" cy="980"/>
              </a:xfrm>
              <a:custGeom>
                <a:avLst/>
                <a:gdLst/>
                <a:ahLst/>
                <a:cxnLst>
                  <a:cxn ang="0">
                    <a:pos x="9263" y="5920"/>
                  </a:cxn>
                  <a:cxn ang="0">
                    <a:pos x="9986" y="6110"/>
                  </a:cxn>
                  <a:cxn ang="0">
                    <a:pos x="10445" y="6138"/>
                  </a:cxn>
                  <a:cxn ang="0">
                    <a:pos x="11259" y="6059"/>
                  </a:cxn>
                  <a:cxn ang="0">
                    <a:pos x="11648" y="6110"/>
                  </a:cxn>
                  <a:cxn ang="0">
                    <a:pos x="11879" y="6217"/>
                  </a:cxn>
                  <a:cxn ang="0">
                    <a:pos x="12166" y="6434"/>
                  </a:cxn>
                  <a:cxn ang="0">
                    <a:pos x="13166" y="6800"/>
                  </a:cxn>
                  <a:cxn ang="0">
                    <a:pos x="14388" y="7068"/>
                  </a:cxn>
                  <a:cxn ang="0">
                    <a:pos x="15662" y="7055"/>
                  </a:cxn>
                  <a:cxn ang="0">
                    <a:pos x="16397" y="6841"/>
                  </a:cxn>
                  <a:cxn ang="0">
                    <a:pos x="16690" y="6578"/>
                  </a:cxn>
                  <a:cxn ang="0">
                    <a:pos x="16829" y="6249"/>
                  </a:cxn>
                  <a:cxn ang="0">
                    <a:pos x="16870" y="5888"/>
                  </a:cxn>
                  <a:cxn ang="0">
                    <a:pos x="16810" y="5647"/>
                  </a:cxn>
                  <a:cxn ang="0">
                    <a:pos x="16681" y="5416"/>
                  </a:cxn>
                  <a:cxn ang="0">
                    <a:pos x="16384" y="5106"/>
                  </a:cxn>
                  <a:cxn ang="0">
                    <a:pos x="15870" y="4735"/>
                  </a:cxn>
                  <a:cxn ang="0">
                    <a:pos x="15319" y="4439"/>
                  </a:cxn>
                  <a:cxn ang="0">
                    <a:pos x="14041" y="3833"/>
                  </a:cxn>
                  <a:cxn ang="0">
                    <a:pos x="12476" y="3212"/>
                  </a:cxn>
                  <a:cxn ang="0">
                    <a:pos x="9842" y="2064"/>
                  </a:cxn>
                  <a:cxn ang="0">
                    <a:pos x="8430" y="1671"/>
                  </a:cxn>
                  <a:cxn ang="0">
                    <a:pos x="6935" y="1356"/>
                  </a:cxn>
                  <a:cxn ang="0">
                    <a:pos x="4513" y="1023"/>
                  </a:cxn>
                  <a:cxn ang="0">
                    <a:pos x="3504" y="824"/>
                  </a:cxn>
                  <a:cxn ang="0">
                    <a:pos x="2569" y="477"/>
                  </a:cxn>
                  <a:cxn ang="0">
                    <a:pos x="1440" y="181"/>
                  </a:cxn>
                  <a:cxn ang="0">
                    <a:pos x="315" y="0"/>
                  </a:cxn>
                  <a:cxn ang="0">
                    <a:pos x="0" y="13720"/>
                  </a:cxn>
                  <a:cxn ang="0">
                    <a:pos x="510" y="13716"/>
                  </a:cxn>
                  <a:cxn ang="0">
                    <a:pos x="1232" y="13618"/>
                  </a:cxn>
                  <a:cxn ang="0">
                    <a:pos x="1740" y="13433"/>
                  </a:cxn>
                  <a:cxn ang="0">
                    <a:pos x="2237" y="12776"/>
                  </a:cxn>
                  <a:cxn ang="0">
                    <a:pos x="2662" y="12114"/>
                  </a:cxn>
                  <a:cxn ang="0">
                    <a:pos x="2723" y="11864"/>
                  </a:cxn>
                  <a:cxn ang="0">
                    <a:pos x="2814" y="11739"/>
                  </a:cxn>
                  <a:cxn ang="0">
                    <a:pos x="3389" y="11595"/>
                  </a:cxn>
                  <a:cxn ang="0">
                    <a:pos x="3791" y="11374"/>
                  </a:cxn>
                  <a:cxn ang="0">
                    <a:pos x="4018" y="10998"/>
                  </a:cxn>
                  <a:cxn ang="0">
                    <a:pos x="4092" y="10540"/>
                  </a:cxn>
                  <a:cxn ang="0">
                    <a:pos x="4218" y="10124"/>
                  </a:cxn>
                  <a:cxn ang="0">
                    <a:pos x="4246" y="9836"/>
                  </a:cxn>
                  <a:cxn ang="0">
                    <a:pos x="4185" y="9536"/>
                  </a:cxn>
                  <a:cxn ang="0">
                    <a:pos x="3981" y="9281"/>
                  </a:cxn>
                  <a:cxn ang="0">
                    <a:pos x="4667" y="9217"/>
                  </a:cxn>
                  <a:cxn ang="0">
                    <a:pos x="5375" y="9026"/>
                  </a:cxn>
                  <a:cxn ang="0">
                    <a:pos x="5912" y="8258"/>
                  </a:cxn>
                  <a:cxn ang="0">
                    <a:pos x="6190" y="7674"/>
                  </a:cxn>
                  <a:cxn ang="0">
                    <a:pos x="6236" y="7323"/>
                  </a:cxn>
                  <a:cxn ang="0">
                    <a:pos x="6116" y="6921"/>
                  </a:cxn>
                  <a:cxn ang="0">
                    <a:pos x="5838" y="6424"/>
                  </a:cxn>
                  <a:cxn ang="0">
                    <a:pos x="5926" y="6138"/>
                  </a:cxn>
                  <a:cxn ang="0">
                    <a:pos x="6199" y="5754"/>
                  </a:cxn>
                  <a:cxn ang="0">
                    <a:pos x="6212" y="5369"/>
                  </a:cxn>
                  <a:cxn ang="0">
                    <a:pos x="6921" y="5208"/>
                  </a:cxn>
                  <a:cxn ang="0">
                    <a:pos x="7634" y="5513"/>
                  </a:cxn>
                  <a:cxn ang="0">
                    <a:pos x="8653" y="5828"/>
                  </a:cxn>
                </a:cxnLst>
                <a:rect l="0" t="0" r="r" b="b"/>
                <a:pathLst>
                  <a:path w="16870" h="13720">
                    <a:moveTo>
                      <a:pt x="8986" y="5883"/>
                    </a:moveTo>
                    <a:lnTo>
                      <a:pt x="9263" y="5920"/>
                    </a:lnTo>
                    <a:lnTo>
                      <a:pt x="9528" y="5976"/>
                    </a:lnTo>
                    <a:lnTo>
                      <a:pt x="9986" y="6110"/>
                    </a:lnTo>
                    <a:lnTo>
                      <a:pt x="10198" y="6142"/>
                    </a:lnTo>
                    <a:lnTo>
                      <a:pt x="10445" y="6138"/>
                    </a:lnTo>
                    <a:lnTo>
                      <a:pt x="10981" y="6078"/>
                    </a:lnTo>
                    <a:lnTo>
                      <a:pt x="11259" y="6059"/>
                    </a:lnTo>
                    <a:lnTo>
                      <a:pt x="11523" y="6078"/>
                    </a:lnTo>
                    <a:lnTo>
                      <a:pt x="11648" y="6110"/>
                    </a:lnTo>
                    <a:lnTo>
                      <a:pt x="11769" y="6157"/>
                    </a:lnTo>
                    <a:lnTo>
                      <a:pt x="11879" y="6217"/>
                    </a:lnTo>
                    <a:lnTo>
                      <a:pt x="11977" y="6305"/>
                    </a:lnTo>
                    <a:lnTo>
                      <a:pt x="12166" y="6434"/>
                    </a:lnTo>
                    <a:lnTo>
                      <a:pt x="12454" y="6563"/>
                    </a:lnTo>
                    <a:lnTo>
                      <a:pt x="13166" y="6800"/>
                    </a:lnTo>
                    <a:lnTo>
                      <a:pt x="14097" y="7036"/>
                    </a:lnTo>
                    <a:lnTo>
                      <a:pt x="14388" y="7068"/>
                    </a:lnTo>
                    <a:lnTo>
                      <a:pt x="15102" y="7087"/>
                    </a:lnTo>
                    <a:lnTo>
                      <a:pt x="15662" y="7055"/>
                    </a:lnTo>
                    <a:lnTo>
                      <a:pt x="16087" y="6967"/>
                    </a:lnTo>
                    <a:lnTo>
                      <a:pt x="16397" y="6841"/>
                    </a:lnTo>
                    <a:lnTo>
                      <a:pt x="16616" y="6671"/>
                    </a:lnTo>
                    <a:lnTo>
                      <a:pt x="16690" y="6578"/>
                    </a:lnTo>
                    <a:lnTo>
                      <a:pt x="16750" y="6476"/>
                    </a:lnTo>
                    <a:lnTo>
                      <a:pt x="16829" y="6249"/>
                    </a:lnTo>
                    <a:lnTo>
                      <a:pt x="16866" y="6013"/>
                    </a:lnTo>
                    <a:lnTo>
                      <a:pt x="16870" y="5888"/>
                    </a:lnTo>
                    <a:lnTo>
                      <a:pt x="16847" y="5764"/>
                    </a:lnTo>
                    <a:lnTo>
                      <a:pt x="16810" y="5647"/>
                    </a:lnTo>
                    <a:lnTo>
                      <a:pt x="16750" y="5532"/>
                    </a:lnTo>
                    <a:lnTo>
                      <a:pt x="16681" y="5416"/>
                    </a:lnTo>
                    <a:lnTo>
                      <a:pt x="16592" y="5309"/>
                    </a:lnTo>
                    <a:lnTo>
                      <a:pt x="16384" y="5106"/>
                    </a:lnTo>
                    <a:lnTo>
                      <a:pt x="16139" y="4911"/>
                    </a:lnTo>
                    <a:lnTo>
                      <a:pt x="15870" y="4735"/>
                    </a:lnTo>
                    <a:lnTo>
                      <a:pt x="15597" y="4578"/>
                    </a:lnTo>
                    <a:lnTo>
                      <a:pt x="15319" y="4439"/>
                    </a:lnTo>
                    <a:lnTo>
                      <a:pt x="14741" y="4152"/>
                    </a:lnTo>
                    <a:lnTo>
                      <a:pt x="14041" y="3833"/>
                    </a:lnTo>
                    <a:lnTo>
                      <a:pt x="13268" y="3505"/>
                    </a:lnTo>
                    <a:lnTo>
                      <a:pt x="12476" y="3212"/>
                    </a:lnTo>
                    <a:lnTo>
                      <a:pt x="10305" y="2222"/>
                    </a:lnTo>
                    <a:lnTo>
                      <a:pt x="9842" y="2064"/>
                    </a:lnTo>
                    <a:lnTo>
                      <a:pt x="9375" y="1921"/>
                    </a:lnTo>
                    <a:lnTo>
                      <a:pt x="8430" y="1671"/>
                    </a:lnTo>
                    <a:lnTo>
                      <a:pt x="7671" y="1500"/>
                    </a:lnTo>
                    <a:lnTo>
                      <a:pt x="6935" y="1356"/>
                    </a:lnTo>
                    <a:lnTo>
                      <a:pt x="5592" y="1144"/>
                    </a:lnTo>
                    <a:lnTo>
                      <a:pt x="4513" y="1023"/>
                    </a:lnTo>
                    <a:lnTo>
                      <a:pt x="3819" y="968"/>
                    </a:lnTo>
                    <a:lnTo>
                      <a:pt x="3504" y="824"/>
                    </a:lnTo>
                    <a:lnTo>
                      <a:pt x="3190" y="695"/>
                    </a:lnTo>
                    <a:lnTo>
                      <a:pt x="2569" y="477"/>
                    </a:lnTo>
                    <a:lnTo>
                      <a:pt x="1977" y="306"/>
                    </a:lnTo>
                    <a:lnTo>
                      <a:pt x="1440" y="181"/>
                    </a:lnTo>
                    <a:lnTo>
                      <a:pt x="629" y="37"/>
                    </a:lnTo>
                    <a:lnTo>
                      <a:pt x="315" y="0"/>
                    </a:lnTo>
                    <a:lnTo>
                      <a:pt x="0" y="0"/>
                    </a:lnTo>
                    <a:lnTo>
                      <a:pt x="0" y="13720"/>
                    </a:lnTo>
                    <a:lnTo>
                      <a:pt x="315" y="13720"/>
                    </a:lnTo>
                    <a:lnTo>
                      <a:pt x="510" y="13716"/>
                    </a:lnTo>
                    <a:lnTo>
                      <a:pt x="963" y="13670"/>
                    </a:lnTo>
                    <a:lnTo>
                      <a:pt x="1232" y="13618"/>
                    </a:lnTo>
                    <a:lnTo>
                      <a:pt x="1500" y="13540"/>
                    </a:lnTo>
                    <a:lnTo>
                      <a:pt x="1740" y="13433"/>
                    </a:lnTo>
                    <a:lnTo>
                      <a:pt x="1926" y="13299"/>
                    </a:lnTo>
                    <a:lnTo>
                      <a:pt x="2237" y="12776"/>
                    </a:lnTo>
                    <a:lnTo>
                      <a:pt x="2482" y="12377"/>
                    </a:lnTo>
                    <a:lnTo>
                      <a:pt x="2662" y="12114"/>
                    </a:lnTo>
                    <a:lnTo>
                      <a:pt x="2732" y="11975"/>
                    </a:lnTo>
                    <a:lnTo>
                      <a:pt x="2723" y="11864"/>
                    </a:lnTo>
                    <a:lnTo>
                      <a:pt x="2662" y="11758"/>
                    </a:lnTo>
                    <a:lnTo>
                      <a:pt x="2814" y="11739"/>
                    </a:lnTo>
                    <a:lnTo>
                      <a:pt x="3176" y="11665"/>
                    </a:lnTo>
                    <a:lnTo>
                      <a:pt x="3389" y="11595"/>
                    </a:lnTo>
                    <a:lnTo>
                      <a:pt x="3602" y="11498"/>
                    </a:lnTo>
                    <a:lnTo>
                      <a:pt x="3791" y="11374"/>
                    </a:lnTo>
                    <a:lnTo>
                      <a:pt x="3949" y="11211"/>
                    </a:lnTo>
                    <a:lnTo>
                      <a:pt x="4018" y="10998"/>
                    </a:lnTo>
                    <a:lnTo>
                      <a:pt x="4060" y="10767"/>
                    </a:lnTo>
                    <a:lnTo>
                      <a:pt x="4092" y="10540"/>
                    </a:lnTo>
                    <a:lnTo>
                      <a:pt x="4144" y="10346"/>
                    </a:lnTo>
                    <a:lnTo>
                      <a:pt x="4218" y="10124"/>
                    </a:lnTo>
                    <a:lnTo>
                      <a:pt x="4240" y="9985"/>
                    </a:lnTo>
                    <a:lnTo>
                      <a:pt x="4246" y="9836"/>
                    </a:lnTo>
                    <a:lnTo>
                      <a:pt x="4231" y="9684"/>
                    </a:lnTo>
                    <a:lnTo>
                      <a:pt x="4185" y="9536"/>
                    </a:lnTo>
                    <a:lnTo>
                      <a:pt x="4107" y="9401"/>
                    </a:lnTo>
                    <a:lnTo>
                      <a:pt x="3981" y="9281"/>
                    </a:lnTo>
                    <a:lnTo>
                      <a:pt x="4190" y="9267"/>
                    </a:lnTo>
                    <a:lnTo>
                      <a:pt x="4667" y="9217"/>
                    </a:lnTo>
                    <a:lnTo>
                      <a:pt x="5175" y="9105"/>
                    </a:lnTo>
                    <a:lnTo>
                      <a:pt x="5375" y="9026"/>
                    </a:lnTo>
                    <a:lnTo>
                      <a:pt x="5490" y="8929"/>
                    </a:lnTo>
                    <a:lnTo>
                      <a:pt x="5912" y="8258"/>
                    </a:lnTo>
                    <a:lnTo>
                      <a:pt x="6116" y="7856"/>
                    </a:lnTo>
                    <a:lnTo>
                      <a:pt x="6190" y="7674"/>
                    </a:lnTo>
                    <a:lnTo>
                      <a:pt x="6231" y="7513"/>
                    </a:lnTo>
                    <a:lnTo>
                      <a:pt x="6236" y="7323"/>
                    </a:lnTo>
                    <a:lnTo>
                      <a:pt x="6190" y="7124"/>
                    </a:lnTo>
                    <a:lnTo>
                      <a:pt x="6116" y="6921"/>
                    </a:lnTo>
                    <a:lnTo>
                      <a:pt x="6023" y="6730"/>
                    </a:lnTo>
                    <a:lnTo>
                      <a:pt x="5838" y="6424"/>
                    </a:lnTo>
                    <a:lnTo>
                      <a:pt x="5750" y="6305"/>
                    </a:lnTo>
                    <a:lnTo>
                      <a:pt x="5926" y="6138"/>
                    </a:lnTo>
                    <a:lnTo>
                      <a:pt x="6074" y="5962"/>
                    </a:lnTo>
                    <a:lnTo>
                      <a:pt x="6199" y="5754"/>
                    </a:lnTo>
                    <a:lnTo>
                      <a:pt x="5945" y="5402"/>
                    </a:lnTo>
                    <a:lnTo>
                      <a:pt x="6212" y="5369"/>
                    </a:lnTo>
                    <a:lnTo>
                      <a:pt x="6486" y="5309"/>
                    </a:lnTo>
                    <a:lnTo>
                      <a:pt x="6921" y="5208"/>
                    </a:lnTo>
                    <a:lnTo>
                      <a:pt x="7125" y="5300"/>
                    </a:lnTo>
                    <a:lnTo>
                      <a:pt x="7634" y="5513"/>
                    </a:lnTo>
                    <a:lnTo>
                      <a:pt x="8306" y="5740"/>
                    </a:lnTo>
                    <a:lnTo>
                      <a:pt x="8653" y="5828"/>
                    </a:lnTo>
                    <a:lnTo>
                      <a:pt x="8986" y="58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29"/>
              <p:cNvSpPr>
                <a:spLocks/>
              </p:cNvSpPr>
              <p:nvPr/>
            </p:nvSpPr>
            <p:spPr bwMode="auto">
              <a:xfrm>
                <a:off x="3077" y="1179"/>
                <a:ext cx="1159" cy="463"/>
              </a:xfrm>
              <a:custGeom>
                <a:avLst/>
                <a:gdLst/>
                <a:ahLst/>
                <a:cxnLst>
                  <a:cxn ang="0">
                    <a:pos x="9351" y="2009"/>
                  </a:cxn>
                  <a:cxn ang="0">
                    <a:pos x="7870" y="1610"/>
                  </a:cxn>
                  <a:cxn ang="0">
                    <a:pos x="5999" y="1254"/>
                  </a:cxn>
                  <a:cxn ang="0">
                    <a:pos x="4467" y="1050"/>
                  </a:cxn>
                  <a:cxn ang="0">
                    <a:pos x="3042" y="1014"/>
                  </a:cxn>
                  <a:cxn ang="0">
                    <a:pos x="3124" y="796"/>
                  </a:cxn>
                  <a:cxn ang="0">
                    <a:pos x="1981" y="393"/>
                  </a:cxn>
                  <a:cxn ang="0">
                    <a:pos x="981" y="152"/>
                  </a:cxn>
                  <a:cxn ang="0">
                    <a:pos x="0" y="0"/>
                  </a:cxn>
                  <a:cxn ang="0">
                    <a:pos x="403" y="1204"/>
                  </a:cxn>
                  <a:cxn ang="0">
                    <a:pos x="1189" y="1454"/>
                  </a:cxn>
                  <a:cxn ang="0">
                    <a:pos x="1574" y="1546"/>
                  </a:cxn>
                  <a:cxn ang="0">
                    <a:pos x="1939" y="1721"/>
                  </a:cxn>
                  <a:cxn ang="0">
                    <a:pos x="2269" y="1981"/>
                  </a:cxn>
                  <a:cxn ang="0">
                    <a:pos x="2541" y="2324"/>
                  </a:cxn>
                  <a:cxn ang="0">
                    <a:pos x="3074" y="3008"/>
                  </a:cxn>
                  <a:cxn ang="0">
                    <a:pos x="3504" y="3383"/>
                  </a:cxn>
                  <a:cxn ang="0">
                    <a:pos x="5083" y="4703"/>
                  </a:cxn>
                  <a:cxn ang="0">
                    <a:pos x="6097" y="4633"/>
                  </a:cxn>
                  <a:cxn ang="0">
                    <a:pos x="6357" y="4540"/>
                  </a:cxn>
                  <a:cxn ang="0">
                    <a:pos x="6079" y="4193"/>
                  </a:cxn>
                  <a:cxn ang="0">
                    <a:pos x="6439" y="4332"/>
                  </a:cxn>
                  <a:cxn ang="0">
                    <a:pos x="7486" y="4925"/>
                  </a:cxn>
                  <a:cxn ang="0">
                    <a:pos x="8097" y="5143"/>
                  </a:cxn>
                  <a:cxn ang="0">
                    <a:pos x="8852" y="5272"/>
                  </a:cxn>
                  <a:cxn ang="0">
                    <a:pos x="9134" y="5388"/>
                  </a:cxn>
                  <a:cxn ang="0">
                    <a:pos x="9167" y="4818"/>
                  </a:cxn>
                  <a:cxn ang="0">
                    <a:pos x="9295" y="4957"/>
                  </a:cxn>
                  <a:cxn ang="0">
                    <a:pos x="9453" y="5351"/>
                  </a:cxn>
                  <a:cxn ang="0">
                    <a:pos x="9768" y="5480"/>
                  </a:cxn>
                  <a:cxn ang="0">
                    <a:pos x="10490" y="5476"/>
                  </a:cxn>
                  <a:cxn ang="0">
                    <a:pos x="11022" y="5439"/>
                  </a:cxn>
                  <a:cxn ang="0">
                    <a:pos x="11078" y="5471"/>
                  </a:cxn>
                  <a:cxn ang="0">
                    <a:pos x="11296" y="5314"/>
                  </a:cxn>
                  <a:cxn ang="0">
                    <a:pos x="11352" y="4920"/>
                  </a:cxn>
                  <a:cxn ang="0">
                    <a:pos x="11472" y="4768"/>
                  </a:cxn>
                  <a:cxn ang="0">
                    <a:pos x="11551" y="5286"/>
                  </a:cxn>
                  <a:cxn ang="0">
                    <a:pos x="11814" y="5642"/>
                  </a:cxn>
                  <a:cxn ang="0">
                    <a:pos x="12481" y="6022"/>
                  </a:cxn>
                  <a:cxn ang="0">
                    <a:pos x="13217" y="6304"/>
                  </a:cxn>
                  <a:cxn ang="0">
                    <a:pos x="14134" y="6471"/>
                  </a:cxn>
                  <a:cxn ang="0">
                    <a:pos x="15227" y="6467"/>
                  </a:cxn>
                  <a:cxn ang="0">
                    <a:pos x="15852" y="6313"/>
                  </a:cxn>
                  <a:cxn ang="0">
                    <a:pos x="16143" y="6064"/>
                  </a:cxn>
                  <a:cxn ang="0">
                    <a:pos x="16227" y="5786"/>
                  </a:cxn>
                  <a:cxn ang="0">
                    <a:pos x="16212" y="5540"/>
                  </a:cxn>
                  <a:cxn ang="0">
                    <a:pos x="16119" y="5314"/>
                  </a:cxn>
                  <a:cxn ang="0">
                    <a:pos x="15763" y="4911"/>
                  </a:cxn>
                  <a:cxn ang="0">
                    <a:pos x="15264" y="4564"/>
                  </a:cxn>
                  <a:cxn ang="0">
                    <a:pos x="14148" y="3999"/>
                  </a:cxn>
                  <a:cxn ang="0">
                    <a:pos x="12773" y="3425"/>
                  </a:cxn>
                  <a:cxn ang="0">
                    <a:pos x="11610" y="2971"/>
                  </a:cxn>
                  <a:cxn ang="0">
                    <a:pos x="9837" y="2170"/>
                  </a:cxn>
                </a:cxnLst>
                <a:rect l="0" t="0" r="r" b="b"/>
                <a:pathLst>
                  <a:path w="16231" h="6495">
                    <a:moveTo>
                      <a:pt x="9837" y="2170"/>
                    </a:moveTo>
                    <a:lnTo>
                      <a:pt x="9351" y="2009"/>
                    </a:lnTo>
                    <a:lnTo>
                      <a:pt x="8856" y="1860"/>
                    </a:lnTo>
                    <a:lnTo>
                      <a:pt x="7870" y="1610"/>
                    </a:lnTo>
                    <a:lnTo>
                      <a:pt x="6907" y="1412"/>
                    </a:lnTo>
                    <a:lnTo>
                      <a:pt x="5999" y="1254"/>
                    </a:lnTo>
                    <a:lnTo>
                      <a:pt x="5175" y="1134"/>
                    </a:lnTo>
                    <a:lnTo>
                      <a:pt x="4467" y="1050"/>
                    </a:lnTo>
                    <a:lnTo>
                      <a:pt x="3504" y="968"/>
                    </a:lnTo>
                    <a:lnTo>
                      <a:pt x="3042" y="1014"/>
                    </a:lnTo>
                    <a:lnTo>
                      <a:pt x="2894" y="1005"/>
                    </a:lnTo>
                    <a:lnTo>
                      <a:pt x="3124" y="796"/>
                    </a:lnTo>
                    <a:lnTo>
                      <a:pt x="2546" y="574"/>
                    </a:lnTo>
                    <a:lnTo>
                      <a:pt x="1981" y="393"/>
                    </a:lnTo>
                    <a:lnTo>
                      <a:pt x="1453" y="254"/>
                    </a:lnTo>
                    <a:lnTo>
                      <a:pt x="981" y="152"/>
                    </a:lnTo>
                    <a:lnTo>
                      <a:pt x="268" y="32"/>
                    </a:lnTo>
                    <a:lnTo>
                      <a:pt x="0" y="0"/>
                    </a:lnTo>
                    <a:lnTo>
                      <a:pt x="0" y="1005"/>
                    </a:lnTo>
                    <a:lnTo>
                      <a:pt x="403" y="1204"/>
                    </a:lnTo>
                    <a:lnTo>
                      <a:pt x="787" y="1356"/>
                    </a:lnTo>
                    <a:lnTo>
                      <a:pt x="1189" y="1454"/>
                    </a:lnTo>
                    <a:lnTo>
                      <a:pt x="1384" y="1486"/>
                    </a:lnTo>
                    <a:lnTo>
                      <a:pt x="1574" y="1546"/>
                    </a:lnTo>
                    <a:lnTo>
                      <a:pt x="1759" y="1620"/>
                    </a:lnTo>
                    <a:lnTo>
                      <a:pt x="1939" y="1721"/>
                    </a:lnTo>
                    <a:lnTo>
                      <a:pt x="2111" y="1838"/>
                    </a:lnTo>
                    <a:lnTo>
                      <a:pt x="2269" y="1981"/>
                    </a:lnTo>
                    <a:lnTo>
                      <a:pt x="2412" y="2138"/>
                    </a:lnTo>
                    <a:lnTo>
                      <a:pt x="2541" y="2324"/>
                    </a:lnTo>
                    <a:lnTo>
                      <a:pt x="2801" y="2689"/>
                    </a:lnTo>
                    <a:lnTo>
                      <a:pt x="3074" y="3008"/>
                    </a:lnTo>
                    <a:lnTo>
                      <a:pt x="3319" y="3249"/>
                    </a:lnTo>
                    <a:lnTo>
                      <a:pt x="3504" y="3383"/>
                    </a:lnTo>
                    <a:lnTo>
                      <a:pt x="3504" y="3481"/>
                    </a:lnTo>
                    <a:lnTo>
                      <a:pt x="5083" y="4703"/>
                    </a:lnTo>
                    <a:lnTo>
                      <a:pt x="5704" y="4689"/>
                    </a:lnTo>
                    <a:lnTo>
                      <a:pt x="6097" y="4633"/>
                    </a:lnTo>
                    <a:lnTo>
                      <a:pt x="6296" y="4568"/>
                    </a:lnTo>
                    <a:lnTo>
                      <a:pt x="6357" y="4540"/>
                    </a:lnTo>
                    <a:lnTo>
                      <a:pt x="6199" y="4375"/>
                    </a:lnTo>
                    <a:lnTo>
                      <a:pt x="6079" y="4193"/>
                    </a:lnTo>
                    <a:lnTo>
                      <a:pt x="5981" y="3995"/>
                    </a:lnTo>
                    <a:lnTo>
                      <a:pt x="6439" y="4332"/>
                    </a:lnTo>
                    <a:lnTo>
                      <a:pt x="6926" y="4633"/>
                    </a:lnTo>
                    <a:lnTo>
                      <a:pt x="7486" y="4925"/>
                    </a:lnTo>
                    <a:lnTo>
                      <a:pt x="7819" y="5054"/>
                    </a:lnTo>
                    <a:lnTo>
                      <a:pt x="8097" y="5143"/>
                    </a:lnTo>
                    <a:lnTo>
                      <a:pt x="8527" y="5226"/>
                    </a:lnTo>
                    <a:lnTo>
                      <a:pt x="8852" y="5272"/>
                    </a:lnTo>
                    <a:lnTo>
                      <a:pt x="8995" y="5314"/>
                    </a:lnTo>
                    <a:lnTo>
                      <a:pt x="9134" y="5388"/>
                    </a:lnTo>
                    <a:lnTo>
                      <a:pt x="9120" y="4999"/>
                    </a:lnTo>
                    <a:lnTo>
                      <a:pt x="9167" y="4818"/>
                    </a:lnTo>
                    <a:lnTo>
                      <a:pt x="9282" y="4615"/>
                    </a:lnTo>
                    <a:lnTo>
                      <a:pt x="9295" y="4957"/>
                    </a:lnTo>
                    <a:lnTo>
                      <a:pt x="9360" y="5198"/>
                    </a:lnTo>
                    <a:lnTo>
                      <a:pt x="9453" y="5351"/>
                    </a:lnTo>
                    <a:lnTo>
                      <a:pt x="9564" y="5430"/>
                    </a:lnTo>
                    <a:lnTo>
                      <a:pt x="9768" y="5480"/>
                    </a:lnTo>
                    <a:lnTo>
                      <a:pt x="10000" y="5499"/>
                    </a:lnTo>
                    <a:lnTo>
                      <a:pt x="10490" y="5476"/>
                    </a:lnTo>
                    <a:lnTo>
                      <a:pt x="10894" y="5439"/>
                    </a:lnTo>
                    <a:lnTo>
                      <a:pt x="11022" y="5439"/>
                    </a:lnTo>
                    <a:lnTo>
                      <a:pt x="11059" y="5449"/>
                    </a:lnTo>
                    <a:lnTo>
                      <a:pt x="11078" y="5471"/>
                    </a:lnTo>
                    <a:lnTo>
                      <a:pt x="11324" y="5471"/>
                    </a:lnTo>
                    <a:lnTo>
                      <a:pt x="11296" y="5314"/>
                    </a:lnTo>
                    <a:lnTo>
                      <a:pt x="11296" y="5119"/>
                    </a:lnTo>
                    <a:lnTo>
                      <a:pt x="11352" y="4920"/>
                    </a:lnTo>
                    <a:lnTo>
                      <a:pt x="11402" y="4837"/>
                    </a:lnTo>
                    <a:lnTo>
                      <a:pt x="11472" y="4768"/>
                    </a:lnTo>
                    <a:lnTo>
                      <a:pt x="11491" y="5059"/>
                    </a:lnTo>
                    <a:lnTo>
                      <a:pt x="11551" y="5286"/>
                    </a:lnTo>
                    <a:lnTo>
                      <a:pt x="11657" y="5471"/>
                    </a:lnTo>
                    <a:lnTo>
                      <a:pt x="11814" y="5642"/>
                    </a:lnTo>
                    <a:lnTo>
                      <a:pt x="11995" y="5758"/>
                    </a:lnTo>
                    <a:lnTo>
                      <a:pt x="12481" y="6022"/>
                    </a:lnTo>
                    <a:lnTo>
                      <a:pt x="12823" y="6170"/>
                    </a:lnTo>
                    <a:lnTo>
                      <a:pt x="13217" y="6304"/>
                    </a:lnTo>
                    <a:lnTo>
                      <a:pt x="13661" y="6406"/>
                    </a:lnTo>
                    <a:lnTo>
                      <a:pt x="14134" y="6471"/>
                    </a:lnTo>
                    <a:lnTo>
                      <a:pt x="14750" y="6495"/>
                    </a:lnTo>
                    <a:lnTo>
                      <a:pt x="15227" y="6467"/>
                    </a:lnTo>
                    <a:lnTo>
                      <a:pt x="15587" y="6406"/>
                    </a:lnTo>
                    <a:lnTo>
                      <a:pt x="15852" y="6313"/>
                    </a:lnTo>
                    <a:lnTo>
                      <a:pt x="16032" y="6193"/>
                    </a:lnTo>
                    <a:lnTo>
                      <a:pt x="16143" y="6064"/>
                    </a:lnTo>
                    <a:lnTo>
                      <a:pt x="16203" y="5925"/>
                    </a:lnTo>
                    <a:lnTo>
                      <a:pt x="16227" y="5786"/>
                    </a:lnTo>
                    <a:lnTo>
                      <a:pt x="16231" y="5661"/>
                    </a:lnTo>
                    <a:lnTo>
                      <a:pt x="16212" y="5540"/>
                    </a:lnTo>
                    <a:lnTo>
                      <a:pt x="16175" y="5425"/>
                    </a:lnTo>
                    <a:lnTo>
                      <a:pt x="16119" y="5314"/>
                    </a:lnTo>
                    <a:lnTo>
                      <a:pt x="15967" y="5106"/>
                    </a:lnTo>
                    <a:lnTo>
                      <a:pt x="15763" y="4911"/>
                    </a:lnTo>
                    <a:lnTo>
                      <a:pt x="15527" y="4731"/>
                    </a:lnTo>
                    <a:lnTo>
                      <a:pt x="15264" y="4564"/>
                    </a:lnTo>
                    <a:lnTo>
                      <a:pt x="14717" y="4277"/>
                    </a:lnTo>
                    <a:lnTo>
                      <a:pt x="14148" y="3999"/>
                    </a:lnTo>
                    <a:lnTo>
                      <a:pt x="13495" y="3713"/>
                    </a:lnTo>
                    <a:lnTo>
                      <a:pt x="12773" y="3425"/>
                    </a:lnTo>
                    <a:lnTo>
                      <a:pt x="11986" y="3153"/>
                    </a:lnTo>
                    <a:lnTo>
                      <a:pt x="11610" y="2971"/>
                    </a:lnTo>
                    <a:lnTo>
                      <a:pt x="10916" y="2657"/>
                    </a:lnTo>
                    <a:lnTo>
                      <a:pt x="9837" y="2170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30"/>
              <p:cNvSpPr>
                <a:spLocks/>
              </p:cNvSpPr>
              <p:nvPr/>
            </p:nvSpPr>
            <p:spPr bwMode="auto">
              <a:xfrm>
                <a:off x="3077" y="1593"/>
                <a:ext cx="399" cy="224"/>
              </a:xfrm>
              <a:custGeom>
                <a:avLst/>
                <a:gdLst/>
                <a:ahLst/>
                <a:cxnLst>
                  <a:cxn ang="0">
                    <a:pos x="4796" y="551"/>
                  </a:cxn>
                  <a:cxn ang="0">
                    <a:pos x="3903" y="658"/>
                  </a:cxn>
                  <a:cxn ang="0">
                    <a:pos x="3014" y="616"/>
                  </a:cxn>
                  <a:cxn ang="0">
                    <a:pos x="2365" y="477"/>
                  </a:cxn>
                  <a:cxn ang="0">
                    <a:pos x="1708" y="227"/>
                  </a:cxn>
                  <a:cxn ang="0">
                    <a:pos x="1250" y="18"/>
                  </a:cxn>
                  <a:cxn ang="0">
                    <a:pos x="907" y="0"/>
                  </a:cxn>
                  <a:cxn ang="0">
                    <a:pos x="462" y="102"/>
                  </a:cxn>
                  <a:cxn ang="0">
                    <a:pos x="227" y="232"/>
                  </a:cxn>
                  <a:cxn ang="0">
                    <a:pos x="0" y="435"/>
                  </a:cxn>
                  <a:cxn ang="0">
                    <a:pos x="65" y="1828"/>
                  </a:cxn>
                  <a:cxn ang="0">
                    <a:pos x="199" y="2166"/>
                  </a:cxn>
                  <a:cxn ang="0">
                    <a:pos x="130" y="2431"/>
                  </a:cxn>
                  <a:cxn ang="0">
                    <a:pos x="0" y="2546"/>
                  </a:cxn>
                  <a:cxn ang="0">
                    <a:pos x="180" y="3065"/>
                  </a:cxn>
                  <a:cxn ang="0">
                    <a:pos x="579" y="2884"/>
                  </a:cxn>
                  <a:cxn ang="0">
                    <a:pos x="976" y="2583"/>
                  </a:cxn>
                  <a:cxn ang="0">
                    <a:pos x="1143" y="2277"/>
                  </a:cxn>
                  <a:cxn ang="0">
                    <a:pos x="1143" y="2014"/>
                  </a:cxn>
                  <a:cxn ang="0">
                    <a:pos x="981" y="1667"/>
                  </a:cxn>
                  <a:cxn ang="0">
                    <a:pos x="926" y="1569"/>
                  </a:cxn>
                  <a:cxn ang="0">
                    <a:pos x="1158" y="1819"/>
                  </a:cxn>
                  <a:cxn ang="0">
                    <a:pos x="1310" y="2231"/>
                  </a:cxn>
                  <a:cxn ang="0">
                    <a:pos x="1259" y="2643"/>
                  </a:cxn>
                  <a:cxn ang="0">
                    <a:pos x="1555" y="2856"/>
                  </a:cxn>
                  <a:cxn ang="0">
                    <a:pos x="2463" y="2930"/>
                  </a:cxn>
                  <a:cxn ang="0">
                    <a:pos x="3643" y="2898"/>
                  </a:cxn>
                  <a:cxn ang="0">
                    <a:pos x="4823" y="2643"/>
                  </a:cxn>
                  <a:cxn ang="0">
                    <a:pos x="5051" y="2435"/>
                  </a:cxn>
                  <a:cxn ang="0">
                    <a:pos x="5500" y="1615"/>
                  </a:cxn>
                  <a:cxn ang="0">
                    <a:pos x="5597" y="1273"/>
                  </a:cxn>
                  <a:cxn ang="0">
                    <a:pos x="5541" y="995"/>
                  </a:cxn>
                  <a:cxn ang="0">
                    <a:pos x="5218" y="541"/>
                  </a:cxn>
                </a:cxnLst>
                <a:rect l="0" t="0" r="r" b="b"/>
                <a:pathLst>
                  <a:path w="5597" h="3125">
                    <a:moveTo>
                      <a:pt x="5144" y="467"/>
                    </a:moveTo>
                    <a:lnTo>
                      <a:pt x="4796" y="551"/>
                    </a:lnTo>
                    <a:lnTo>
                      <a:pt x="4407" y="616"/>
                    </a:lnTo>
                    <a:lnTo>
                      <a:pt x="3903" y="658"/>
                    </a:lnTo>
                    <a:lnTo>
                      <a:pt x="3324" y="648"/>
                    </a:lnTo>
                    <a:lnTo>
                      <a:pt x="3014" y="616"/>
                    </a:lnTo>
                    <a:lnTo>
                      <a:pt x="2690" y="560"/>
                    </a:lnTo>
                    <a:lnTo>
                      <a:pt x="2365" y="477"/>
                    </a:lnTo>
                    <a:lnTo>
                      <a:pt x="2037" y="371"/>
                    </a:lnTo>
                    <a:lnTo>
                      <a:pt x="1708" y="227"/>
                    </a:lnTo>
                    <a:lnTo>
                      <a:pt x="1384" y="51"/>
                    </a:lnTo>
                    <a:lnTo>
                      <a:pt x="1250" y="18"/>
                    </a:lnTo>
                    <a:lnTo>
                      <a:pt x="1102" y="0"/>
                    </a:lnTo>
                    <a:lnTo>
                      <a:pt x="907" y="0"/>
                    </a:lnTo>
                    <a:lnTo>
                      <a:pt x="694" y="28"/>
                    </a:lnTo>
                    <a:lnTo>
                      <a:pt x="462" y="102"/>
                    </a:lnTo>
                    <a:lnTo>
                      <a:pt x="347" y="157"/>
                    </a:lnTo>
                    <a:lnTo>
                      <a:pt x="227" y="232"/>
                    </a:lnTo>
                    <a:lnTo>
                      <a:pt x="115" y="324"/>
                    </a:lnTo>
                    <a:lnTo>
                      <a:pt x="0" y="435"/>
                    </a:lnTo>
                    <a:lnTo>
                      <a:pt x="0" y="1745"/>
                    </a:lnTo>
                    <a:lnTo>
                      <a:pt x="65" y="1828"/>
                    </a:lnTo>
                    <a:lnTo>
                      <a:pt x="171" y="2036"/>
                    </a:lnTo>
                    <a:lnTo>
                      <a:pt x="199" y="2166"/>
                    </a:lnTo>
                    <a:lnTo>
                      <a:pt x="190" y="2301"/>
                    </a:lnTo>
                    <a:lnTo>
                      <a:pt x="130" y="2431"/>
                    </a:lnTo>
                    <a:lnTo>
                      <a:pt x="78" y="2486"/>
                    </a:lnTo>
                    <a:lnTo>
                      <a:pt x="0" y="2546"/>
                    </a:lnTo>
                    <a:lnTo>
                      <a:pt x="0" y="3125"/>
                    </a:lnTo>
                    <a:lnTo>
                      <a:pt x="180" y="3065"/>
                    </a:lnTo>
                    <a:lnTo>
                      <a:pt x="366" y="2986"/>
                    </a:lnTo>
                    <a:lnTo>
                      <a:pt x="579" y="2884"/>
                    </a:lnTo>
                    <a:lnTo>
                      <a:pt x="792" y="2745"/>
                    </a:lnTo>
                    <a:lnTo>
                      <a:pt x="976" y="2583"/>
                    </a:lnTo>
                    <a:lnTo>
                      <a:pt x="1111" y="2384"/>
                    </a:lnTo>
                    <a:lnTo>
                      <a:pt x="1143" y="2277"/>
                    </a:lnTo>
                    <a:lnTo>
                      <a:pt x="1158" y="2162"/>
                    </a:lnTo>
                    <a:lnTo>
                      <a:pt x="1143" y="2014"/>
                    </a:lnTo>
                    <a:lnTo>
                      <a:pt x="1102" y="1880"/>
                    </a:lnTo>
                    <a:lnTo>
                      <a:pt x="981" y="1667"/>
                    </a:lnTo>
                    <a:lnTo>
                      <a:pt x="805" y="1486"/>
                    </a:lnTo>
                    <a:lnTo>
                      <a:pt x="926" y="1569"/>
                    </a:lnTo>
                    <a:lnTo>
                      <a:pt x="1041" y="1671"/>
                    </a:lnTo>
                    <a:lnTo>
                      <a:pt x="1158" y="1819"/>
                    </a:lnTo>
                    <a:lnTo>
                      <a:pt x="1254" y="2004"/>
                    </a:lnTo>
                    <a:lnTo>
                      <a:pt x="1310" y="2231"/>
                    </a:lnTo>
                    <a:lnTo>
                      <a:pt x="1297" y="2500"/>
                    </a:lnTo>
                    <a:lnTo>
                      <a:pt x="1259" y="2643"/>
                    </a:lnTo>
                    <a:lnTo>
                      <a:pt x="1189" y="2805"/>
                    </a:lnTo>
                    <a:lnTo>
                      <a:pt x="1555" y="2856"/>
                    </a:lnTo>
                    <a:lnTo>
                      <a:pt x="1958" y="2898"/>
                    </a:lnTo>
                    <a:lnTo>
                      <a:pt x="2463" y="2930"/>
                    </a:lnTo>
                    <a:lnTo>
                      <a:pt x="3037" y="2935"/>
                    </a:lnTo>
                    <a:lnTo>
                      <a:pt x="3643" y="2898"/>
                    </a:lnTo>
                    <a:lnTo>
                      <a:pt x="4254" y="2805"/>
                    </a:lnTo>
                    <a:lnTo>
                      <a:pt x="4823" y="2643"/>
                    </a:lnTo>
                    <a:lnTo>
                      <a:pt x="4930" y="2569"/>
                    </a:lnTo>
                    <a:lnTo>
                      <a:pt x="5051" y="2435"/>
                    </a:lnTo>
                    <a:lnTo>
                      <a:pt x="5296" y="2051"/>
                    </a:lnTo>
                    <a:lnTo>
                      <a:pt x="5500" y="1615"/>
                    </a:lnTo>
                    <a:lnTo>
                      <a:pt x="5569" y="1421"/>
                    </a:lnTo>
                    <a:lnTo>
                      <a:pt x="5597" y="1273"/>
                    </a:lnTo>
                    <a:lnTo>
                      <a:pt x="5587" y="1134"/>
                    </a:lnTo>
                    <a:lnTo>
                      <a:pt x="5541" y="995"/>
                    </a:lnTo>
                    <a:lnTo>
                      <a:pt x="5384" y="736"/>
                    </a:lnTo>
                    <a:lnTo>
                      <a:pt x="5218" y="541"/>
                    </a:lnTo>
                    <a:lnTo>
                      <a:pt x="5144" y="467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31"/>
              <p:cNvSpPr>
                <a:spLocks/>
              </p:cNvSpPr>
              <p:nvPr/>
            </p:nvSpPr>
            <p:spPr bwMode="auto">
              <a:xfrm>
                <a:off x="3077" y="1815"/>
                <a:ext cx="257" cy="160"/>
              </a:xfrm>
              <a:custGeom>
                <a:avLst/>
                <a:gdLst/>
                <a:ahLst/>
                <a:cxnLst>
                  <a:cxn ang="0">
                    <a:pos x="3120" y="92"/>
                  </a:cxn>
                  <a:cxn ang="0">
                    <a:pos x="3198" y="106"/>
                  </a:cxn>
                  <a:cxn ang="0">
                    <a:pos x="3282" y="152"/>
                  </a:cxn>
                  <a:cxn ang="0">
                    <a:pos x="3445" y="300"/>
                  </a:cxn>
                  <a:cxn ang="0">
                    <a:pos x="3569" y="500"/>
                  </a:cxn>
                  <a:cxn ang="0">
                    <a:pos x="3602" y="601"/>
                  </a:cxn>
                  <a:cxn ang="0">
                    <a:pos x="3602" y="703"/>
                  </a:cxn>
                  <a:cxn ang="0">
                    <a:pos x="3560" y="912"/>
                  </a:cxn>
                  <a:cxn ang="0">
                    <a:pos x="3491" y="1133"/>
                  </a:cxn>
                  <a:cxn ang="0">
                    <a:pos x="3435" y="1352"/>
                  </a:cxn>
                  <a:cxn ang="0">
                    <a:pos x="3407" y="1541"/>
                  </a:cxn>
                  <a:cxn ang="0">
                    <a:pos x="3398" y="1624"/>
                  </a:cxn>
                  <a:cxn ang="0">
                    <a:pos x="3370" y="1712"/>
                  </a:cxn>
                  <a:cxn ang="0">
                    <a:pos x="3254" y="1884"/>
                  </a:cxn>
                  <a:cxn ang="0">
                    <a:pos x="3046" y="2046"/>
                  </a:cxn>
                  <a:cxn ang="0">
                    <a:pos x="2736" y="2185"/>
                  </a:cxn>
                  <a:cxn ang="0">
                    <a:pos x="2509" y="2231"/>
                  </a:cxn>
                  <a:cxn ang="0">
                    <a:pos x="2208" y="2249"/>
                  </a:cxn>
                  <a:cxn ang="0">
                    <a:pos x="1866" y="2249"/>
                  </a:cxn>
                  <a:cxn ang="0">
                    <a:pos x="1499" y="2240"/>
                  </a:cxn>
                  <a:cxn ang="0">
                    <a:pos x="824" y="2194"/>
                  </a:cxn>
                  <a:cxn ang="0">
                    <a:pos x="388" y="2153"/>
                  </a:cxn>
                  <a:cxn ang="0">
                    <a:pos x="449" y="1990"/>
                  </a:cxn>
                  <a:cxn ang="0">
                    <a:pos x="481" y="1832"/>
                  </a:cxn>
                  <a:cxn ang="0">
                    <a:pos x="486" y="1537"/>
                  </a:cxn>
                  <a:cxn ang="0">
                    <a:pos x="444" y="1305"/>
                  </a:cxn>
                  <a:cxn ang="0">
                    <a:pos x="388" y="1185"/>
                  </a:cxn>
                  <a:cxn ang="0">
                    <a:pos x="407" y="1328"/>
                  </a:cxn>
                  <a:cxn ang="0">
                    <a:pos x="412" y="1472"/>
                  </a:cxn>
                  <a:cxn ang="0">
                    <a:pos x="398" y="1639"/>
                  </a:cxn>
                  <a:cxn ang="0">
                    <a:pos x="361" y="1810"/>
                  </a:cxn>
                  <a:cxn ang="0">
                    <a:pos x="292" y="1958"/>
                  </a:cxn>
                  <a:cxn ang="0">
                    <a:pos x="176" y="2069"/>
                  </a:cxn>
                  <a:cxn ang="0">
                    <a:pos x="97" y="2101"/>
                  </a:cxn>
                  <a:cxn ang="0">
                    <a:pos x="0" y="2120"/>
                  </a:cxn>
                  <a:cxn ang="0">
                    <a:pos x="0" y="319"/>
                  </a:cxn>
                  <a:cxn ang="0">
                    <a:pos x="347" y="194"/>
                  </a:cxn>
                  <a:cxn ang="0">
                    <a:pos x="837" y="0"/>
                  </a:cxn>
                  <a:cxn ang="0">
                    <a:pos x="1773" y="60"/>
                  </a:cxn>
                  <a:cxn ang="0">
                    <a:pos x="2532" y="87"/>
                  </a:cxn>
                  <a:cxn ang="0">
                    <a:pos x="3120" y="92"/>
                  </a:cxn>
                </a:cxnLst>
                <a:rect l="0" t="0" r="r" b="b"/>
                <a:pathLst>
                  <a:path w="3602" h="2249">
                    <a:moveTo>
                      <a:pt x="3120" y="92"/>
                    </a:moveTo>
                    <a:lnTo>
                      <a:pt x="3198" y="106"/>
                    </a:lnTo>
                    <a:lnTo>
                      <a:pt x="3282" y="152"/>
                    </a:lnTo>
                    <a:lnTo>
                      <a:pt x="3445" y="300"/>
                    </a:lnTo>
                    <a:lnTo>
                      <a:pt x="3569" y="500"/>
                    </a:lnTo>
                    <a:lnTo>
                      <a:pt x="3602" y="601"/>
                    </a:lnTo>
                    <a:lnTo>
                      <a:pt x="3602" y="703"/>
                    </a:lnTo>
                    <a:lnTo>
                      <a:pt x="3560" y="912"/>
                    </a:lnTo>
                    <a:lnTo>
                      <a:pt x="3491" y="1133"/>
                    </a:lnTo>
                    <a:lnTo>
                      <a:pt x="3435" y="1352"/>
                    </a:lnTo>
                    <a:lnTo>
                      <a:pt x="3407" y="1541"/>
                    </a:lnTo>
                    <a:lnTo>
                      <a:pt x="3398" y="1624"/>
                    </a:lnTo>
                    <a:lnTo>
                      <a:pt x="3370" y="1712"/>
                    </a:lnTo>
                    <a:lnTo>
                      <a:pt x="3254" y="1884"/>
                    </a:lnTo>
                    <a:lnTo>
                      <a:pt x="3046" y="2046"/>
                    </a:lnTo>
                    <a:lnTo>
                      <a:pt x="2736" y="2185"/>
                    </a:lnTo>
                    <a:lnTo>
                      <a:pt x="2509" y="2231"/>
                    </a:lnTo>
                    <a:lnTo>
                      <a:pt x="2208" y="2249"/>
                    </a:lnTo>
                    <a:lnTo>
                      <a:pt x="1866" y="2249"/>
                    </a:lnTo>
                    <a:lnTo>
                      <a:pt x="1499" y="2240"/>
                    </a:lnTo>
                    <a:lnTo>
                      <a:pt x="824" y="2194"/>
                    </a:lnTo>
                    <a:lnTo>
                      <a:pt x="388" y="2153"/>
                    </a:lnTo>
                    <a:lnTo>
                      <a:pt x="449" y="1990"/>
                    </a:lnTo>
                    <a:lnTo>
                      <a:pt x="481" y="1832"/>
                    </a:lnTo>
                    <a:lnTo>
                      <a:pt x="486" y="1537"/>
                    </a:lnTo>
                    <a:lnTo>
                      <a:pt x="444" y="1305"/>
                    </a:lnTo>
                    <a:lnTo>
                      <a:pt x="388" y="1185"/>
                    </a:lnTo>
                    <a:lnTo>
                      <a:pt x="407" y="1328"/>
                    </a:lnTo>
                    <a:lnTo>
                      <a:pt x="412" y="1472"/>
                    </a:lnTo>
                    <a:lnTo>
                      <a:pt x="398" y="1639"/>
                    </a:lnTo>
                    <a:lnTo>
                      <a:pt x="361" y="1810"/>
                    </a:lnTo>
                    <a:lnTo>
                      <a:pt x="292" y="1958"/>
                    </a:lnTo>
                    <a:lnTo>
                      <a:pt x="176" y="2069"/>
                    </a:lnTo>
                    <a:lnTo>
                      <a:pt x="97" y="2101"/>
                    </a:lnTo>
                    <a:lnTo>
                      <a:pt x="0" y="2120"/>
                    </a:lnTo>
                    <a:lnTo>
                      <a:pt x="0" y="319"/>
                    </a:lnTo>
                    <a:lnTo>
                      <a:pt x="347" y="194"/>
                    </a:lnTo>
                    <a:lnTo>
                      <a:pt x="837" y="0"/>
                    </a:lnTo>
                    <a:lnTo>
                      <a:pt x="1773" y="60"/>
                    </a:lnTo>
                    <a:lnTo>
                      <a:pt x="2532" y="87"/>
                    </a:lnTo>
                    <a:lnTo>
                      <a:pt x="3120" y="9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32"/>
              <p:cNvSpPr>
                <a:spLocks/>
              </p:cNvSpPr>
              <p:nvPr/>
            </p:nvSpPr>
            <p:spPr bwMode="auto">
              <a:xfrm>
                <a:off x="3077" y="1986"/>
                <a:ext cx="140" cy="1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1138"/>
                  </a:cxn>
                  <a:cxn ang="0">
                    <a:pos x="486" y="1333"/>
                  </a:cxn>
                  <a:cxn ang="0">
                    <a:pos x="314" y="1379"/>
                  </a:cxn>
                  <a:cxn ang="0">
                    <a:pos x="158" y="1384"/>
                  </a:cxn>
                  <a:cxn ang="0">
                    <a:pos x="0" y="1366"/>
                  </a:cxn>
                  <a:cxn ang="0">
                    <a:pos x="0" y="1879"/>
                  </a:cxn>
                  <a:cxn ang="0">
                    <a:pos x="537" y="1782"/>
                  </a:cxn>
                  <a:cxn ang="0">
                    <a:pos x="967" y="1661"/>
                  </a:cxn>
                  <a:cxn ang="0">
                    <a:pos x="1152" y="1583"/>
                  </a:cxn>
                  <a:cxn ang="0">
                    <a:pos x="1287" y="1495"/>
                  </a:cxn>
                  <a:cxn ang="0">
                    <a:pos x="1366" y="1394"/>
                  </a:cxn>
                  <a:cxn ang="0">
                    <a:pos x="1440" y="1259"/>
                  </a:cxn>
                  <a:cxn ang="0">
                    <a:pos x="1579" y="958"/>
                  </a:cxn>
                  <a:cxn ang="0">
                    <a:pos x="1703" y="741"/>
                  </a:cxn>
                  <a:cxn ang="0">
                    <a:pos x="1829" y="569"/>
                  </a:cxn>
                  <a:cxn ang="0">
                    <a:pos x="1963" y="416"/>
                  </a:cxn>
                  <a:cxn ang="0">
                    <a:pos x="1948" y="348"/>
                  </a:cxn>
                  <a:cxn ang="0">
                    <a:pos x="1903" y="283"/>
                  </a:cxn>
                  <a:cxn ang="0">
                    <a:pos x="1833" y="209"/>
                  </a:cxn>
                  <a:cxn ang="0">
                    <a:pos x="1171" y="111"/>
                  </a:cxn>
                  <a:cxn ang="0">
                    <a:pos x="292" y="0"/>
                  </a:cxn>
                  <a:cxn ang="0">
                    <a:pos x="0" y="32"/>
                  </a:cxn>
                </a:cxnLst>
                <a:rect l="0" t="0" r="r" b="b"/>
                <a:pathLst>
                  <a:path w="1963" h="1879">
                    <a:moveTo>
                      <a:pt x="0" y="32"/>
                    </a:moveTo>
                    <a:lnTo>
                      <a:pt x="0" y="1138"/>
                    </a:lnTo>
                    <a:lnTo>
                      <a:pt x="486" y="1333"/>
                    </a:lnTo>
                    <a:lnTo>
                      <a:pt x="314" y="1379"/>
                    </a:lnTo>
                    <a:lnTo>
                      <a:pt x="158" y="1384"/>
                    </a:lnTo>
                    <a:lnTo>
                      <a:pt x="0" y="1366"/>
                    </a:lnTo>
                    <a:lnTo>
                      <a:pt x="0" y="1879"/>
                    </a:lnTo>
                    <a:lnTo>
                      <a:pt x="537" y="1782"/>
                    </a:lnTo>
                    <a:lnTo>
                      <a:pt x="967" y="1661"/>
                    </a:lnTo>
                    <a:lnTo>
                      <a:pt x="1152" y="1583"/>
                    </a:lnTo>
                    <a:lnTo>
                      <a:pt x="1287" y="1495"/>
                    </a:lnTo>
                    <a:lnTo>
                      <a:pt x="1366" y="1394"/>
                    </a:lnTo>
                    <a:lnTo>
                      <a:pt x="1440" y="1259"/>
                    </a:lnTo>
                    <a:lnTo>
                      <a:pt x="1579" y="958"/>
                    </a:lnTo>
                    <a:lnTo>
                      <a:pt x="1703" y="741"/>
                    </a:lnTo>
                    <a:lnTo>
                      <a:pt x="1829" y="569"/>
                    </a:lnTo>
                    <a:lnTo>
                      <a:pt x="1963" y="416"/>
                    </a:lnTo>
                    <a:lnTo>
                      <a:pt x="1948" y="348"/>
                    </a:lnTo>
                    <a:lnTo>
                      <a:pt x="1903" y="283"/>
                    </a:lnTo>
                    <a:lnTo>
                      <a:pt x="1833" y="209"/>
                    </a:lnTo>
                    <a:lnTo>
                      <a:pt x="1171" y="111"/>
                    </a:lnTo>
                    <a:lnTo>
                      <a:pt x="29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33"/>
              <p:cNvSpPr>
                <a:spLocks/>
              </p:cNvSpPr>
              <p:nvPr/>
            </p:nvSpPr>
            <p:spPr bwMode="auto">
              <a:xfrm>
                <a:off x="3077" y="1278"/>
                <a:ext cx="376" cy="335"/>
              </a:xfrm>
              <a:custGeom>
                <a:avLst/>
                <a:gdLst/>
                <a:ahLst/>
                <a:cxnLst>
                  <a:cxn ang="0">
                    <a:pos x="3051" y="2013"/>
                  </a:cxn>
                  <a:cxn ang="0">
                    <a:pos x="2601" y="1601"/>
                  </a:cxn>
                  <a:cxn ang="0">
                    <a:pos x="2152" y="926"/>
                  </a:cxn>
                  <a:cxn ang="0">
                    <a:pos x="1903" y="690"/>
                  </a:cxn>
                  <a:cxn ang="0">
                    <a:pos x="1787" y="818"/>
                  </a:cxn>
                  <a:cxn ang="0">
                    <a:pos x="1546" y="1000"/>
                  </a:cxn>
                  <a:cxn ang="0">
                    <a:pos x="1671" y="740"/>
                  </a:cxn>
                  <a:cxn ang="0">
                    <a:pos x="1592" y="481"/>
                  </a:cxn>
                  <a:cxn ang="0">
                    <a:pos x="1287" y="388"/>
                  </a:cxn>
                  <a:cxn ang="0">
                    <a:pos x="681" y="240"/>
                  </a:cxn>
                  <a:cxn ang="0">
                    <a:pos x="0" y="3087"/>
                  </a:cxn>
                  <a:cxn ang="0">
                    <a:pos x="227" y="3040"/>
                  </a:cxn>
                  <a:cxn ang="0">
                    <a:pos x="273" y="2943"/>
                  </a:cxn>
                  <a:cxn ang="0">
                    <a:pos x="361" y="2508"/>
                  </a:cxn>
                  <a:cxn ang="0">
                    <a:pos x="611" y="2124"/>
                  </a:cxn>
                  <a:cxn ang="0">
                    <a:pos x="532" y="2361"/>
                  </a:cxn>
                  <a:cxn ang="0">
                    <a:pos x="500" y="2643"/>
                  </a:cxn>
                  <a:cxn ang="0">
                    <a:pos x="532" y="3040"/>
                  </a:cxn>
                  <a:cxn ang="0">
                    <a:pos x="616" y="2661"/>
                  </a:cxn>
                  <a:cxn ang="0">
                    <a:pos x="750" y="2346"/>
                  </a:cxn>
                  <a:cxn ang="0">
                    <a:pos x="967" y="2092"/>
                  </a:cxn>
                  <a:cxn ang="0">
                    <a:pos x="879" y="2476"/>
                  </a:cxn>
                  <a:cxn ang="0">
                    <a:pos x="861" y="2995"/>
                  </a:cxn>
                  <a:cxn ang="0">
                    <a:pos x="963" y="3416"/>
                  </a:cxn>
                  <a:cxn ang="0">
                    <a:pos x="1115" y="3680"/>
                  </a:cxn>
                  <a:cxn ang="0">
                    <a:pos x="1523" y="4022"/>
                  </a:cxn>
                  <a:cxn ang="0">
                    <a:pos x="2213" y="4346"/>
                  </a:cxn>
                  <a:cxn ang="0">
                    <a:pos x="3282" y="4592"/>
                  </a:cxn>
                  <a:cxn ang="0">
                    <a:pos x="4309" y="4698"/>
                  </a:cxn>
                  <a:cxn ang="0">
                    <a:pos x="4856" y="4657"/>
                  </a:cxn>
                  <a:cxn ang="0">
                    <a:pos x="5148" y="4522"/>
                  </a:cxn>
                  <a:cxn ang="0">
                    <a:pos x="4999" y="4295"/>
                  </a:cxn>
                  <a:cxn ang="0">
                    <a:pos x="4023" y="3763"/>
                  </a:cxn>
                  <a:cxn ang="0">
                    <a:pos x="3537" y="3351"/>
                  </a:cxn>
                  <a:cxn ang="0">
                    <a:pos x="3300" y="3036"/>
                  </a:cxn>
                  <a:cxn ang="0">
                    <a:pos x="3171" y="2693"/>
                  </a:cxn>
                  <a:cxn ang="0">
                    <a:pos x="3152" y="2416"/>
                  </a:cxn>
                  <a:cxn ang="0">
                    <a:pos x="3231" y="2170"/>
                  </a:cxn>
                </a:cxnLst>
                <a:rect l="0" t="0" r="r" b="b"/>
                <a:pathLst>
                  <a:path w="5273" h="4698">
                    <a:moveTo>
                      <a:pt x="3263" y="2124"/>
                    </a:moveTo>
                    <a:lnTo>
                      <a:pt x="3051" y="2013"/>
                    </a:lnTo>
                    <a:lnTo>
                      <a:pt x="2833" y="1851"/>
                    </a:lnTo>
                    <a:lnTo>
                      <a:pt x="2601" y="1601"/>
                    </a:lnTo>
                    <a:lnTo>
                      <a:pt x="2347" y="1222"/>
                    </a:lnTo>
                    <a:lnTo>
                      <a:pt x="2152" y="926"/>
                    </a:lnTo>
                    <a:lnTo>
                      <a:pt x="2000" y="759"/>
                    </a:lnTo>
                    <a:lnTo>
                      <a:pt x="1903" y="690"/>
                    </a:lnTo>
                    <a:lnTo>
                      <a:pt x="1866" y="675"/>
                    </a:lnTo>
                    <a:lnTo>
                      <a:pt x="1787" y="818"/>
                    </a:lnTo>
                    <a:lnTo>
                      <a:pt x="1681" y="920"/>
                    </a:lnTo>
                    <a:lnTo>
                      <a:pt x="1546" y="1000"/>
                    </a:lnTo>
                    <a:lnTo>
                      <a:pt x="1625" y="879"/>
                    </a:lnTo>
                    <a:lnTo>
                      <a:pt x="1671" y="740"/>
                    </a:lnTo>
                    <a:lnTo>
                      <a:pt x="1703" y="579"/>
                    </a:lnTo>
                    <a:lnTo>
                      <a:pt x="1592" y="481"/>
                    </a:lnTo>
                    <a:lnTo>
                      <a:pt x="1462" y="416"/>
                    </a:lnTo>
                    <a:lnTo>
                      <a:pt x="1287" y="388"/>
                    </a:lnTo>
                    <a:lnTo>
                      <a:pt x="1028" y="347"/>
                    </a:lnTo>
                    <a:lnTo>
                      <a:pt x="681" y="24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130" y="3082"/>
                    </a:lnTo>
                    <a:lnTo>
                      <a:pt x="227" y="3040"/>
                    </a:lnTo>
                    <a:lnTo>
                      <a:pt x="259" y="2999"/>
                    </a:lnTo>
                    <a:lnTo>
                      <a:pt x="273" y="2943"/>
                    </a:lnTo>
                    <a:lnTo>
                      <a:pt x="305" y="2712"/>
                    </a:lnTo>
                    <a:lnTo>
                      <a:pt x="361" y="2508"/>
                    </a:lnTo>
                    <a:lnTo>
                      <a:pt x="458" y="2314"/>
                    </a:lnTo>
                    <a:lnTo>
                      <a:pt x="611" y="2124"/>
                    </a:lnTo>
                    <a:lnTo>
                      <a:pt x="583" y="2185"/>
                    </a:lnTo>
                    <a:lnTo>
                      <a:pt x="532" y="2361"/>
                    </a:lnTo>
                    <a:lnTo>
                      <a:pt x="509" y="2485"/>
                    </a:lnTo>
                    <a:lnTo>
                      <a:pt x="500" y="2643"/>
                    </a:lnTo>
                    <a:lnTo>
                      <a:pt x="505" y="2828"/>
                    </a:lnTo>
                    <a:lnTo>
                      <a:pt x="532" y="3040"/>
                    </a:lnTo>
                    <a:lnTo>
                      <a:pt x="551" y="2925"/>
                    </a:lnTo>
                    <a:lnTo>
                      <a:pt x="616" y="2661"/>
                    </a:lnTo>
                    <a:lnTo>
                      <a:pt x="676" y="2504"/>
                    </a:lnTo>
                    <a:lnTo>
                      <a:pt x="750" y="2346"/>
                    </a:lnTo>
                    <a:lnTo>
                      <a:pt x="847" y="2203"/>
                    </a:lnTo>
                    <a:lnTo>
                      <a:pt x="967" y="2092"/>
                    </a:lnTo>
                    <a:lnTo>
                      <a:pt x="917" y="2272"/>
                    </a:lnTo>
                    <a:lnTo>
                      <a:pt x="879" y="2476"/>
                    </a:lnTo>
                    <a:lnTo>
                      <a:pt x="856" y="2721"/>
                    </a:lnTo>
                    <a:lnTo>
                      <a:pt x="861" y="2995"/>
                    </a:lnTo>
                    <a:lnTo>
                      <a:pt x="911" y="3277"/>
                    </a:lnTo>
                    <a:lnTo>
                      <a:pt x="963" y="3416"/>
                    </a:lnTo>
                    <a:lnTo>
                      <a:pt x="1028" y="3550"/>
                    </a:lnTo>
                    <a:lnTo>
                      <a:pt x="1115" y="3680"/>
                    </a:lnTo>
                    <a:lnTo>
                      <a:pt x="1222" y="3795"/>
                    </a:lnTo>
                    <a:lnTo>
                      <a:pt x="1523" y="4022"/>
                    </a:lnTo>
                    <a:lnTo>
                      <a:pt x="1857" y="4207"/>
                    </a:lnTo>
                    <a:lnTo>
                      <a:pt x="2213" y="4346"/>
                    </a:lnTo>
                    <a:lnTo>
                      <a:pt x="2579" y="4457"/>
                    </a:lnTo>
                    <a:lnTo>
                      <a:pt x="3282" y="4592"/>
                    </a:lnTo>
                    <a:lnTo>
                      <a:pt x="3861" y="4661"/>
                    </a:lnTo>
                    <a:lnTo>
                      <a:pt x="4309" y="4698"/>
                    </a:lnTo>
                    <a:lnTo>
                      <a:pt x="4689" y="4689"/>
                    </a:lnTo>
                    <a:lnTo>
                      <a:pt x="4856" y="4657"/>
                    </a:lnTo>
                    <a:lnTo>
                      <a:pt x="5009" y="4601"/>
                    </a:lnTo>
                    <a:lnTo>
                      <a:pt x="5148" y="4522"/>
                    </a:lnTo>
                    <a:lnTo>
                      <a:pt x="5273" y="4406"/>
                    </a:lnTo>
                    <a:lnTo>
                      <a:pt x="4999" y="4295"/>
                    </a:lnTo>
                    <a:lnTo>
                      <a:pt x="4380" y="3985"/>
                    </a:lnTo>
                    <a:lnTo>
                      <a:pt x="4023" y="3763"/>
                    </a:lnTo>
                    <a:lnTo>
                      <a:pt x="3690" y="3499"/>
                    </a:lnTo>
                    <a:lnTo>
                      <a:pt x="3537" y="3351"/>
                    </a:lnTo>
                    <a:lnTo>
                      <a:pt x="3407" y="3198"/>
                    </a:lnTo>
                    <a:lnTo>
                      <a:pt x="3300" y="3036"/>
                    </a:lnTo>
                    <a:lnTo>
                      <a:pt x="3217" y="2865"/>
                    </a:lnTo>
                    <a:lnTo>
                      <a:pt x="3171" y="2693"/>
                    </a:lnTo>
                    <a:lnTo>
                      <a:pt x="3148" y="2545"/>
                    </a:lnTo>
                    <a:lnTo>
                      <a:pt x="3152" y="2416"/>
                    </a:lnTo>
                    <a:lnTo>
                      <a:pt x="3171" y="2314"/>
                    </a:lnTo>
                    <a:lnTo>
                      <a:pt x="3231" y="2170"/>
                    </a:lnTo>
                    <a:lnTo>
                      <a:pt x="3263" y="2124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34"/>
              <p:cNvSpPr>
                <a:spLocks/>
              </p:cNvSpPr>
              <p:nvPr/>
            </p:nvSpPr>
            <p:spPr bwMode="auto">
              <a:xfrm>
                <a:off x="3315" y="1441"/>
                <a:ext cx="159" cy="135"/>
              </a:xfrm>
              <a:custGeom>
                <a:avLst/>
                <a:gdLst/>
                <a:ahLst/>
                <a:cxnLst>
                  <a:cxn ang="0">
                    <a:pos x="455" y="304"/>
                  </a:cxn>
                  <a:cxn ang="0">
                    <a:pos x="2228" y="1735"/>
                  </a:cxn>
                  <a:cxn ang="0">
                    <a:pos x="2121" y="1832"/>
                  </a:cxn>
                  <a:cxn ang="0">
                    <a:pos x="2015" y="1883"/>
                  </a:cxn>
                  <a:cxn ang="0">
                    <a:pos x="1890" y="1879"/>
                  </a:cxn>
                  <a:cxn ang="0">
                    <a:pos x="1640" y="1767"/>
                  </a:cxn>
                  <a:cxn ang="0">
                    <a:pos x="1070" y="1476"/>
                  </a:cxn>
                  <a:cxn ang="0">
                    <a:pos x="751" y="1277"/>
                  </a:cxn>
                  <a:cxn ang="0">
                    <a:pos x="455" y="1050"/>
                  </a:cxn>
                  <a:cxn ang="0">
                    <a:pos x="209" y="805"/>
                  </a:cxn>
                  <a:cxn ang="0">
                    <a:pos x="121" y="675"/>
                  </a:cxn>
                  <a:cxn ang="0">
                    <a:pos x="56" y="545"/>
                  </a:cxn>
                  <a:cxn ang="0">
                    <a:pos x="0" y="295"/>
                  </a:cxn>
                  <a:cxn ang="0">
                    <a:pos x="10" y="124"/>
                  </a:cxn>
                  <a:cxn ang="0">
                    <a:pos x="47" y="27"/>
                  </a:cxn>
                  <a:cxn ang="0">
                    <a:pos x="70" y="0"/>
                  </a:cxn>
                  <a:cxn ang="0">
                    <a:pos x="357" y="226"/>
                  </a:cxn>
                  <a:cxn ang="0">
                    <a:pos x="288" y="277"/>
                  </a:cxn>
                  <a:cxn ang="0">
                    <a:pos x="214" y="304"/>
                  </a:cxn>
                  <a:cxn ang="0">
                    <a:pos x="121" y="319"/>
                  </a:cxn>
                  <a:cxn ang="0">
                    <a:pos x="247" y="341"/>
                  </a:cxn>
                  <a:cxn ang="0">
                    <a:pos x="357" y="341"/>
                  </a:cxn>
                  <a:cxn ang="0">
                    <a:pos x="455" y="304"/>
                  </a:cxn>
                </a:cxnLst>
                <a:rect l="0" t="0" r="r" b="b"/>
                <a:pathLst>
                  <a:path w="2228" h="1883">
                    <a:moveTo>
                      <a:pt x="455" y="304"/>
                    </a:moveTo>
                    <a:lnTo>
                      <a:pt x="2228" y="1735"/>
                    </a:lnTo>
                    <a:lnTo>
                      <a:pt x="2121" y="1832"/>
                    </a:lnTo>
                    <a:lnTo>
                      <a:pt x="2015" y="1883"/>
                    </a:lnTo>
                    <a:lnTo>
                      <a:pt x="1890" y="1879"/>
                    </a:lnTo>
                    <a:lnTo>
                      <a:pt x="1640" y="1767"/>
                    </a:lnTo>
                    <a:lnTo>
                      <a:pt x="1070" y="1476"/>
                    </a:lnTo>
                    <a:lnTo>
                      <a:pt x="751" y="1277"/>
                    </a:lnTo>
                    <a:lnTo>
                      <a:pt x="455" y="1050"/>
                    </a:lnTo>
                    <a:lnTo>
                      <a:pt x="209" y="805"/>
                    </a:lnTo>
                    <a:lnTo>
                      <a:pt x="121" y="675"/>
                    </a:lnTo>
                    <a:lnTo>
                      <a:pt x="56" y="545"/>
                    </a:lnTo>
                    <a:lnTo>
                      <a:pt x="0" y="295"/>
                    </a:lnTo>
                    <a:lnTo>
                      <a:pt x="10" y="124"/>
                    </a:lnTo>
                    <a:lnTo>
                      <a:pt x="47" y="27"/>
                    </a:lnTo>
                    <a:lnTo>
                      <a:pt x="70" y="0"/>
                    </a:lnTo>
                    <a:lnTo>
                      <a:pt x="357" y="226"/>
                    </a:lnTo>
                    <a:lnTo>
                      <a:pt x="288" y="277"/>
                    </a:lnTo>
                    <a:lnTo>
                      <a:pt x="214" y="304"/>
                    </a:lnTo>
                    <a:lnTo>
                      <a:pt x="121" y="319"/>
                    </a:lnTo>
                    <a:lnTo>
                      <a:pt x="247" y="341"/>
                    </a:lnTo>
                    <a:lnTo>
                      <a:pt x="357" y="341"/>
                    </a:lnTo>
                    <a:lnTo>
                      <a:pt x="455" y="304"/>
                    </a:lnTo>
                    <a:close/>
                  </a:path>
                </a:pathLst>
              </a:custGeom>
              <a:solidFill>
                <a:srgbClr val="ED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976" y="3696"/>
              <a:ext cx="2427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Arial Black"/>
                </a:rPr>
                <a:t>Decision=Fair Student</a:t>
              </a:r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539" y="1977"/>
              <a:ext cx="3458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Content Placeholder 36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114800"/>
          </a:xfrm>
        </p:spPr>
        <p:txBody>
          <a:bodyPr/>
          <a:lstStyle/>
          <a:p>
            <a:r>
              <a:rPr lang="en-US" sz="2400" dirty="0" smtClean="0"/>
              <a:t>Converts the output fuzzy numbers into a unique (crisp) number</a:t>
            </a:r>
          </a:p>
          <a:p>
            <a:r>
              <a:rPr lang="en-US" sz="2400" dirty="0" smtClean="0"/>
              <a:t>Method: Add all weighted curves and find the center</a:t>
            </a:r>
            <a:endParaRPr lang="en-US" sz="2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9DC3E-ABA9-435C-80BA-6FCDA6709542}" type="slidenum">
              <a:rPr lang="en-US"/>
              <a:pPr/>
              <a:t>41</a:t>
            </a:fld>
            <a:endParaRPr lang="en-US"/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908300" y="576263"/>
            <a:ext cx="2562225" cy="9048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Max Method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Fuzzy set with the largest membership value is selected.</a:t>
            </a:r>
          </a:p>
          <a:p>
            <a:r>
              <a:rPr lang="en-US" sz="3600" dirty="0" smtClean="0"/>
              <a:t>Fuzzy decision:  	F = {B, F, </a:t>
            </a:r>
            <a:r>
              <a:rPr lang="en-US" sz="3600" dirty="0" err="1" smtClean="0"/>
              <a:t>G,VG</a:t>
            </a:r>
            <a:r>
              <a:rPr lang="en-US" sz="3600" dirty="0" smtClean="0"/>
              <a:t>, E}</a:t>
            </a:r>
          </a:p>
          <a:p>
            <a:r>
              <a:rPr lang="en-US" sz="3600" dirty="0" smtClean="0"/>
              <a:t>				F = {0.6, 0.4, 0.2, 0.2, 0}</a:t>
            </a:r>
          </a:p>
          <a:p>
            <a:r>
              <a:rPr lang="en-US" sz="3600" dirty="0" smtClean="0"/>
              <a:t>Final Decision (FD) = Bad Student</a:t>
            </a:r>
          </a:p>
          <a:p>
            <a:r>
              <a:rPr lang="en-US" sz="3600" dirty="0" smtClean="0"/>
              <a:t>If two decisions have same membership max, use the average of the two.</a:t>
            </a:r>
            <a:endParaRPr lang="en-US" sz="3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AA12-DD36-468F-92F8-71F0614B19A5}" type="slidenum">
              <a:rPr lang="en-US"/>
              <a:pPr/>
              <a:t>42</a:t>
            </a:fld>
            <a:endParaRPr lang="en-US"/>
          </a:p>
        </p:txBody>
      </p:sp>
      <p:sp>
        <p:nvSpPr>
          <p:cNvPr id="20519" name="WordArt 39"/>
          <p:cNvSpPr>
            <a:spLocks noChangeArrowheads="1" noChangeShapeType="1" noTextEdit="1"/>
          </p:cNvSpPr>
          <p:nvPr/>
        </p:nvSpPr>
        <p:spPr bwMode="auto">
          <a:xfrm>
            <a:off x="1641475" y="677863"/>
            <a:ext cx="5524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Decision: Max Method</a:t>
            </a:r>
          </a:p>
        </p:txBody>
      </p:sp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1201738" y="1849438"/>
            <a:ext cx="6116637" cy="3578225"/>
            <a:chOff x="663" y="1039"/>
            <a:chExt cx="3853" cy="2254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V="1">
              <a:off x="1083" y="1349"/>
              <a:ext cx="0" cy="16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844" y="2836"/>
              <a:ext cx="3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929" y="1474"/>
              <a:ext cx="73" cy="2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663" y="1039"/>
              <a:ext cx="21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>
                  <a:solidFill>
                    <a:schemeClr val="accent2"/>
                  </a:solidFill>
                  <a:latin typeface="BrushDom" charset="0"/>
                </a:rPr>
                <a:t>F</a:t>
              </a:r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V="1">
              <a:off x="1573" y="2349"/>
              <a:ext cx="552" cy="4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 flipV="1">
              <a:off x="2125" y="2349"/>
              <a:ext cx="497" cy="48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V="1">
              <a:off x="2120" y="2599"/>
              <a:ext cx="560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 flipH="1" flipV="1">
              <a:off x="2680" y="2599"/>
              <a:ext cx="488" cy="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 flipV="1">
              <a:off x="2622" y="2640"/>
              <a:ext cx="613" cy="19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 flipH="1" flipV="1">
              <a:off x="3235" y="2640"/>
              <a:ext cx="436" cy="197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V="1">
              <a:off x="1057" y="2016"/>
              <a:ext cx="556" cy="8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H="1" flipV="1">
              <a:off x="1613" y="2016"/>
              <a:ext cx="493" cy="8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997" y="2890"/>
              <a:ext cx="232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70</a:t>
              </a:r>
            </a:p>
          </p:txBody>
        </p:sp>
        <p:sp>
          <p:nvSpPr>
            <p:cNvPr id="2050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552" y="2890"/>
              <a:ext cx="232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80</a:t>
              </a:r>
            </a:p>
          </p:txBody>
        </p:sp>
        <p:sp>
          <p:nvSpPr>
            <p:cNvPr id="20501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064" y="2890"/>
              <a:ext cx="232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90</a:t>
              </a:r>
            </a:p>
          </p:txBody>
        </p:sp>
        <p:sp>
          <p:nvSpPr>
            <p:cNvPr id="20502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577" y="2890"/>
              <a:ext cx="232" cy="2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100</a:t>
              </a:r>
            </a:p>
          </p:txBody>
        </p:sp>
        <p:sp>
          <p:nvSpPr>
            <p:cNvPr id="2050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570" y="1682"/>
              <a:ext cx="113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B</a:t>
              </a:r>
            </a:p>
          </p:txBody>
        </p:sp>
        <p:sp>
          <p:nvSpPr>
            <p:cNvPr id="20504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082" y="2016"/>
              <a:ext cx="113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F</a:t>
              </a:r>
            </a:p>
          </p:txBody>
        </p:sp>
        <p:sp>
          <p:nvSpPr>
            <p:cNvPr id="20505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637" y="2266"/>
              <a:ext cx="113" cy="2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G</a:t>
              </a:r>
            </a:p>
          </p:txBody>
        </p:sp>
        <p:sp>
          <p:nvSpPr>
            <p:cNvPr id="2050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192" y="2307"/>
              <a:ext cx="214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VG</a:t>
              </a:r>
            </a:p>
          </p:txBody>
        </p:sp>
        <p:sp>
          <p:nvSpPr>
            <p:cNvPr id="20507" name="AutoShape 27"/>
            <p:cNvSpPr>
              <a:spLocks noChangeArrowheads="1"/>
            </p:cNvSpPr>
            <p:nvPr/>
          </p:nvSpPr>
          <p:spPr bwMode="auto">
            <a:xfrm>
              <a:off x="1073" y="2036"/>
              <a:ext cx="1067" cy="79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17" name="Group 37"/>
            <p:cNvGrpSpPr>
              <a:grpSpLocks/>
            </p:cNvGrpSpPr>
            <p:nvPr/>
          </p:nvGrpSpPr>
          <p:grpSpPr bwMode="auto">
            <a:xfrm rot="-5400000">
              <a:off x="1425" y="2899"/>
              <a:ext cx="432" cy="300"/>
              <a:chOff x="3054" y="1156"/>
              <a:chExt cx="1205" cy="980"/>
            </a:xfrm>
          </p:grpSpPr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3054" y="1156"/>
                <a:ext cx="1205" cy="980"/>
              </a:xfrm>
              <a:custGeom>
                <a:avLst/>
                <a:gdLst/>
                <a:ahLst/>
                <a:cxnLst>
                  <a:cxn ang="0">
                    <a:pos x="9263" y="5920"/>
                  </a:cxn>
                  <a:cxn ang="0">
                    <a:pos x="9986" y="6110"/>
                  </a:cxn>
                  <a:cxn ang="0">
                    <a:pos x="10445" y="6138"/>
                  </a:cxn>
                  <a:cxn ang="0">
                    <a:pos x="11259" y="6059"/>
                  </a:cxn>
                  <a:cxn ang="0">
                    <a:pos x="11648" y="6110"/>
                  </a:cxn>
                  <a:cxn ang="0">
                    <a:pos x="11879" y="6217"/>
                  </a:cxn>
                  <a:cxn ang="0">
                    <a:pos x="12166" y="6434"/>
                  </a:cxn>
                  <a:cxn ang="0">
                    <a:pos x="13166" y="6800"/>
                  </a:cxn>
                  <a:cxn ang="0">
                    <a:pos x="14388" y="7068"/>
                  </a:cxn>
                  <a:cxn ang="0">
                    <a:pos x="15662" y="7055"/>
                  </a:cxn>
                  <a:cxn ang="0">
                    <a:pos x="16397" y="6841"/>
                  </a:cxn>
                  <a:cxn ang="0">
                    <a:pos x="16690" y="6578"/>
                  </a:cxn>
                  <a:cxn ang="0">
                    <a:pos x="16829" y="6249"/>
                  </a:cxn>
                  <a:cxn ang="0">
                    <a:pos x="16870" y="5888"/>
                  </a:cxn>
                  <a:cxn ang="0">
                    <a:pos x="16810" y="5647"/>
                  </a:cxn>
                  <a:cxn ang="0">
                    <a:pos x="16681" y="5416"/>
                  </a:cxn>
                  <a:cxn ang="0">
                    <a:pos x="16384" y="5106"/>
                  </a:cxn>
                  <a:cxn ang="0">
                    <a:pos x="15870" y="4735"/>
                  </a:cxn>
                  <a:cxn ang="0">
                    <a:pos x="15319" y="4439"/>
                  </a:cxn>
                  <a:cxn ang="0">
                    <a:pos x="14041" y="3833"/>
                  </a:cxn>
                  <a:cxn ang="0">
                    <a:pos x="12476" y="3212"/>
                  </a:cxn>
                  <a:cxn ang="0">
                    <a:pos x="9842" y="2064"/>
                  </a:cxn>
                  <a:cxn ang="0">
                    <a:pos x="8430" y="1671"/>
                  </a:cxn>
                  <a:cxn ang="0">
                    <a:pos x="6935" y="1356"/>
                  </a:cxn>
                  <a:cxn ang="0">
                    <a:pos x="4513" y="1023"/>
                  </a:cxn>
                  <a:cxn ang="0">
                    <a:pos x="3504" y="824"/>
                  </a:cxn>
                  <a:cxn ang="0">
                    <a:pos x="2569" y="477"/>
                  </a:cxn>
                  <a:cxn ang="0">
                    <a:pos x="1440" y="181"/>
                  </a:cxn>
                  <a:cxn ang="0">
                    <a:pos x="315" y="0"/>
                  </a:cxn>
                  <a:cxn ang="0">
                    <a:pos x="0" y="13720"/>
                  </a:cxn>
                  <a:cxn ang="0">
                    <a:pos x="510" y="13716"/>
                  </a:cxn>
                  <a:cxn ang="0">
                    <a:pos x="1232" y="13618"/>
                  </a:cxn>
                  <a:cxn ang="0">
                    <a:pos x="1740" y="13433"/>
                  </a:cxn>
                  <a:cxn ang="0">
                    <a:pos x="2237" y="12776"/>
                  </a:cxn>
                  <a:cxn ang="0">
                    <a:pos x="2662" y="12114"/>
                  </a:cxn>
                  <a:cxn ang="0">
                    <a:pos x="2723" y="11864"/>
                  </a:cxn>
                  <a:cxn ang="0">
                    <a:pos x="2814" y="11739"/>
                  </a:cxn>
                  <a:cxn ang="0">
                    <a:pos x="3389" y="11595"/>
                  </a:cxn>
                  <a:cxn ang="0">
                    <a:pos x="3791" y="11374"/>
                  </a:cxn>
                  <a:cxn ang="0">
                    <a:pos x="4018" y="10998"/>
                  </a:cxn>
                  <a:cxn ang="0">
                    <a:pos x="4092" y="10540"/>
                  </a:cxn>
                  <a:cxn ang="0">
                    <a:pos x="4218" y="10124"/>
                  </a:cxn>
                  <a:cxn ang="0">
                    <a:pos x="4246" y="9836"/>
                  </a:cxn>
                  <a:cxn ang="0">
                    <a:pos x="4185" y="9536"/>
                  </a:cxn>
                  <a:cxn ang="0">
                    <a:pos x="3981" y="9281"/>
                  </a:cxn>
                  <a:cxn ang="0">
                    <a:pos x="4667" y="9217"/>
                  </a:cxn>
                  <a:cxn ang="0">
                    <a:pos x="5375" y="9026"/>
                  </a:cxn>
                  <a:cxn ang="0">
                    <a:pos x="5912" y="8258"/>
                  </a:cxn>
                  <a:cxn ang="0">
                    <a:pos x="6190" y="7674"/>
                  </a:cxn>
                  <a:cxn ang="0">
                    <a:pos x="6236" y="7323"/>
                  </a:cxn>
                  <a:cxn ang="0">
                    <a:pos x="6116" y="6921"/>
                  </a:cxn>
                  <a:cxn ang="0">
                    <a:pos x="5838" y="6424"/>
                  </a:cxn>
                  <a:cxn ang="0">
                    <a:pos x="5926" y="6138"/>
                  </a:cxn>
                  <a:cxn ang="0">
                    <a:pos x="6199" y="5754"/>
                  </a:cxn>
                  <a:cxn ang="0">
                    <a:pos x="6212" y="5369"/>
                  </a:cxn>
                  <a:cxn ang="0">
                    <a:pos x="6921" y="5208"/>
                  </a:cxn>
                  <a:cxn ang="0">
                    <a:pos x="7634" y="5513"/>
                  </a:cxn>
                  <a:cxn ang="0">
                    <a:pos x="8653" y="5828"/>
                  </a:cxn>
                </a:cxnLst>
                <a:rect l="0" t="0" r="r" b="b"/>
                <a:pathLst>
                  <a:path w="16870" h="13720">
                    <a:moveTo>
                      <a:pt x="8986" y="5883"/>
                    </a:moveTo>
                    <a:lnTo>
                      <a:pt x="9263" y="5920"/>
                    </a:lnTo>
                    <a:lnTo>
                      <a:pt x="9528" y="5976"/>
                    </a:lnTo>
                    <a:lnTo>
                      <a:pt x="9986" y="6110"/>
                    </a:lnTo>
                    <a:lnTo>
                      <a:pt x="10198" y="6142"/>
                    </a:lnTo>
                    <a:lnTo>
                      <a:pt x="10445" y="6138"/>
                    </a:lnTo>
                    <a:lnTo>
                      <a:pt x="10981" y="6078"/>
                    </a:lnTo>
                    <a:lnTo>
                      <a:pt x="11259" y="6059"/>
                    </a:lnTo>
                    <a:lnTo>
                      <a:pt x="11523" y="6078"/>
                    </a:lnTo>
                    <a:lnTo>
                      <a:pt x="11648" y="6110"/>
                    </a:lnTo>
                    <a:lnTo>
                      <a:pt x="11769" y="6157"/>
                    </a:lnTo>
                    <a:lnTo>
                      <a:pt x="11879" y="6217"/>
                    </a:lnTo>
                    <a:lnTo>
                      <a:pt x="11977" y="6305"/>
                    </a:lnTo>
                    <a:lnTo>
                      <a:pt x="12166" y="6434"/>
                    </a:lnTo>
                    <a:lnTo>
                      <a:pt x="12454" y="6563"/>
                    </a:lnTo>
                    <a:lnTo>
                      <a:pt x="13166" y="6800"/>
                    </a:lnTo>
                    <a:lnTo>
                      <a:pt x="14097" y="7036"/>
                    </a:lnTo>
                    <a:lnTo>
                      <a:pt x="14388" y="7068"/>
                    </a:lnTo>
                    <a:lnTo>
                      <a:pt x="15102" y="7087"/>
                    </a:lnTo>
                    <a:lnTo>
                      <a:pt x="15662" y="7055"/>
                    </a:lnTo>
                    <a:lnTo>
                      <a:pt x="16087" y="6967"/>
                    </a:lnTo>
                    <a:lnTo>
                      <a:pt x="16397" y="6841"/>
                    </a:lnTo>
                    <a:lnTo>
                      <a:pt x="16616" y="6671"/>
                    </a:lnTo>
                    <a:lnTo>
                      <a:pt x="16690" y="6578"/>
                    </a:lnTo>
                    <a:lnTo>
                      <a:pt x="16750" y="6476"/>
                    </a:lnTo>
                    <a:lnTo>
                      <a:pt x="16829" y="6249"/>
                    </a:lnTo>
                    <a:lnTo>
                      <a:pt x="16866" y="6013"/>
                    </a:lnTo>
                    <a:lnTo>
                      <a:pt x="16870" y="5888"/>
                    </a:lnTo>
                    <a:lnTo>
                      <a:pt x="16847" y="5764"/>
                    </a:lnTo>
                    <a:lnTo>
                      <a:pt x="16810" y="5647"/>
                    </a:lnTo>
                    <a:lnTo>
                      <a:pt x="16750" y="5532"/>
                    </a:lnTo>
                    <a:lnTo>
                      <a:pt x="16681" y="5416"/>
                    </a:lnTo>
                    <a:lnTo>
                      <a:pt x="16592" y="5309"/>
                    </a:lnTo>
                    <a:lnTo>
                      <a:pt x="16384" y="5106"/>
                    </a:lnTo>
                    <a:lnTo>
                      <a:pt x="16139" y="4911"/>
                    </a:lnTo>
                    <a:lnTo>
                      <a:pt x="15870" y="4735"/>
                    </a:lnTo>
                    <a:lnTo>
                      <a:pt x="15597" y="4578"/>
                    </a:lnTo>
                    <a:lnTo>
                      <a:pt x="15319" y="4439"/>
                    </a:lnTo>
                    <a:lnTo>
                      <a:pt x="14741" y="4152"/>
                    </a:lnTo>
                    <a:lnTo>
                      <a:pt x="14041" y="3833"/>
                    </a:lnTo>
                    <a:lnTo>
                      <a:pt x="13268" y="3505"/>
                    </a:lnTo>
                    <a:lnTo>
                      <a:pt x="12476" y="3212"/>
                    </a:lnTo>
                    <a:lnTo>
                      <a:pt x="10305" y="2222"/>
                    </a:lnTo>
                    <a:lnTo>
                      <a:pt x="9842" y="2064"/>
                    </a:lnTo>
                    <a:lnTo>
                      <a:pt x="9375" y="1921"/>
                    </a:lnTo>
                    <a:lnTo>
                      <a:pt x="8430" y="1671"/>
                    </a:lnTo>
                    <a:lnTo>
                      <a:pt x="7671" y="1500"/>
                    </a:lnTo>
                    <a:lnTo>
                      <a:pt x="6935" y="1356"/>
                    </a:lnTo>
                    <a:lnTo>
                      <a:pt x="5592" y="1144"/>
                    </a:lnTo>
                    <a:lnTo>
                      <a:pt x="4513" y="1023"/>
                    </a:lnTo>
                    <a:lnTo>
                      <a:pt x="3819" y="968"/>
                    </a:lnTo>
                    <a:lnTo>
                      <a:pt x="3504" y="824"/>
                    </a:lnTo>
                    <a:lnTo>
                      <a:pt x="3190" y="695"/>
                    </a:lnTo>
                    <a:lnTo>
                      <a:pt x="2569" y="477"/>
                    </a:lnTo>
                    <a:lnTo>
                      <a:pt x="1977" y="306"/>
                    </a:lnTo>
                    <a:lnTo>
                      <a:pt x="1440" y="181"/>
                    </a:lnTo>
                    <a:lnTo>
                      <a:pt x="629" y="37"/>
                    </a:lnTo>
                    <a:lnTo>
                      <a:pt x="315" y="0"/>
                    </a:lnTo>
                    <a:lnTo>
                      <a:pt x="0" y="0"/>
                    </a:lnTo>
                    <a:lnTo>
                      <a:pt x="0" y="13720"/>
                    </a:lnTo>
                    <a:lnTo>
                      <a:pt x="315" y="13720"/>
                    </a:lnTo>
                    <a:lnTo>
                      <a:pt x="510" y="13716"/>
                    </a:lnTo>
                    <a:lnTo>
                      <a:pt x="963" y="13670"/>
                    </a:lnTo>
                    <a:lnTo>
                      <a:pt x="1232" y="13618"/>
                    </a:lnTo>
                    <a:lnTo>
                      <a:pt x="1500" y="13540"/>
                    </a:lnTo>
                    <a:lnTo>
                      <a:pt x="1740" y="13433"/>
                    </a:lnTo>
                    <a:lnTo>
                      <a:pt x="1926" y="13299"/>
                    </a:lnTo>
                    <a:lnTo>
                      <a:pt x="2237" y="12776"/>
                    </a:lnTo>
                    <a:lnTo>
                      <a:pt x="2482" y="12377"/>
                    </a:lnTo>
                    <a:lnTo>
                      <a:pt x="2662" y="12114"/>
                    </a:lnTo>
                    <a:lnTo>
                      <a:pt x="2732" y="11975"/>
                    </a:lnTo>
                    <a:lnTo>
                      <a:pt x="2723" y="11864"/>
                    </a:lnTo>
                    <a:lnTo>
                      <a:pt x="2662" y="11758"/>
                    </a:lnTo>
                    <a:lnTo>
                      <a:pt x="2814" y="11739"/>
                    </a:lnTo>
                    <a:lnTo>
                      <a:pt x="3176" y="11665"/>
                    </a:lnTo>
                    <a:lnTo>
                      <a:pt x="3389" y="11595"/>
                    </a:lnTo>
                    <a:lnTo>
                      <a:pt x="3602" y="11498"/>
                    </a:lnTo>
                    <a:lnTo>
                      <a:pt x="3791" y="11374"/>
                    </a:lnTo>
                    <a:lnTo>
                      <a:pt x="3949" y="11211"/>
                    </a:lnTo>
                    <a:lnTo>
                      <a:pt x="4018" y="10998"/>
                    </a:lnTo>
                    <a:lnTo>
                      <a:pt x="4060" y="10767"/>
                    </a:lnTo>
                    <a:lnTo>
                      <a:pt x="4092" y="10540"/>
                    </a:lnTo>
                    <a:lnTo>
                      <a:pt x="4144" y="10346"/>
                    </a:lnTo>
                    <a:lnTo>
                      <a:pt x="4218" y="10124"/>
                    </a:lnTo>
                    <a:lnTo>
                      <a:pt x="4240" y="9985"/>
                    </a:lnTo>
                    <a:lnTo>
                      <a:pt x="4246" y="9836"/>
                    </a:lnTo>
                    <a:lnTo>
                      <a:pt x="4231" y="9684"/>
                    </a:lnTo>
                    <a:lnTo>
                      <a:pt x="4185" y="9536"/>
                    </a:lnTo>
                    <a:lnTo>
                      <a:pt x="4107" y="9401"/>
                    </a:lnTo>
                    <a:lnTo>
                      <a:pt x="3981" y="9281"/>
                    </a:lnTo>
                    <a:lnTo>
                      <a:pt x="4190" y="9267"/>
                    </a:lnTo>
                    <a:lnTo>
                      <a:pt x="4667" y="9217"/>
                    </a:lnTo>
                    <a:lnTo>
                      <a:pt x="5175" y="9105"/>
                    </a:lnTo>
                    <a:lnTo>
                      <a:pt x="5375" y="9026"/>
                    </a:lnTo>
                    <a:lnTo>
                      <a:pt x="5490" y="8929"/>
                    </a:lnTo>
                    <a:lnTo>
                      <a:pt x="5912" y="8258"/>
                    </a:lnTo>
                    <a:lnTo>
                      <a:pt x="6116" y="7856"/>
                    </a:lnTo>
                    <a:lnTo>
                      <a:pt x="6190" y="7674"/>
                    </a:lnTo>
                    <a:lnTo>
                      <a:pt x="6231" y="7513"/>
                    </a:lnTo>
                    <a:lnTo>
                      <a:pt x="6236" y="7323"/>
                    </a:lnTo>
                    <a:lnTo>
                      <a:pt x="6190" y="7124"/>
                    </a:lnTo>
                    <a:lnTo>
                      <a:pt x="6116" y="6921"/>
                    </a:lnTo>
                    <a:lnTo>
                      <a:pt x="6023" y="6730"/>
                    </a:lnTo>
                    <a:lnTo>
                      <a:pt x="5838" y="6424"/>
                    </a:lnTo>
                    <a:lnTo>
                      <a:pt x="5750" y="6305"/>
                    </a:lnTo>
                    <a:lnTo>
                      <a:pt x="5926" y="6138"/>
                    </a:lnTo>
                    <a:lnTo>
                      <a:pt x="6074" y="5962"/>
                    </a:lnTo>
                    <a:lnTo>
                      <a:pt x="6199" y="5754"/>
                    </a:lnTo>
                    <a:lnTo>
                      <a:pt x="5945" y="5402"/>
                    </a:lnTo>
                    <a:lnTo>
                      <a:pt x="6212" y="5369"/>
                    </a:lnTo>
                    <a:lnTo>
                      <a:pt x="6486" y="5309"/>
                    </a:lnTo>
                    <a:lnTo>
                      <a:pt x="6921" y="5208"/>
                    </a:lnTo>
                    <a:lnTo>
                      <a:pt x="7125" y="5300"/>
                    </a:lnTo>
                    <a:lnTo>
                      <a:pt x="7634" y="5513"/>
                    </a:lnTo>
                    <a:lnTo>
                      <a:pt x="8306" y="5740"/>
                    </a:lnTo>
                    <a:lnTo>
                      <a:pt x="8653" y="5828"/>
                    </a:lnTo>
                    <a:lnTo>
                      <a:pt x="8986" y="58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3077" y="1179"/>
                <a:ext cx="1159" cy="463"/>
              </a:xfrm>
              <a:custGeom>
                <a:avLst/>
                <a:gdLst/>
                <a:ahLst/>
                <a:cxnLst>
                  <a:cxn ang="0">
                    <a:pos x="9351" y="2009"/>
                  </a:cxn>
                  <a:cxn ang="0">
                    <a:pos x="7870" y="1610"/>
                  </a:cxn>
                  <a:cxn ang="0">
                    <a:pos x="5999" y="1254"/>
                  </a:cxn>
                  <a:cxn ang="0">
                    <a:pos x="4467" y="1050"/>
                  </a:cxn>
                  <a:cxn ang="0">
                    <a:pos x="3042" y="1014"/>
                  </a:cxn>
                  <a:cxn ang="0">
                    <a:pos x="3124" y="796"/>
                  </a:cxn>
                  <a:cxn ang="0">
                    <a:pos x="1981" y="393"/>
                  </a:cxn>
                  <a:cxn ang="0">
                    <a:pos x="981" y="152"/>
                  </a:cxn>
                  <a:cxn ang="0">
                    <a:pos x="0" y="0"/>
                  </a:cxn>
                  <a:cxn ang="0">
                    <a:pos x="403" y="1204"/>
                  </a:cxn>
                  <a:cxn ang="0">
                    <a:pos x="1189" y="1454"/>
                  </a:cxn>
                  <a:cxn ang="0">
                    <a:pos x="1574" y="1546"/>
                  </a:cxn>
                  <a:cxn ang="0">
                    <a:pos x="1939" y="1721"/>
                  </a:cxn>
                  <a:cxn ang="0">
                    <a:pos x="2269" y="1981"/>
                  </a:cxn>
                  <a:cxn ang="0">
                    <a:pos x="2541" y="2324"/>
                  </a:cxn>
                  <a:cxn ang="0">
                    <a:pos x="3074" y="3008"/>
                  </a:cxn>
                  <a:cxn ang="0">
                    <a:pos x="3504" y="3383"/>
                  </a:cxn>
                  <a:cxn ang="0">
                    <a:pos x="5083" y="4703"/>
                  </a:cxn>
                  <a:cxn ang="0">
                    <a:pos x="6097" y="4633"/>
                  </a:cxn>
                  <a:cxn ang="0">
                    <a:pos x="6357" y="4540"/>
                  </a:cxn>
                  <a:cxn ang="0">
                    <a:pos x="6079" y="4193"/>
                  </a:cxn>
                  <a:cxn ang="0">
                    <a:pos x="6439" y="4332"/>
                  </a:cxn>
                  <a:cxn ang="0">
                    <a:pos x="7486" y="4925"/>
                  </a:cxn>
                  <a:cxn ang="0">
                    <a:pos x="8097" y="5143"/>
                  </a:cxn>
                  <a:cxn ang="0">
                    <a:pos x="8852" y="5272"/>
                  </a:cxn>
                  <a:cxn ang="0">
                    <a:pos x="9134" y="5388"/>
                  </a:cxn>
                  <a:cxn ang="0">
                    <a:pos x="9167" y="4818"/>
                  </a:cxn>
                  <a:cxn ang="0">
                    <a:pos x="9295" y="4957"/>
                  </a:cxn>
                  <a:cxn ang="0">
                    <a:pos x="9453" y="5351"/>
                  </a:cxn>
                  <a:cxn ang="0">
                    <a:pos x="9768" y="5480"/>
                  </a:cxn>
                  <a:cxn ang="0">
                    <a:pos x="10490" y="5476"/>
                  </a:cxn>
                  <a:cxn ang="0">
                    <a:pos x="11022" y="5439"/>
                  </a:cxn>
                  <a:cxn ang="0">
                    <a:pos x="11078" y="5471"/>
                  </a:cxn>
                  <a:cxn ang="0">
                    <a:pos x="11296" y="5314"/>
                  </a:cxn>
                  <a:cxn ang="0">
                    <a:pos x="11352" y="4920"/>
                  </a:cxn>
                  <a:cxn ang="0">
                    <a:pos x="11472" y="4768"/>
                  </a:cxn>
                  <a:cxn ang="0">
                    <a:pos x="11551" y="5286"/>
                  </a:cxn>
                  <a:cxn ang="0">
                    <a:pos x="11814" y="5642"/>
                  </a:cxn>
                  <a:cxn ang="0">
                    <a:pos x="12481" y="6022"/>
                  </a:cxn>
                  <a:cxn ang="0">
                    <a:pos x="13217" y="6304"/>
                  </a:cxn>
                  <a:cxn ang="0">
                    <a:pos x="14134" y="6471"/>
                  </a:cxn>
                  <a:cxn ang="0">
                    <a:pos x="15227" y="6467"/>
                  </a:cxn>
                  <a:cxn ang="0">
                    <a:pos x="15852" y="6313"/>
                  </a:cxn>
                  <a:cxn ang="0">
                    <a:pos x="16143" y="6064"/>
                  </a:cxn>
                  <a:cxn ang="0">
                    <a:pos x="16227" y="5786"/>
                  </a:cxn>
                  <a:cxn ang="0">
                    <a:pos x="16212" y="5540"/>
                  </a:cxn>
                  <a:cxn ang="0">
                    <a:pos x="16119" y="5314"/>
                  </a:cxn>
                  <a:cxn ang="0">
                    <a:pos x="15763" y="4911"/>
                  </a:cxn>
                  <a:cxn ang="0">
                    <a:pos x="15264" y="4564"/>
                  </a:cxn>
                  <a:cxn ang="0">
                    <a:pos x="14148" y="3999"/>
                  </a:cxn>
                  <a:cxn ang="0">
                    <a:pos x="12773" y="3425"/>
                  </a:cxn>
                  <a:cxn ang="0">
                    <a:pos x="11610" y="2971"/>
                  </a:cxn>
                  <a:cxn ang="0">
                    <a:pos x="9837" y="2170"/>
                  </a:cxn>
                </a:cxnLst>
                <a:rect l="0" t="0" r="r" b="b"/>
                <a:pathLst>
                  <a:path w="16231" h="6495">
                    <a:moveTo>
                      <a:pt x="9837" y="2170"/>
                    </a:moveTo>
                    <a:lnTo>
                      <a:pt x="9351" y="2009"/>
                    </a:lnTo>
                    <a:lnTo>
                      <a:pt x="8856" y="1860"/>
                    </a:lnTo>
                    <a:lnTo>
                      <a:pt x="7870" y="1610"/>
                    </a:lnTo>
                    <a:lnTo>
                      <a:pt x="6907" y="1412"/>
                    </a:lnTo>
                    <a:lnTo>
                      <a:pt x="5999" y="1254"/>
                    </a:lnTo>
                    <a:lnTo>
                      <a:pt x="5175" y="1134"/>
                    </a:lnTo>
                    <a:lnTo>
                      <a:pt x="4467" y="1050"/>
                    </a:lnTo>
                    <a:lnTo>
                      <a:pt x="3504" y="968"/>
                    </a:lnTo>
                    <a:lnTo>
                      <a:pt x="3042" y="1014"/>
                    </a:lnTo>
                    <a:lnTo>
                      <a:pt x="2894" y="1005"/>
                    </a:lnTo>
                    <a:lnTo>
                      <a:pt x="3124" y="796"/>
                    </a:lnTo>
                    <a:lnTo>
                      <a:pt x="2546" y="574"/>
                    </a:lnTo>
                    <a:lnTo>
                      <a:pt x="1981" y="393"/>
                    </a:lnTo>
                    <a:lnTo>
                      <a:pt x="1453" y="254"/>
                    </a:lnTo>
                    <a:lnTo>
                      <a:pt x="981" y="152"/>
                    </a:lnTo>
                    <a:lnTo>
                      <a:pt x="268" y="32"/>
                    </a:lnTo>
                    <a:lnTo>
                      <a:pt x="0" y="0"/>
                    </a:lnTo>
                    <a:lnTo>
                      <a:pt x="0" y="1005"/>
                    </a:lnTo>
                    <a:lnTo>
                      <a:pt x="403" y="1204"/>
                    </a:lnTo>
                    <a:lnTo>
                      <a:pt x="787" y="1356"/>
                    </a:lnTo>
                    <a:lnTo>
                      <a:pt x="1189" y="1454"/>
                    </a:lnTo>
                    <a:lnTo>
                      <a:pt x="1384" y="1486"/>
                    </a:lnTo>
                    <a:lnTo>
                      <a:pt x="1574" y="1546"/>
                    </a:lnTo>
                    <a:lnTo>
                      <a:pt x="1759" y="1620"/>
                    </a:lnTo>
                    <a:lnTo>
                      <a:pt x="1939" y="1721"/>
                    </a:lnTo>
                    <a:lnTo>
                      <a:pt x="2111" y="1838"/>
                    </a:lnTo>
                    <a:lnTo>
                      <a:pt x="2269" y="1981"/>
                    </a:lnTo>
                    <a:lnTo>
                      <a:pt x="2412" y="2138"/>
                    </a:lnTo>
                    <a:lnTo>
                      <a:pt x="2541" y="2324"/>
                    </a:lnTo>
                    <a:lnTo>
                      <a:pt x="2801" y="2689"/>
                    </a:lnTo>
                    <a:lnTo>
                      <a:pt x="3074" y="3008"/>
                    </a:lnTo>
                    <a:lnTo>
                      <a:pt x="3319" y="3249"/>
                    </a:lnTo>
                    <a:lnTo>
                      <a:pt x="3504" y="3383"/>
                    </a:lnTo>
                    <a:lnTo>
                      <a:pt x="3504" y="3481"/>
                    </a:lnTo>
                    <a:lnTo>
                      <a:pt x="5083" y="4703"/>
                    </a:lnTo>
                    <a:lnTo>
                      <a:pt x="5704" y="4689"/>
                    </a:lnTo>
                    <a:lnTo>
                      <a:pt x="6097" y="4633"/>
                    </a:lnTo>
                    <a:lnTo>
                      <a:pt x="6296" y="4568"/>
                    </a:lnTo>
                    <a:lnTo>
                      <a:pt x="6357" y="4540"/>
                    </a:lnTo>
                    <a:lnTo>
                      <a:pt x="6199" y="4375"/>
                    </a:lnTo>
                    <a:lnTo>
                      <a:pt x="6079" y="4193"/>
                    </a:lnTo>
                    <a:lnTo>
                      <a:pt x="5981" y="3995"/>
                    </a:lnTo>
                    <a:lnTo>
                      <a:pt x="6439" y="4332"/>
                    </a:lnTo>
                    <a:lnTo>
                      <a:pt x="6926" y="4633"/>
                    </a:lnTo>
                    <a:lnTo>
                      <a:pt x="7486" y="4925"/>
                    </a:lnTo>
                    <a:lnTo>
                      <a:pt x="7819" y="5054"/>
                    </a:lnTo>
                    <a:lnTo>
                      <a:pt x="8097" y="5143"/>
                    </a:lnTo>
                    <a:lnTo>
                      <a:pt x="8527" y="5226"/>
                    </a:lnTo>
                    <a:lnTo>
                      <a:pt x="8852" y="5272"/>
                    </a:lnTo>
                    <a:lnTo>
                      <a:pt x="8995" y="5314"/>
                    </a:lnTo>
                    <a:lnTo>
                      <a:pt x="9134" y="5388"/>
                    </a:lnTo>
                    <a:lnTo>
                      <a:pt x="9120" y="4999"/>
                    </a:lnTo>
                    <a:lnTo>
                      <a:pt x="9167" y="4818"/>
                    </a:lnTo>
                    <a:lnTo>
                      <a:pt x="9282" y="4615"/>
                    </a:lnTo>
                    <a:lnTo>
                      <a:pt x="9295" y="4957"/>
                    </a:lnTo>
                    <a:lnTo>
                      <a:pt x="9360" y="5198"/>
                    </a:lnTo>
                    <a:lnTo>
                      <a:pt x="9453" y="5351"/>
                    </a:lnTo>
                    <a:lnTo>
                      <a:pt x="9564" y="5430"/>
                    </a:lnTo>
                    <a:lnTo>
                      <a:pt x="9768" y="5480"/>
                    </a:lnTo>
                    <a:lnTo>
                      <a:pt x="10000" y="5499"/>
                    </a:lnTo>
                    <a:lnTo>
                      <a:pt x="10490" y="5476"/>
                    </a:lnTo>
                    <a:lnTo>
                      <a:pt x="10894" y="5439"/>
                    </a:lnTo>
                    <a:lnTo>
                      <a:pt x="11022" y="5439"/>
                    </a:lnTo>
                    <a:lnTo>
                      <a:pt x="11059" y="5449"/>
                    </a:lnTo>
                    <a:lnTo>
                      <a:pt x="11078" y="5471"/>
                    </a:lnTo>
                    <a:lnTo>
                      <a:pt x="11324" y="5471"/>
                    </a:lnTo>
                    <a:lnTo>
                      <a:pt x="11296" y="5314"/>
                    </a:lnTo>
                    <a:lnTo>
                      <a:pt x="11296" y="5119"/>
                    </a:lnTo>
                    <a:lnTo>
                      <a:pt x="11352" y="4920"/>
                    </a:lnTo>
                    <a:lnTo>
                      <a:pt x="11402" y="4837"/>
                    </a:lnTo>
                    <a:lnTo>
                      <a:pt x="11472" y="4768"/>
                    </a:lnTo>
                    <a:lnTo>
                      <a:pt x="11491" y="5059"/>
                    </a:lnTo>
                    <a:lnTo>
                      <a:pt x="11551" y="5286"/>
                    </a:lnTo>
                    <a:lnTo>
                      <a:pt x="11657" y="5471"/>
                    </a:lnTo>
                    <a:lnTo>
                      <a:pt x="11814" y="5642"/>
                    </a:lnTo>
                    <a:lnTo>
                      <a:pt x="11995" y="5758"/>
                    </a:lnTo>
                    <a:lnTo>
                      <a:pt x="12481" y="6022"/>
                    </a:lnTo>
                    <a:lnTo>
                      <a:pt x="12823" y="6170"/>
                    </a:lnTo>
                    <a:lnTo>
                      <a:pt x="13217" y="6304"/>
                    </a:lnTo>
                    <a:lnTo>
                      <a:pt x="13661" y="6406"/>
                    </a:lnTo>
                    <a:lnTo>
                      <a:pt x="14134" y="6471"/>
                    </a:lnTo>
                    <a:lnTo>
                      <a:pt x="14750" y="6495"/>
                    </a:lnTo>
                    <a:lnTo>
                      <a:pt x="15227" y="6467"/>
                    </a:lnTo>
                    <a:lnTo>
                      <a:pt x="15587" y="6406"/>
                    </a:lnTo>
                    <a:lnTo>
                      <a:pt x="15852" y="6313"/>
                    </a:lnTo>
                    <a:lnTo>
                      <a:pt x="16032" y="6193"/>
                    </a:lnTo>
                    <a:lnTo>
                      <a:pt x="16143" y="6064"/>
                    </a:lnTo>
                    <a:lnTo>
                      <a:pt x="16203" y="5925"/>
                    </a:lnTo>
                    <a:lnTo>
                      <a:pt x="16227" y="5786"/>
                    </a:lnTo>
                    <a:lnTo>
                      <a:pt x="16231" y="5661"/>
                    </a:lnTo>
                    <a:lnTo>
                      <a:pt x="16212" y="5540"/>
                    </a:lnTo>
                    <a:lnTo>
                      <a:pt x="16175" y="5425"/>
                    </a:lnTo>
                    <a:lnTo>
                      <a:pt x="16119" y="5314"/>
                    </a:lnTo>
                    <a:lnTo>
                      <a:pt x="15967" y="5106"/>
                    </a:lnTo>
                    <a:lnTo>
                      <a:pt x="15763" y="4911"/>
                    </a:lnTo>
                    <a:lnTo>
                      <a:pt x="15527" y="4731"/>
                    </a:lnTo>
                    <a:lnTo>
                      <a:pt x="15264" y="4564"/>
                    </a:lnTo>
                    <a:lnTo>
                      <a:pt x="14717" y="4277"/>
                    </a:lnTo>
                    <a:lnTo>
                      <a:pt x="14148" y="3999"/>
                    </a:lnTo>
                    <a:lnTo>
                      <a:pt x="13495" y="3713"/>
                    </a:lnTo>
                    <a:lnTo>
                      <a:pt x="12773" y="3425"/>
                    </a:lnTo>
                    <a:lnTo>
                      <a:pt x="11986" y="3153"/>
                    </a:lnTo>
                    <a:lnTo>
                      <a:pt x="11610" y="2971"/>
                    </a:lnTo>
                    <a:lnTo>
                      <a:pt x="10916" y="2657"/>
                    </a:lnTo>
                    <a:lnTo>
                      <a:pt x="9837" y="2170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3077" y="1593"/>
                <a:ext cx="399" cy="224"/>
              </a:xfrm>
              <a:custGeom>
                <a:avLst/>
                <a:gdLst/>
                <a:ahLst/>
                <a:cxnLst>
                  <a:cxn ang="0">
                    <a:pos x="4796" y="551"/>
                  </a:cxn>
                  <a:cxn ang="0">
                    <a:pos x="3903" y="658"/>
                  </a:cxn>
                  <a:cxn ang="0">
                    <a:pos x="3014" y="616"/>
                  </a:cxn>
                  <a:cxn ang="0">
                    <a:pos x="2365" y="477"/>
                  </a:cxn>
                  <a:cxn ang="0">
                    <a:pos x="1708" y="227"/>
                  </a:cxn>
                  <a:cxn ang="0">
                    <a:pos x="1250" y="18"/>
                  </a:cxn>
                  <a:cxn ang="0">
                    <a:pos x="907" y="0"/>
                  </a:cxn>
                  <a:cxn ang="0">
                    <a:pos x="462" y="102"/>
                  </a:cxn>
                  <a:cxn ang="0">
                    <a:pos x="227" y="232"/>
                  </a:cxn>
                  <a:cxn ang="0">
                    <a:pos x="0" y="435"/>
                  </a:cxn>
                  <a:cxn ang="0">
                    <a:pos x="65" y="1828"/>
                  </a:cxn>
                  <a:cxn ang="0">
                    <a:pos x="199" y="2166"/>
                  </a:cxn>
                  <a:cxn ang="0">
                    <a:pos x="130" y="2431"/>
                  </a:cxn>
                  <a:cxn ang="0">
                    <a:pos x="0" y="2546"/>
                  </a:cxn>
                  <a:cxn ang="0">
                    <a:pos x="180" y="3065"/>
                  </a:cxn>
                  <a:cxn ang="0">
                    <a:pos x="579" y="2884"/>
                  </a:cxn>
                  <a:cxn ang="0">
                    <a:pos x="976" y="2583"/>
                  </a:cxn>
                  <a:cxn ang="0">
                    <a:pos x="1143" y="2277"/>
                  </a:cxn>
                  <a:cxn ang="0">
                    <a:pos x="1143" y="2014"/>
                  </a:cxn>
                  <a:cxn ang="0">
                    <a:pos x="981" y="1667"/>
                  </a:cxn>
                  <a:cxn ang="0">
                    <a:pos x="926" y="1569"/>
                  </a:cxn>
                  <a:cxn ang="0">
                    <a:pos x="1158" y="1819"/>
                  </a:cxn>
                  <a:cxn ang="0">
                    <a:pos x="1310" y="2231"/>
                  </a:cxn>
                  <a:cxn ang="0">
                    <a:pos x="1259" y="2643"/>
                  </a:cxn>
                  <a:cxn ang="0">
                    <a:pos x="1555" y="2856"/>
                  </a:cxn>
                  <a:cxn ang="0">
                    <a:pos x="2463" y="2930"/>
                  </a:cxn>
                  <a:cxn ang="0">
                    <a:pos x="3643" y="2898"/>
                  </a:cxn>
                  <a:cxn ang="0">
                    <a:pos x="4823" y="2643"/>
                  </a:cxn>
                  <a:cxn ang="0">
                    <a:pos x="5051" y="2435"/>
                  </a:cxn>
                  <a:cxn ang="0">
                    <a:pos x="5500" y="1615"/>
                  </a:cxn>
                  <a:cxn ang="0">
                    <a:pos x="5597" y="1273"/>
                  </a:cxn>
                  <a:cxn ang="0">
                    <a:pos x="5541" y="995"/>
                  </a:cxn>
                  <a:cxn ang="0">
                    <a:pos x="5218" y="541"/>
                  </a:cxn>
                </a:cxnLst>
                <a:rect l="0" t="0" r="r" b="b"/>
                <a:pathLst>
                  <a:path w="5597" h="3125">
                    <a:moveTo>
                      <a:pt x="5144" y="467"/>
                    </a:moveTo>
                    <a:lnTo>
                      <a:pt x="4796" y="551"/>
                    </a:lnTo>
                    <a:lnTo>
                      <a:pt x="4407" y="616"/>
                    </a:lnTo>
                    <a:lnTo>
                      <a:pt x="3903" y="658"/>
                    </a:lnTo>
                    <a:lnTo>
                      <a:pt x="3324" y="648"/>
                    </a:lnTo>
                    <a:lnTo>
                      <a:pt x="3014" y="616"/>
                    </a:lnTo>
                    <a:lnTo>
                      <a:pt x="2690" y="560"/>
                    </a:lnTo>
                    <a:lnTo>
                      <a:pt x="2365" y="477"/>
                    </a:lnTo>
                    <a:lnTo>
                      <a:pt x="2037" y="371"/>
                    </a:lnTo>
                    <a:lnTo>
                      <a:pt x="1708" y="227"/>
                    </a:lnTo>
                    <a:lnTo>
                      <a:pt x="1384" y="51"/>
                    </a:lnTo>
                    <a:lnTo>
                      <a:pt x="1250" y="18"/>
                    </a:lnTo>
                    <a:lnTo>
                      <a:pt x="1102" y="0"/>
                    </a:lnTo>
                    <a:lnTo>
                      <a:pt x="907" y="0"/>
                    </a:lnTo>
                    <a:lnTo>
                      <a:pt x="694" y="28"/>
                    </a:lnTo>
                    <a:lnTo>
                      <a:pt x="462" y="102"/>
                    </a:lnTo>
                    <a:lnTo>
                      <a:pt x="347" y="157"/>
                    </a:lnTo>
                    <a:lnTo>
                      <a:pt x="227" y="232"/>
                    </a:lnTo>
                    <a:lnTo>
                      <a:pt x="115" y="324"/>
                    </a:lnTo>
                    <a:lnTo>
                      <a:pt x="0" y="435"/>
                    </a:lnTo>
                    <a:lnTo>
                      <a:pt x="0" y="1745"/>
                    </a:lnTo>
                    <a:lnTo>
                      <a:pt x="65" y="1828"/>
                    </a:lnTo>
                    <a:lnTo>
                      <a:pt x="171" y="2036"/>
                    </a:lnTo>
                    <a:lnTo>
                      <a:pt x="199" y="2166"/>
                    </a:lnTo>
                    <a:lnTo>
                      <a:pt x="190" y="2301"/>
                    </a:lnTo>
                    <a:lnTo>
                      <a:pt x="130" y="2431"/>
                    </a:lnTo>
                    <a:lnTo>
                      <a:pt x="78" y="2486"/>
                    </a:lnTo>
                    <a:lnTo>
                      <a:pt x="0" y="2546"/>
                    </a:lnTo>
                    <a:lnTo>
                      <a:pt x="0" y="3125"/>
                    </a:lnTo>
                    <a:lnTo>
                      <a:pt x="180" y="3065"/>
                    </a:lnTo>
                    <a:lnTo>
                      <a:pt x="366" y="2986"/>
                    </a:lnTo>
                    <a:lnTo>
                      <a:pt x="579" y="2884"/>
                    </a:lnTo>
                    <a:lnTo>
                      <a:pt x="792" y="2745"/>
                    </a:lnTo>
                    <a:lnTo>
                      <a:pt x="976" y="2583"/>
                    </a:lnTo>
                    <a:lnTo>
                      <a:pt x="1111" y="2384"/>
                    </a:lnTo>
                    <a:lnTo>
                      <a:pt x="1143" y="2277"/>
                    </a:lnTo>
                    <a:lnTo>
                      <a:pt x="1158" y="2162"/>
                    </a:lnTo>
                    <a:lnTo>
                      <a:pt x="1143" y="2014"/>
                    </a:lnTo>
                    <a:lnTo>
                      <a:pt x="1102" y="1880"/>
                    </a:lnTo>
                    <a:lnTo>
                      <a:pt x="981" y="1667"/>
                    </a:lnTo>
                    <a:lnTo>
                      <a:pt x="805" y="1486"/>
                    </a:lnTo>
                    <a:lnTo>
                      <a:pt x="926" y="1569"/>
                    </a:lnTo>
                    <a:lnTo>
                      <a:pt x="1041" y="1671"/>
                    </a:lnTo>
                    <a:lnTo>
                      <a:pt x="1158" y="1819"/>
                    </a:lnTo>
                    <a:lnTo>
                      <a:pt x="1254" y="2004"/>
                    </a:lnTo>
                    <a:lnTo>
                      <a:pt x="1310" y="2231"/>
                    </a:lnTo>
                    <a:lnTo>
                      <a:pt x="1297" y="2500"/>
                    </a:lnTo>
                    <a:lnTo>
                      <a:pt x="1259" y="2643"/>
                    </a:lnTo>
                    <a:lnTo>
                      <a:pt x="1189" y="2805"/>
                    </a:lnTo>
                    <a:lnTo>
                      <a:pt x="1555" y="2856"/>
                    </a:lnTo>
                    <a:lnTo>
                      <a:pt x="1958" y="2898"/>
                    </a:lnTo>
                    <a:lnTo>
                      <a:pt x="2463" y="2930"/>
                    </a:lnTo>
                    <a:lnTo>
                      <a:pt x="3037" y="2935"/>
                    </a:lnTo>
                    <a:lnTo>
                      <a:pt x="3643" y="2898"/>
                    </a:lnTo>
                    <a:lnTo>
                      <a:pt x="4254" y="2805"/>
                    </a:lnTo>
                    <a:lnTo>
                      <a:pt x="4823" y="2643"/>
                    </a:lnTo>
                    <a:lnTo>
                      <a:pt x="4930" y="2569"/>
                    </a:lnTo>
                    <a:lnTo>
                      <a:pt x="5051" y="2435"/>
                    </a:lnTo>
                    <a:lnTo>
                      <a:pt x="5296" y="2051"/>
                    </a:lnTo>
                    <a:lnTo>
                      <a:pt x="5500" y="1615"/>
                    </a:lnTo>
                    <a:lnTo>
                      <a:pt x="5569" y="1421"/>
                    </a:lnTo>
                    <a:lnTo>
                      <a:pt x="5597" y="1273"/>
                    </a:lnTo>
                    <a:lnTo>
                      <a:pt x="5587" y="1134"/>
                    </a:lnTo>
                    <a:lnTo>
                      <a:pt x="5541" y="995"/>
                    </a:lnTo>
                    <a:lnTo>
                      <a:pt x="5384" y="736"/>
                    </a:lnTo>
                    <a:lnTo>
                      <a:pt x="5218" y="541"/>
                    </a:lnTo>
                    <a:lnTo>
                      <a:pt x="5144" y="467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3077" y="1815"/>
                <a:ext cx="257" cy="160"/>
              </a:xfrm>
              <a:custGeom>
                <a:avLst/>
                <a:gdLst/>
                <a:ahLst/>
                <a:cxnLst>
                  <a:cxn ang="0">
                    <a:pos x="3120" y="92"/>
                  </a:cxn>
                  <a:cxn ang="0">
                    <a:pos x="3198" y="106"/>
                  </a:cxn>
                  <a:cxn ang="0">
                    <a:pos x="3282" y="152"/>
                  </a:cxn>
                  <a:cxn ang="0">
                    <a:pos x="3445" y="300"/>
                  </a:cxn>
                  <a:cxn ang="0">
                    <a:pos x="3569" y="500"/>
                  </a:cxn>
                  <a:cxn ang="0">
                    <a:pos x="3602" y="601"/>
                  </a:cxn>
                  <a:cxn ang="0">
                    <a:pos x="3602" y="703"/>
                  </a:cxn>
                  <a:cxn ang="0">
                    <a:pos x="3560" y="912"/>
                  </a:cxn>
                  <a:cxn ang="0">
                    <a:pos x="3491" y="1133"/>
                  </a:cxn>
                  <a:cxn ang="0">
                    <a:pos x="3435" y="1352"/>
                  </a:cxn>
                  <a:cxn ang="0">
                    <a:pos x="3407" y="1541"/>
                  </a:cxn>
                  <a:cxn ang="0">
                    <a:pos x="3398" y="1624"/>
                  </a:cxn>
                  <a:cxn ang="0">
                    <a:pos x="3370" y="1712"/>
                  </a:cxn>
                  <a:cxn ang="0">
                    <a:pos x="3254" y="1884"/>
                  </a:cxn>
                  <a:cxn ang="0">
                    <a:pos x="3046" y="2046"/>
                  </a:cxn>
                  <a:cxn ang="0">
                    <a:pos x="2736" y="2185"/>
                  </a:cxn>
                  <a:cxn ang="0">
                    <a:pos x="2509" y="2231"/>
                  </a:cxn>
                  <a:cxn ang="0">
                    <a:pos x="2208" y="2249"/>
                  </a:cxn>
                  <a:cxn ang="0">
                    <a:pos x="1866" y="2249"/>
                  </a:cxn>
                  <a:cxn ang="0">
                    <a:pos x="1499" y="2240"/>
                  </a:cxn>
                  <a:cxn ang="0">
                    <a:pos x="824" y="2194"/>
                  </a:cxn>
                  <a:cxn ang="0">
                    <a:pos x="388" y="2153"/>
                  </a:cxn>
                  <a:cxn ang="0">
                    <a:pos x="449" y="1990"/>
                  </a:cxn>
                  <a:cxn ang="0">
                    <a:pos x="481" y="1832"/>
                  </a:cxn>
                  <a:cxn ang="0">
                    <a:pos x="486" y="1537"/>
                  </a:cxn>
                  <a:cxn ang="0">
                    <a:pos x="444" y="1305"/>
                  </a:cxn>
                  <a:cxn ang="0">
                    <a:pos x="388" y="1185"/>
                  </a:cxn>
                  <a:cxn ang="0">
                    <a:pos x="407" y="1328"/>
                  </a:cxn>
                  <a:cxn ang="0">
                    <a:pos x="412" y="1472"/>
                  </a:cxn>
                  <a:cxn ang="0">
                    <a:pos x="398" y="1639"/>
                  </a:cxn>
                  <a:cxn ang="0">
                    <a:pos x="361" y="1810"/>
                  </a:cxn>
                  <a:cxn ang="0">
                    <a:pos x="292" y="1958"/>
                  </a:cxn>
                  <a:cxn ang="0">
                    <a:pos x="176" y="2069"/>
                  </a:cxn>
                  <a:cxn ang="0">
                    <a:pos x="97" y="2101"/>
                  </a:cxn>
                  <a:cxn ang="0">
                    <a:pos x="0" y="2120"/>
                  </a:cxn>
                  <a:cxn ang="0">
                    <a:pos x="0" y="319"/>
                  </a:cxn>
                  <a:cxn ang="0">
                    <a:pos x="347" y="194"/>
                  </a:cxn>
                  <a:cxn ang="0">
                    <a:pos x="837" y="0"/>
                  </a:cxn>
                  <a:cxn ang="0">
                    <a:pos x="1773" y="60"/>
                  </a:cxn>
                  <a:cxn ang="0">
                    <a:pos x="2532" y="87"/>
                  </a:cxn>
                  <a:cxn ang="0">
                    <a:pos x="3120" y="92"/>
                  </a:cxn>
                </a:cxnLst>
                <a:rect l="0" t="0" r="r" b="b"/>
                <a:pathLst>
                  <a:path w="3602" h="2249">
                    <a:moveTo>
                      <a:pt x="3120" y="92"/>
                    </a:moveTo>
                    <a:lnTo>
                      <a:pt x="3198" y="106"/>
                    </a:lnTo>
                    <a:lnTo>
                      <a:pt x="3282" y="152"/>
                    </a:lnTo>
                    <a:lnTo>
                      <a:pt x="3445" y="300"/>
                    </a:lnTo>
                    <a:lnTo>
                      <a:pt x="3569" y="500"/>
                    </a:lnTo>
                    <a:lnTo>
                      <a:pt x="3602" y="601"/>
                    </a:lnTo>
                    <a:lnTo>
                      <a:pt x="3602" y="703"/>
                    </a:lnTo>
                    <a:lnTo>
                      <a:pt x="3560" y="912"/>
                    </a:lnTo>
                    <a:lnTo>
                      <a:pt x="3491" y="1133"/>
                    </a:lnTo>
                    <a:lnTo>
                      <a:pt x="3435" y="1352"/>
                    </a:lnTo>
                    <a:lnTo>
                      <a:pt x="3407" y="1541"/>
                    </a:lnTo>
                    <a:lnTo>
                      <a:pt x="3398" y="1624"/>
                    </a:lnTo>
                    <a:lnTo>
                      <a:pt x="3370" y="1712"/>
                    </a:lnTo>
                    <a:lnTo>
                      <a:pt x="3254" y="1884"/>
                    </a:lnTo>
                    <a:lnTo>
                      <a:pt x="3046" y="2046"/>
                    </a:lnTo>
                    <a:lnTo>
                      <a:pt x="2736" y="2185"/>
                    </a:lnTo>
                    <a:lnTo>
                      <a:pt x="2509" y="2231"/>
                    </a:lnTo>
                    <a:lnTo>
                      <a:pt x="2208" y="2249"/>
                    </a:lnTo>
                    <a:lnTo>
                      <a:pt x="1866" y="2249"/>
                    </a:lnTo>
                    <a:lnTo>
                      <a:pt x="1499" y="2240"/>
                    </a:lnTo>
                    <a:lnTo>
                      <a:pt x="824" y="2194"/>
                    </a:lnTo>
                    <a:lnTo>
                      <a:pt x="388" y="2153"/>
                    </a:lnTo>
                    <a:lnTo>
                      <a:pt x="449" y="1990"/>
                    </a:lnTo>
                    <a:lnTo>
                      <a:pt x="481" y="1832"/>
                    </a:lnTo>
                    <a:lnTo>
                      <a:pt x="486" y="1537"/>
                    </a:lnTo>
                    <a:lnTo>
                      <a:pt x="444" y="1305"/>
                    </a:lnTo>
                    <a:lnTo>
                      <a:pt x="388" y="1185"/>
                    </a:lnTo>
                    <a:lnTo>
                      <a:pt x="407" y="1328"/>
                    </a:lnTo>
                    <a:lnTo>
                      <a:pt x="412" y="1472"/>
                    </a:lnTo>
                    <a:lnTo>
                      <a:pt x="398" y="1639"/>
                    </a:lnTo>
                    <a:lnTo>
                      <a:pt x="361" y="1810"/>
                    </a:lnTo>
                    <a:lnTo>
                      <a:pt x="292" y="1958"/>
                    </a:lnTo>
                    <a:lnTo>
                      <a:pt x="176" y="2069"/>
                    </a:lnTo>
                    <a:lnTo>
                      <a:pt x="97" y="2101"/>
                    </a:lnTo>
                    <a:lnTo>
                      <a:pt x="0" y="2120"/>
                    </a:lnTo>
                    <a:lnTo>
                      <a:pt x="0" y="319"/>
                    </a:lnTo>
                    <a:lnTo>
                      <a:pt x="347" y="194"/>
                    </a:lnTo>
                    <a:lnTo>
                      <a:pt x="837" y="0"/>
                    </a:lnTo>
                    <a:lnTo>
                      <a:pt x="1773" y="60"/>
                    </a:lnTo>
                    <a:lnTo>
                      <a:pt x="2532" y="87"/>
                    </a:lnTo>
                    <a:lnTo>
                      <a:pt x="3120" y="9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3077" y="1986"/>
                <a:ext cx="140" cy="1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1138"/>
                  </a:cxn>
                  <a:cxn ang="0">
                    <a:pos x="486" y="1333"/>
                  </a:cxn>
                  <a:cxn ang="0">
                    <a:pos x="314" y="1379"/>
                  </a:cxn>
                  <a:cxn ang="0">
                    <a:pos x="158" y="1384"/>
                  </a:cxn>
                  <a:cxn ang="0">
                    <a:pos x="0" y="1366"/>
                  </a:cxn>
                  <a:cxn ang="0">
                    <a:pos x="0" y="1879"/>
                  </a:cxn>
                  <a:cxn ang="0">
                    <a:pos x="537" y="1782"/>
                  </a:cxn>
                  <a:cxn ang="0">
                    <a:pos x="967" y="1661"/>
                  </a:cxn>
                  <a:cxn ang="0">
                    <a:pos x="1152" y="1583"/>
                  </a:cxn>
                  <a:cxn ang="0">
                    <a:pos x="1287" y="1495"/>
                  </a:cxn>
                  <a:cxn ang="0">
                    <a:pos x="1366" y="1394"/>
                  </a:cxn>
                  <a:cxn ang="0">
                    <a:pos x="1440" y="1259"/>
                  </a:cxn>
                  <a:cxn ang="0">
                    <a:pos x="1579" y="958"/>
                  </a:cxn>
                  <a:cxn ang="0">
                    <a:pos x="1703" y="741"/>
                  </a:cxn>
                  <a:cxn ang="0">
                    <a:pos x="1829" y="569"/>
                  </a:cxn>
                  <a:cxn ang="0">
                    <a:pos x="1963" y="416"/>
                  </a:cxn>
                  <a:cxn ang="0">
                    <a:pos x="1948" y="348"/>
                  </a:cxn>
                  <a:cxn ang="0">
                    <a:pos x="1903" y="283"/>
                  </a:cxn>
                  <a:cxn ang="0">
                    <a:pos x="1833" y="209"/>
                  </a:cxn>
                  <a:cxn ang="0">
                    <a:pos x="1171" y="111"/>
                  </a:cxn>
                  <a:cxn ang="0">
                    <a:pos x="292" y="0"/>
                  </a:cxn>
                  <a:cxn ang="0">
                    <a:pos x="0" y="32"/>
                  </a:cxn>
                </a:cxnLst>
                <a:rect l="0" t="0" r="r" b="b"/>
                <a:pathLst>
                  <a:path w="1963" h="1879">
                    <a:moveTo>
                      <a:pt x="0" y="32"/>
                    </a:moveTo>
                    <a:lnTo>
                      <a:pt x="0" y="1138"/>
                    </a:lnTo>
                    <a:lnTo>
                      <a:pt x="486" y="1333"/>
                    </a:lnTo>
                    <a:lnTo>
                      <a:pt x="314" y="1379"/>
                    </a:lnTo>
                    <a:lnTo>
                      <a:pt x="158" y="1384"/>
                    </a:lnTo>
                    <a:lnTo>
                      <a:pt x="0" y="1366"/>
                    </a:lnTo>
                    <a:lnTo>
                      <a:pt x="0" y="1879"/>
                    </a:lnTo>
                    <a:lnTo>
                      <a:pt x="537" y="1782"/>
                    </a:lnTo>
                    <a:lnTo>
                      <a:pt x="967" y="1661"/>
                    </a:lnTo>
                    <a:lnTo>
                      <a:pt x="1152" y="1583"/>
                    </a:lnTo>
                    <a:lnTo>
                      <a:pt x="1287" y="1495"/>
                    </a:lnTo>
                    <a:lnTo>
                      <a:pt x="1366" y="1394"/>
                    </a:lnTo>
                    <a:lnTo>
                      <a:pt x="1440" y="1259"/>
                    </a:lnTo>
                    <a:lnTo>
                      <a:pt x="1579" y="958"/>
                    </a:lnTo>
                    <a:lnTo>
                      <a:pt x="1703" y="741"/>
                    </a:lnTo>
                    <a:lnTo>
                      <a:pt x="1829" y="569"/>
                    </a:lnTo>
                    <a:lnTo>
                      <a:pt x="1963" y="416"/>
                    </a:lnTo>
                    <a:lnTo>
                      <a:pt x="1948" y="348"/>
                    </a:lnTo>
                    <a:lnTo>
                      <a:pt x="1903" y="283"/>
                    </a:lnTo>
                    <a:lnTo>
                      <a:pt x="1833" y="209"/>
                    </a:lnTo>
                    <a:lnTo>
                      <a:pt x="1171" y="111"/>
                    </a:lnTo>
                    <a:lnTo>
                      <a:pt x="29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3077" y="1278"/>
                <a:ext cx="376" cy="335"/>
              </a:xfrm>
              <a:custGeom>
                <a:avLst/>
                <a:gdLst/>
                <a:ahLst/>
                <a:cxnLst>
                  <a:cxn ang="0">
                    <a:pos x="3051" y="2013"/>
                  </a:cxn>
                  <a:cxn ang="0">
                    <a:pos x="2601" y="1601"/>
                  </a:cxn>
                  <a:cxn ang="0">
                    <a:pos x="2152" y="926"/>
                  </a:cxn>
                  <a:cxn ang="0">
                    <a:pos x="1903" y="690"/>
                  </a:cxn>
                  <a:cxn ang="0">
                    <a:pos x="1787" y="818"/>
                  </a:cxn>
                  <a:cxn ang="0">
                    <a:pos x="1546" y="1000"/>
                  </a:cxn>
                  <a:cxn ang="0">
                    <a:pos x="1671" y="740"/>
                  </a:cxn>
                  <a:cxn ang="0">
                    <a:pos x="1592" y="481"/>
                  </a:cxn>
                  <a:cxn ang="0">
                    <a:pos x="1287" y="388"/>
                  </a:cxn>
                  <a:cxn ang="0">
                    <a:pos x="681" y="240"/>
                  </a:cxn>
                  <a:cxn ang="0">
                    <a:pos x="0" y="3087"/>
                  </a:cxn>
                  <a:cxn ang="0">
                    <a:pos x="227" y="3040"/>
                  </a:cxn>
                  <a:cxn ang="0">
                    <a:pos x="273" y="2943"/>
                  </a:cxn>
                  <a:cxn ang="0">
                    <a:pos x="361" y="2508"/>
                  </a:cxn>
                  <a:cxn ang="0">
                    <a:pos x="611" y="2124"/>
                  </a:cxn>
                  <a:cxn ang="0">
                    <a:pos x="532" y="2361"/>
                  </a:cxn>
                  <a:cxn ang="0">
                    <a:pos x="500" y="2643"/>
                  </a:cxn>
                  <a:cxn ang="0">
                    <a:pos x="532" y="3040"/>
                  </a:cxn>
                  <a:cxn ang="0">
                    <a:pos x="616" y="2661"/>
                  </a:cxn>
                  <a:cxn ang="0">
                    <a:pos x="750" y="2346"/>
                  </a:cxn>
                  <a:cxn ang="0">
                    <a:pos x="967" y="2092"/>
                  </a:cxn>
                  <a:cxn ang="0">
                    <a:pos x="879" y="2476"/>
                  </a:cxn>
                  <a:cxn ang="0">
                    <a:pos x="861" y="2995"/>
                  </a:cxn>
                  <a:cxn ang="0">
                    <a:pos x="963" y="3416"/>
                  </a:cxn>
                  <a:cxn ang="0">
                    <a:pos x="1115" y="3680"/>
                  </a:cxn>
                  <a:cxn ang="0">
                    <a:pos x="1523" y="4022"/>
                  </a:cxn>
                  <a:cxn ang="0">
                    <a:pos x="2213" y="4346"/>
                  </a:cxn>
                  <a:cxn ang="0">
                    <a:pos x="3282" y="4592"/>
                  </a:cxn>
                  <a:cxn ang="0">
                    <a:pos x="4309" y="4698"/>
                  </a:cxn>
                  <a:cxn ang="0">
                    <a:pos x="4856" y="4657"/>
                  </a:cxn>
                  <a:cxn ang="0">
                    <a:pos x="5148" y="4522"/>
                  </a:cxn>
                  <a:cxn ang="0">
                    <a:pos x="4999" y="4295"/>
                  </a:cxn>
                  <a:cxn ang="0">
                    <a:pos x="4023" y="3763"/>
                  </a:cxn>
                  <a:cxn ang="0">
                    <a:pos x="3537" y="3351"/>
                  </a:cxn>
                  <a:cxn ang="0">
                    <a:pos x="3300" y="3036"/>
                  </a:cxn>
                  <a:cxn ang="0">
                    <a:pos x="3171" y="2693"/>
                  </a:cxn>
                  <a:cxn ang="0">
                    <a:pos x="3152" y="2416"/>
                  </a:cxn>
                  <a:cxn ang="0">
                    <a:pos x="3231" y="2170"/>
                  </a:cxn>
                </a:cxnLst>
                <a:rect l="0" t="0" r="r" b="b"/>
                <a:pathLst>
                  <a:path w="5273" h="4698">
                    <a:moveTo>
                      <a:pt x="3263" y="2124"/>
                    </a:moveTo>
                    <a:lnTo>
                      <a:pt x="3051" y="2013"/>
                    </a:lnTo>
                    <a:lnTo>
                      <a:pt x="2833" y="1851"/>
                    </a:lnTo>
                    <a:lnTo>
                      <a:pt x="2601" y="1601"/>
                    </a:lnTo>
                    <a:lnTo>
                      <a:pt x="2347" y="1222"/>
                    </a:lnTo>
                    <a:lnTo>
                      <a:pt x="2152" y="926"/>
                    </a:lnTo>
                    <a:lnTo>
                      <a:pt x="2000" y="759"/>
                    </a:lnTo>
                    <a:lnTo>
                      <a:pt x="1903" y="690"/>
                    </a:lnTo>
                    <a:lnTo>
                      <a:pt x="1866" y="675"/>
                    </a:lnTo>
                    <a:lnTo>
                      <a:pt x="1787" y="818"/>
                    </a:lnTo>
                    <a:lnTo>
                      <a:pt x="1681" y="920"/>
                    </a:lnTo>
                    <a:lnTo>
                      <a:pt x="1546" y="1000"/>
                    </a:lnTo>
                    <a:lnTo>
                      <a:pt x="1625" y="879"/>
                    </a:lnTo>
                    <a:lnTo>
                      <a:pt x="1671" y="740"/>
                    </a:lnTo>
                    <a:lnTo>
                      <a:pt x="1703" y="579"/>
                    </a:lnTo>
                    <a:lnTo>
                      <a:pt x="1592" y="481"/>
                    </a:lnTo>
                    <a:lnTo>
                      <a:pt x="1462" y="416"/>
                    </a:lnTo>
                    <a:lnTo>
                      <a:pt x="1287" y="388"/>
                    </a:lnTo>
                    <a:lnTo>
                      <a:pt x="1028" y="347"/>
                    </a:lnTo>
                    <a:lnTo>
                      <a:pt x="681" y="24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130" y="3082"/>
                    </a:lnTo>
                    <a:lnTo>
                      <a:pt x="227" y="3040"/>
                    </a:lnTo>
                    <a:lnTo>
                      <a:pt x="259" y="2999"/>
                    </a:lnTo>
                    <a:lnTo>
                      <a:pt x="273" y="2943"/>
                    </a:lnTo>
                    <a:lnTo>
                      <a:pt x="305" y="2712"/>
                    </a:lnTo>
                    <a:lnTo>
                      <a:pt x="361" y="2508"/>
                    </a:lnTo>
                    <a:lnTo>
                      <a:pt x="458" y="2314"/>
                    </a:lnTo>
                    <a:lnTo>
                      <a:pt x="611" y="2124"/>
                    </a:lnTo>
                    <a:lnTo>
                      <a:pt x="583" y="2185"/>
                    </a:lnTo>
                    <a:lnTo>
                      <a:pt x="532" y="2361"/>
                    </a:lnTo>
                    <a:lnTo>
                      <a:pt x="509" y="2485"/>
                    </a:lnTo>
                    <a:lnTo>
                      <a:pt x="500" y="2643"/>
                    </a:lnTo>
                    <a:lnTo>
                      <a:pt x="505" y="2828"/>
                    </a:lnTo>
                    <a:lnTo>
                      <a:pt x="532" y="3040"/>
                    </a:lnTo>
                    <a:lnTo>
                      <a:pt x="551" y="2925"/>
                    </a:lnTo>
                    <a:lnTo>
                      <a:pt x="616" y="2661"/>
                    </a:lnTo>
                    <a:lnTo>
                      <a:pt x="676" y="2504"/>
                    </a:lnTo>
                    <a:lnTo>
                      <a:pt x="750" y="2346"/>
                    </a:lnTo>
                    <a:lnTo>
                      <a:pt x="847" y="2203"/>
                    </a:lnTo>
                    <a:lnTo>
                      <a:pt x="967" y="2092"/>
                    </a:lnTo>
                    <a:lnTo>
                      <a:pt x="917" y="2272"/>
                    </a:lnTo>
                    <a:lnTo>
                      <a:pt x="879" y="2476"/>
                    </a:lnTo>
                    <a:lnTo>
                      <a:pt x="856" y="2721"/>
                    </a:lnTo>
                    <a:lnTo>
                      <a:pt x="861" y="2995"/>
                    </a:lnTo>
                    <a:lnTo>
                      <a:pt x="911" y="3277"/>
                    </a:lnTo>
                    <a:lnTo>
                      <a:pt x="963" y="3416"/>
                    </a:lnTo>
                    <a:lnTo>
                      <a:pt x="1028" y="3550"/>
                    </a:lnTo>
                    <a:lnTo>
                      <a:pt x="1115" y="3680"/>
                    </a:lnTo>
                    <a:lnTo>
                      <a:pt x="1222" y="3795"/>
                    </a:lnTo>
                    <a:lnTo>
                      <a:pt x="1523" y="4022"/>
                    </a:lnTo>
                    <a:lnTo>
                      <a:pt x="1857" y="4207"/>
                    </a:lnTo>
                    <a:lnTo>
                      <a:pt x="2213" y="4346"/>
                    </a:lnTo>
                    <a:lnTo>
                      <a:pt x="2579" y="4457"/>
                    </a:lnTo>
                    <a:lnTo>
                      <a:pt x="3282" y="4592"/>
                    </a:lnTo>
                    <a:lnTo>
                      <a:pt x="3861" y="4661"/>
                    </a:lnTo>
                    <a:lnTo>
                      <a:pt x="4309" y="4698"/>
                    </a:lnTo>
                    <a:lnTo>
                      <a:pt x="4689" y="4689"/>
                    </a:lnTo>
                    <a:lnTo>
                      <a:pt x="4856" y="4657"/>
                    </a:lnTo>
                    <a:lnTo>
                      <a:pt x="5009" y="4601"/>
                    </a:lnTo>
                    <a:lnTo>
                      <a:pt x="5148" y="4522"/>
                    </a:lnTo>
                    <a:lnTo>
                      <a:pt x="5273" y="4406"/>
                    </a:lnTo>
                    <a:lnTo>
                      <a:pt x="4999" y="4295"/>
                    </a:lnTo>
                    <a:lnTo>
                      <a:pt x="4380" y="3985"/>
                    </a:lnTo>
                    <a:lnTo>
                      <a:pt x="4023" y="3763"/>
                    </a:lnTo>
                    <a:lnTo>
                      <a:pt x="3690" y="3499"/>
                    </a:lnTo>
                    <a:lnTo>
                      <a:pt x="3537" y="3351"/>
                    </a:lnTo>
                    <a:lnTo>
                      <a:pt x="3407" y="3198"/>
                    </a:lnTo>
                    <a:lnTo>
                      <a:pt x="3300" y="3036"/>
                    </a:lnTo>
                    <a:lnTo>
                      <a:pt x="3217" y="2865"/>
                    </a:lnTo>
                    <a:lnTo>
                      <a:pt x="3171" y="2693"/>
                    </a:lnTo>
                    <a:lnTo>
                      <a:pt x="3148" y="2545"/>
                    </a:lnTo>
                    <a:lnTo>
                      <a:pt x="3152" y="2416"/>
                    </a:lnTo>
                    <a:lnTo>
                      <a:pt x="3171" y="2314"/>
                    </a:lnTo>
                    <a:lnTo>
                      <a:pt x="3231" y="2170"/>
                    </a:lnTo>
                    <a:lnTo>
                      <a:pt x="3263" y="2124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3315" y="1441"/>
                <a:ext cx="159" cy="135"/>
              </a:xfrm>
              <a:custGeom>
                <a:avLst/>
                <a:gdLst/>
                <a:ahLst/>
                <a:cxnLst>
                  <a:cxn ang="0">
                    <a:pos x="455" y="304"/>
                  </a:cxn>
                  <a:cxn ang="0">
                    <a:pos x="2228" y="1735"/>
                  </a:cxn>
                  <a:cxn ang="0">
                    <a:pos x="2121" y="1832"/>
                  </a:cxn>
                  <a:cxn ang="0">
                    <a:pos x="2015" y="1883"/>
                  </a:cxn>
                  <a:cxn ang="0">
                    <a:pos x="1890" y="1879"/>
                  </a:cxn>
                  <a:cxn ang="0">
                    <a:pos x="1640" y="1767"/>
                  </a:cxn>
                  <a:cxn ang="0">
                    <a:pos x="1070" y="1476"/>
                  </a:cxn>
                  <a:cxn ang="0">
                    <a:pos x="751" y="1277"/>
                  </a:cxn>
                  <a:cxn ang="0">
                    <a:pos x="455" y="1050"/>
                  </a:cxn>
                  <a:cxn ang="0">
                    <a:pos x="209" y="805"/>
                  </a:cxn>
                  <a:cxn ang="0">
                    <a:pos x="121" y="675"/>
                  </a:cxn>
                  <a:cxn ang="0">
                    <a:pos x="56" y="545"/>
                  </a:cxn>
                  <a:cxn ang="0">
                    <a:pos x="0" y="295"/>
                  </a:cxn>
                  <a:cxn ang="0">
                    <a:pos x="10" y="124"/>
                  </a:cxn>
                  <a:cxn ang="0">
                    <a:pos x="47" y="27"/>
                  </a:cxn>
                  <a:cxn ang="0">
                    <a:pos x="70" y="0"/>
                  </a:cxn>
                  <a:cxn ang="0">
                    <a:pos x="357" y="226"/>
                  </a:cxn>
                  <a:cxn ang="0">
                    <a:pos x="288" y="277"/>
                  </a:cxn>
                  <a:cxn ang="0">
                    <a:pos x="214" y="304"/>
                  </a:cxn>
                  <a:cxn ang="0">
                    <a:pos x="121" y="319"/>
                  </a:cxn>
                  <a:cxn ang="0">
                    <a:pos x="247" y="341"/>
                  </a:cxn>
                  <a:cxn ang="0">
                    <a:pos x="357" y="341"/>
                  </a:cxn>
                  <a:cxn ang="0">
                    <a:pos x="455" y="304"/>
                  </a:cxn>
                </a:cxnLst>
                <a:rect l="0" t="0" r="r" b="b"/>
                <a:pathLst>
                  <a:path w="2228" h="1883">
                    <a:moveTo>
                      <a:pt x="455" y="304"/>
                    </a:moveTo>
                    <a:lnTo>
                      <a:pt x="2228" y="1735"/>
                    </a:lnTo>
                    <a:lnTo>
                      <a:pt x="2121" y="1832"/>
                    </a:lnTo>
                    <a:lnTo>
                      <a:pt x="2015" y="1883"/>
                    </a:lnTo>
                    <a:lnTo>
                      <a:pt x="1890" y="1879"/>
                    </a:lnTo>
                    <a:lnTo>
                      <a:pt x="1640" y="1767"/>
                    </a:lnTo>
                    <a:lnTo>
                      <a:pt x="1070" y="1476"/>
                    </a:lnTo>
                    <a:lnTo>
                      <a:pt x="751" y="1277"/>
                    </a:lnTo>
                    <a:lnTo>
                      <a:pt x="455" y="1050"/>
                    </a:lnTo>
                    <a:lnTo>
                      <a:pt x="209" y="805"/>
                    </a:lnTo>
                    <a:lnTo>
                      <a:pt x="121" y="675"/>
                    </a:lnTo>
                    <a:lnTo>
                      <a:pt x="56" y="545"/>
                    </a:lnTo>
                    <a:lnTo>
                      <a:pt x="0" y="295"/>
                    </a:lnTo>
                    <a:lnTo>
                      <a:pt x="10" y="124"/>
                    </a:lnTo>
                    <a:lnTo>
                      <a:pt x="47" y="27"/>
                    </a:lnTo>
                    <a:lnTo>
                      <a:pt x="70" y="0"/>
                    </a:lnTo>
                    <a:lnTo>
                      <a:pt x="357" y="226"/>
                    </a:lnTo>
                    <a:lnTo>
                      <a:pt x="288" y="277"/>
                    </a:lnTo>
                    <a:lnTo>
                      <a:pt x="214" y="304"/>
                    </a:lnTo>
                    <a:lnTo>
                      <a:pt x="121" y="319"/>
                    </a:lnTo>
                    <a:lnTo>
                      <a:pt x="247" y="341"/>
                    </a:lnTo>
                    <a:lnTo>
                      <a:pt x="357" y="341"/>
                    </a:lnTo>
                    <a:lnTo>
                      <a:pt x="455" y="304"/>
                    </a:lnTo>
                    <a:close/>
                  </a:path>
                </a:pathLst>
              </a:custGeom>
              <a:solidFill>
                <a:srgbClr val="ED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21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401" y="3138"/>
              <a:ext cx="974" cy="1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000082"/>
                      </a:gs>
                      <a:gs pos="30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1"/>
                  </a:gradFill>
                  <a:latin typeface="Arial Black"/>
                </a:rPr>
                <a:t>Decision</a:t>
              </a:r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1086" y="1597"/>
              <a:ext cx="3289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670D8-A264-4F84-ADEB-2855399547CF}" type="slidenum">
              <a:rPr lang="en-US"/>
              <a:pPr/>
              <a:t>43</a:t>
            </a:fld>
            <a:endParaRPr lang="en-US"/>
          </a:p>
        </p:txBody>
      </p:sp>
      <p:grpSp>
        <p:nvGrpSpPr>
          <p:cNvPr id="22810" name="Group 282"/>
          <p:cNvGrpSpPr>
            <a:grpSpLocks/>
          </p:cNvGrpSpPr>
          <p:nvPr/>
        </p:nvGrpSpPr>
        <p:grpSpPr bwMode="auto">
          <a:xfrm>
            <a:off x="1468438" y="1951038"/>
            <a:ext cx="6086475" cy="3857625"/>
            <a:chOff x="925" y="1229"/>
            <a:chExt cx="3834" cy="2430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3124" y="1258"/>
              <a:ext cx="2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chemeClr val="accent1"/>
                  </a:solidFill>
                  <a:latin typeface="BrushDom" charset="0"/>
                </a:rPr>
                <a:t>CE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925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925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925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925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>
              <a:off x="925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11"/>
            <p:cNvSpPr>
              <a:spLocks noChangeShapeType="1"/>
            </p:cNvSpPr>
            <p:nvPr/>
          </p:nvSpPr>
          <p:spPr bwMode="auto">
            <a:xfrm>
              <a:off x="925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945" y="1229"/>
              <a:ext cx="3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3"/>
            <p:cNvSpPr>
              <a:spLocks noChangeShapeType="1"/>
            </p:cNvSpPr>
            <p:nvPr/>
          </p:nvSpPr>
          <p:spPr bwMode="auto">
            <a:xfrm>
              <a:off x="945" y="1229"/>
              <a:ext cx="3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>
              <a:off x="1266" y="1229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266" y="1229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1266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>
              <a:off x="1287" y="1229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8"/>
            <p:cNvSpPr>
              <a:spLocks noChangeShapeType="1"/>
            </p:cNvSpPr>
            <p:nvPr/>
          </p:nvSpPr>
          <p:spPr bwMode="auto">
            <a:xfrm>
              <a:off x="1287" y="1229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22"/>
            <p:cNvSpPr>
              <a:spLocks noChangeArrowheads="1"/>
            </p:cNvSpPr>
            <p:nvPr/>
          </p:nvSpPr>
          <p:spPr bwMode="auto">
            <a:xfrm>
              <a:off x="1720" y="1229"/>
              <a:ext cx="416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3"/>
            <p:cNvSpPr>
              <a:spLocks noChangeShapeType="1"/>
            </p:cNvSpPr>
            <p:nvPr/>
          </p:nvSpPr>
          <p:spPr bwMode="auto">
            <a:xfrm>
              <a:off x="1720" y="1229"/>
              <a:ext cx="4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2136" y="1229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5"/>
            <p:cNvSpPr>
              <a:spLocks noChangeShapeType="1"/>
            </p:cNvSpPr>
            <p:nvPr/>
          </p:nvSpPr>
          <p:spPr bwMode="auto">
            <a:xfrm>
              <a:off x="2136" y="12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6"/>
            <p:cNvSpPr>
              <a:spLocks noChangeShapeType="1"/>
            </p:cNvSpPr>
            <p:nvPr/>
          </p:nvSpPr>
          <p:spPr bwMode="auto">
            <a:xfrm>
              <a:off x="2136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Rectangle 27"/>
            <p:cNvSpPr>
              <a:spLocks noChangeArrowheads="1"/>
            </p:cNvSpPr>
            <p:nvPr/>
          </p:nvSpPr>
          <p:spPr bwMode="auto">
            <a:xfrm>
              <a:off x="2155" y="1229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8"/>
            <p:cNvSpPr>
              <a:spLocks noChangeShapeType="1"/>
            </p:cNvSpPr>
            <p:nvPr/>
          </p:nvSpPr>
          <p:spPr bwMode="auto">
            <a:xfrm>
              <a:off x="2155" y="1229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29"/>
            <p:cNvSpPr>
              <a:spLocks noChangeArrowheads="1"/>
            </p:cNvSpPr>
            <p:nvPr/>
          </p:nvSpPr>
          <p:spPr bwMode="auto">
            <a:xfrm>
              <a:off x="2570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30"/>
            <p:cNvSpPr>
              <a:spLocks noChangeShapeType="1"/>
            </p:cNvSpPr>
            <p:nvPr/>
          </p:nvSpPr>
          <p:spPr bwMode="auto">
            <a:xfrm>
              <a:off x="2570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31"/>
            <p:cNvSpPr>
              <a:spLocks noChangeShapeType="1"/>
            </p:cNvSpPr>
            <p:nvPr/>
          </p:nvSpPr>
          <p:spPr bwMode="auto">
            <a:xfrm>
              <a:off x="2570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32"/>
            <p:cNvSpPr>
              <a:spLocks noChangeArrowheads="1"/>
            </p:cNvSpPr>
            <p:nvPr/>
          </p:nvSpPr>
          <p:spPr bwMode="auto">
            <a:xfrm>
              <a:off x="2590" y="1229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3"/>
            <p:cNvSpPr>
              <a:spLocks noChangeShapeType="1"/>
            </p:cNvSpPr>
            <p:nvPr/>
          </p:nvSpPr>
          <p:spPr bwMode="auto">
            <a:xfrm>
              <a:off x="2590" y="1229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Rectangle 34"/>
            <p:cNvSpPr>
              <a:spLocks noChangeArrowheads="1"/>
            </p:cNvSpPr>
            <p:nvPr/>
          </p:nvSpPr>
          <p:spPr bwMode="auto">
            <a:xfrm>
              <a:off x="3005" y="1229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>
              <a:off x="3005" y="12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>
              <a:off x="3005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Rectangle 37"/>
            <p:cNvSpPr>
              <a:spLocks noChangeArrowheads="1"/>
            </p:cNvSpPr>
            <p:nvPr/>
          </p:nvSpPr>
          <p:spPr bwMode="auto">
            <a:xfrm>
              <a:off x="3024" y="1229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8"/>
            <p:cNvSpPr>
              <a:spLocks noChangeShapeType="1"/>
            </p:cNvSpPr>
            <p:nvPr/>
          </p:nvSpPr>
          <p:spPr bwMode="auto">
            <a:xfrm>
              <a:off x="3024" y="1229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Rectangle 39"/>
            <p:cNvSpPr>
              <a:spLocks noChangeArrowheads="1"/>
            </p:cNvSpPr>
            <p:nvPr/>
          </p:nvSpPr>
          <p:spPr bwMode="auto">
            <a:xfrm>
              <a:off x="3438" y="1229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40"/>
            <p:cNvSpPr>
              <a:spLocks noChangeShapeType="1"/>
            </p:cNvSpPr>
            <p:nvPr/>
          </p:nvSpPr>
          <p:spPr bwMode="auto">
            <a:xfrm>
              <a:off x="3438" y="1229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41"/>
            <p:cNvSpPr>
              <a:spLocks noChangeShapeType="1"/>
            </p:cNvSpPr>
            <p:nvPr/>
          </p:nvSpPr>
          <p:spPr bwMode="auto">
            <a:xfrm>
              <a:off x="3438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42"/>
            <p:cNvSpPr>
              <a:spLocks noChangeArrowheads="1"/>
            </p:cNvSpPr>
            <p:nvPr/>
          </p:nvSpPr>
          <p:spPr bwMode="auto">
            <a:xfrm>
              <a:off x="3459" y="1229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>
              <a:off x="3459" y="1229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Rectangle 44"/>
            <p:cNvSpPr>
              <a:spLocks noChangeArrowheads="1"/>
            </p:cNvSpPr>
            <p:nvPr/>
          </p:nvSpPr>
          <p:spPr bwMode="auto">
            <a:xfrm>
              <a:off x="3873" y="1229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5"/>
            <p:cNvSpPr>
              <a:spLocks noChangeShapeType="1"/>
            </p:cNvSpPr>
            <p:nvPr/>
          </p:nvSpPr>
          <p:spPr bwMode="auto">
            <a:xfrm>
              <a:off x="3873" y="12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6"/>
            <p:cNvSpPr>
              <a:spLocks noChangeShapeType="1"/>
            </p:cNvSpPr>
            <p:nvPr/>
          </p:nvSpPr>
          <p:spPr bwMode="auto">
            <a:xfrm>
              <a:off x="3873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Rectangle 47"/>
            <p:cNvSpPr>
              <a:spLocks noChangeArrowheads="1"/>
            </p:cNvSpPr>
            <p:nvPr/>
          </p:nvSpPr>
          <p:spPr bwMode="auto">
            <a:xfrm>
              <a:off x="3892" y="1229"/>
              <a:ext cx="41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>
              <a:off x="3892" y="1229"/>
              <a:ext cx="4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Rectangle 49"/>
            <p:cNvSpPr>
              <a:spLocks noChangeArrowheads="1"/>
            </p:cNvSpPr>
            <p:nvPr/>
          </p:nvSpPr>
          <p:spPr bwMode="auto">
            <a:xfrm>
              <a:off x="4309" y="1229"/>
              <a:ext cx="1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50"/>
            <p:cNvSpPr>
              <a:spLocks noChangeShapeType="1"/>
            </p:cNvSpPr>
            <p:nvPr/>
          </p:nvSpPr>
          <p:spPr bwMode="auto">
            <a:xfrm>
              <a:off x="4309" y="122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4309" y="122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Rectangle 52"/>
            <p:cNvSpPr>
              <a:spLocks noChangeArrowheads="1"/>
            </p:cNvSpPr>
            <p:nvPr/>
          </p:nvSpPr>
          <p:spPr bwMode="auto">
            <a:xfrm>
              <a:off x="4327" y="1229"/>
              <a:ext cx="412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4327" y="1229"/>
              <a:ext cx="4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Rectangle 54"/>
            <p:cNvSpPr>
              <a:spLocks noChangeArrowheads="1"/>
            </p:cNvSpPr>
            <p:nvPr/>
          </p:nvSpPr>
          <p:spPr bwMode="auto">
            <a:xfrm>
              <a:off x="4739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739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739" y="122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Rectangle 57"/>
            <p:cNvSpPr>
              <a:spLocks noChangeArrowheads="1"/>
            </p:cNvSpPr>
            <p:nvPr/>
          </p:nvSpPr>
          <p:spPr bwMode="auto">
            <a:xfrm>
              <a:off x="4739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4739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4739" y="122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Rectangle 60"/>
            <p:cNvSpPr>
              <a:spLocks noChangeArrowheads="1"/>
            </p:cNvSpPr>
            <p:nvPr/>
          </p:nvSpPr>
          <p:spPr bwMode="auto">
            <a:xfrm>
              <a:off x="925" y="1258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61"/>
            <p:cNvSpPr>
              <a:spLocks noChangeShapeType="1"/>
            </p:cNvSpPr>
            <p:nvPr/>
          </p:nvSpPr>
          <p:spPr bwMode="auto">
            <a:xfrm>
              <a:off x="925" y="1258"/>
              <a:ext cx="2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Rectangle 64"/>
            <p:cNvSpPr>
              <a:spLocks noChangeArrowheads="1"/>
            </p:cNvSpPr>
            <p:nvPr/>
          </p:nvSpPr>
          <p:spPr bwMode="auto">
            <a:xfrm>
              <a:off x="4739" y="1258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65"/>
            <p:cNvSpPr>
              <a:spLocks noChangeShapeType="1"/>
            </p:cNvSpPr>
            <p:nvPr/>
          </p:nvSpPr>
          <p:spPr bwMode="auto">
            <a:xfrm>
              <a:off x="4739" y="1258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Rectangle 66"/>
            <p:cNvSpPr>
              <a:spLocks noChangeArrowheads="1"/>
            </p:cNvSpPr>
            <p:nvPr/>
          </p:nvSpPr>
          <p:spPr bwMode="auto">
            <a:xfrm>
              <a:off x="1817" y="1521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595" name="Rectangle 67"/>
            <p:cNvSpPr>
              <a:spLocks noChangeArrowheads="1"/>
            </p:cNvSpPr>
            <p:nvPr/>
          </p:nvSpPr>
          <p:spPr bwMode="auto">
            <a:xfrm>
              <a:off x="2229" y="1521"/>
              <a:ext cx="2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22596" name="Rectangle 68"/>
            <p:cNvSpPr>
              <a:spLocks noChangeArrowheads="1"/>
            </p:cNvSpPr>
            <p:nvPr/>
          </p:nvSpPr>
          <p:spPr bwMode="auto">
            <a:xfrm>
              <a:off x="2689" y="1521"/>
              <a:ext cx="2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SN</a:t>
              </a:r>
            </a:p>
          </p:txBody>
        </p:sp>
        <p:sp>
          <p:nvSpPr>
            <p:cNvPr id="22597" name="Rectangle 69"/>
            <p:cNvSpPr>
              <a:spLocks noChangeArrowheads="1"/>
            </p:cNvSpPr>
            <p:nvPr/>
          </p:nvSpPr>
          <p:spPr bwMode="auto">
            <a:xfrm>
              <a:off x="3126" y="1521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22598" name="Rectangle 70"/>
            <p:cNvSpPr>
              <a:spLocks noChangeArrowheads="1"/>
            </p:cNvSpPr>
            <p:nvPr/>
          </p:nvSpPr>
          <p:spPr bwMode="auto">
            <a:xfrm>
              <a:off x="3571" y="1521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22599" name="Rectangle 71"/>
            <p:cNvSpPr>
              <a:spLocks noChangeArrowheads="1"/>
            </p:cNvSpPr>
            <p:nvPr/>
          </p:nvSpPr>
          <p:spPr bwMode="auto">
            <a:xfrm>
              <a:off x="3979" y="1521"/>
              <a:ext cx="2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22600" name="Rectangle 72"/>
            <p:cNvSpPr>
              <a:spLocks noChangeArrowheads="1"/>
            </p:cNvSpPr>
            <p:nvPr/>
          </p:nvSpPr>
          <p:spPr bwMode="auto">
            <a:xfrm>
              <a:off x="4433" y="1521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601" name="Rectangle 73"/>
            <p:cNvSpPr>
              <a:spLocks noChangeArrowheads="1"/>
            </p:cNvSpPr>
            <p:nvPr/>
          </p:nvSpPr>
          <p:spPr bwMode="auto">
            <a:xfrm>
              <a:off x="925" y="1521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74"/>
            <p:cNvSpPr>
              <a:spLocks noChangeShapeType="1"/>
            </p:cNvSpPr>
            <p:nvPr/>
          </p:nvSpPr>
          <p:spPr bwMode="auto">
            <a:xfrm>
              <a:off x="925" y="1521"/>
              <a:ext cx="2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Rectangle 77"/>
            <p:cNvSpPr>
              <a:spLocks noChangeArrowheads="1"/>
            </p:cNvSpPr>
            <p:nvPr/>
          </p:nvSpPr>
          <p:spPr bwMode="auto">
            <a:xfrm>
              <a:off x="4739" y="1521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78"/>
            <p:cNvSpPr>
              <a:spLocks noChangeShapeType="1"/>
            </p:cNvSpPr>
            <p:nvPr/>
          </p:nvSpPr>
          <p:spPr bwMode="auto">
            <a:xfrm>
              <a:off x="4739" y="1521"/>
              <a:ext cx="1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Rectangle 79"/>
            <p:cNvSpPr>
              <a:spLocks noChangeArrowheads="1"/>
            </p:cNvSpPr>
            <p:nvPr/>
          </p:nvSpPr>
          <p:spPr bwMode="auto">
            <a:xfrm>
              <a:off x="1382" y="1799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08" name="Rectangle 80"/>
            <p:cNvSpPr>
              <a:spLocks noChangeArrowheads="1"/>
            </p:cNvSpPr>
            <p:nvPr/>
          </p:nvSpPr>
          <p:spPr bwMode="auto">
            <a:xfrm>
              <a:off x="1817" y="1799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09" name="Rectangle 81"/>
            <p:cNvSpPr>
              <a:spLocks noChangeArrowheads="1"/>
            </p:cNvSpPr>
            <p:nvPr/>
          </p:nvSpPr>
          <p:spPr bwMode="auto">
            <a:xfrm>
              <a:off x="2251" y="1799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10" name="Rectangle 82"/>
            <p:cNvSpPr>
              <a:spLocks noChangeArrowheads="1"/>
            </p:cNvSpPr>
            <p:nvPr/>
          </p:nvSpPr>
          <p:spPr bwMode="auto">
            <a:xfrm>
              <a:off x="2686" y="1799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11" name="Rectangle 83"/>
            <p:cNvSpPr>
              <a:spLocks noChangeArrowheads="1"/>
            </p:cNvSpPr>
            <p:nvPr/>
          </p:nvSpPr>
          <p:spPr bwMode="auto">
            <a:xfrm>
              <a:off x="3121" y="1799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12" name="Rectangle 84"/>
            <p:cNvSpPr>
              <a:spLocks noChangeArrowheads="1"/>
            </p:cNvSpPr>
            <p:nvPr/>
          </p:nvSpPr>
          <p:spPr bwMode="auto">
            <a:xfrm>
              <a:off x="3532" y="1799"/>
              <a:ext cx="2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9900"/>
                  </a:solidFill>
                  <a:latin typeface="BrushDom" charset="0"/>
                </a:rPr>
                <a:t>MN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13" name="Rectangle 85"/>
            <p:cNvSpPr>
              <a:spLocks noChangeArrowheads="1"/>
            </p:cNvSpPr>
            <p:nvPr/>
          </p:nvSpPr>
          <p:spPr bwMode="auto">
            <a:xfrm>
              <a:off x="3993" y="1799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BrushDom" charset="0"/>
                </a:rPr>
                <a:t>SN</a:t>
              </a:r>
            </a:p>
          </p:txBody>
        </p:sp>
        <p:sp>
          <p:nvSpPr>
            <p:cNvPr id="22614" name="Rectangle 86"/>
            <p:cNvSpPr>
              <a:spLocks noChangeArrowheads="1"/>
            </p:cNvSpPr>
            <p:nvPr/>
          </p:nvSpPr>
          <p:spPr bwMode="auto">
            <a:xfrm>
              <a:off x="4425" y="1799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BrushDom" charset="0"/>
                </a:rPr>
                <a:t>SN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15" name="Rectangle 87"/>
            <p:cNvSpPr>
              <a:spLocks noChangeArrowheads="1"/>
            </p:cNvSpPr>
            <p:nvPr/>
          </p:nvSpPr>
          <p:spPr bwMode="auto">
            <a:xfrm>
              <a:off x="925" y="1782"/>
              <a:ext cx="2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Line 88"/>
            <p:cNvSpPr>
              <a:spLocks noChangeShapeType="1"/>
            </p:cNvSpPr>
            <p:nvPr/>
          </p:nvSpPr>
          <p:spPr bwMode="auto">
            <a:xfrm>
              <a:off x="925" y="1782"/>
              <a:ext cx="2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Rectangle 89"/>
            <p:cNvSpPr>
              <a:spLocks noChangeArrowheads="1"/>
            </p:cNvSpPr>
            <p:nvPr/>
          </p:nvSpPr>
          <p:spPr bwMode="auto">
            <a:xfrm>
              <a:off x="945" y="1782"/>
              <a:ext cx="32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Line 90"/>
            <p:cNvSpPr>
              <a:spLocks noChangeShapeType="1"/>
            </p:cNvSpPr>
            <p:nvPr/>
          </p:nvSpPr>
          <p:spPr bwMode="auto">
            <a:xfrm>
              <a:off x="945" y="1782"/>
              <a:ext cx="3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Rectangle 91"/>
            <p:cNvSpPr>
              <a:spLocks noChangeArrowheads="1"/>
            </p:cNvSpPr>
            <p:nvPr/>
          </p:nvSpPr>
          <p:spPr bwMode="auto">
            <a:xfrm>
              <a:off x="1266" y="1782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Line 92"/>
            <p:cNvSpPr>
              <a:spLocks noChangeShapeType="1"/>
            </p:cNvSpPr>
            <p:nvPr/>
          </p:nvSpPr>
          <p:spPr bwMode="auto">
            <a:xfrm>
              <a:off x="1266" y="1782"/>
              <a:ext cx="1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93"/>
            <p:cNvSpPr>
              <a:spLocks noChangeShapeType="1"/>
            </p:cNvSpPr>
            <p:nvPr/>
          </p:nvSpPr>
          <p:spPr bwMode="auto">
            <a:xfrm>
              <a:off x="1266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Rectangle 94"/>
            <p:cNvSpPr>
              <a:spLocks noChangeArrowheads="1"/>
            </p:cNvSpPr>
            <p:nvPr/>
          </p:nvSpPr>
          <p:spPr bwMode="auto">
            <a:xfrm>
              <a:off x="1276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Line 95"/>
            <p:cNvSpPr>
              <a:spLocks noChangeShapeType="1"/>
            </p:cNvSpPr>
            <p:nvPr/>
          </p:nvSpPr>
          <p:spPr bwMode="auto">
            <a:xfrm>
              <a:off x="1276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Rectangle 99"/>
            <p:cNvSpPr>
              <a:spLocks noChangeArrowheads="1"/>
            </p:cNvSpPr>
            <p:nvPr/>
          </p:nvSpPr>
          <p:spPr bwMode="auto">
            <a:xfrm>
              <a:off x="1712" y="1782"/>
              <a:ext cx="424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100"/>
            <p:cNvSpPr>
              <a:spLocks noChangeShapeType="1"/>
            </p:cNvSpPr>
            <p:nvPr/>
          </p:nvSpPr>
          <p:spPr bwMode="auto">
            <a:xfrm>
              <a:off x="1712" y="1782"/>
              <a:ext cx="42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Rectangle 101"/>
            <p:cNvSpPr>
              <a:spLocks noChangeArrowheads="1"/>
            </p:cNvSpPr>
            <p:nvPr/>
          </p:nvSpPr>
          <p:spPr bwMode="auto">
            <a:xfrm>
              <a:off x="2136" y="1782"/>
              <a:ext cx="9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102"/>
            <p:cNvSpPr>
              <a:spLocks noChangeShapeType="1"/>
            </p:cNvSpPr>
            <p:nvPr/>
          </p:nvSpPr>
          <p:spPr bwMode="auto">
            <a:xfrm>
              <a:off x="2136" y="1782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103"/>
            <p:cNvSpPr>
              <a:spLocks noChangeShapeType="1"/>
            </p:cNvSpPr>
            <p:nvPr/>
          </p:nvSpPr>
          <p:spPr bwMode="auto">
            <a:xfrm>
              <a:off x="2136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Rectangle 104"/>
            <p:cNvSpPr>
              <a:spLocks noChangeArrowheads="1"/>
            </p:cNvSpPr>
            <p:nvPr/>
          </p:nvSpPr>
          <p:spPr bwMode="auto">
            <a:xfrm>
              <a:off x="2145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105"/>
            <p:cNvSpPr>
              <a:spLocks noChangeShapeType="1"/>
            </p:cNvSpPr>
            <p:nvPr/>
          </p:nvSpPr>
          <p:spPr bwMode="auto">
            <a:xfrm>
              <a:off x="2145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Rectangle 106"/>
            <p:cNvSpPr>
              <a:spLocks noChangeArrowheads="1"/>
            </p:cNvSpPr>
            <p:nvPr/>
          </p:nvSpPr>
          <p:spPr bwMode="auto">
            <a:xfrm>
              <a:off x="2570" y="1782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107"/>
            <p:cNvSpPr>
              <a:spLocks noChangeShapeType="1"/>
            </p:cNvSpPr>
            <p:nvPr/>
          </p:nvSpPr>
          <p:spPr bwMode="auto">
            <a:xfrm>
              <a:off x="2570" y="1782"/>
              <a:ext cx="1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108"/>
            <p:cNvSpPr>
              <a:spLocks noChangeShapeType="1"/>
            </p:cNvSpPr>
            <p:nvPr/>
          </p:nvSpPr>
          <p:spPr bwMode="auto">
            <a:xfrm>
              <a:off x="2570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Rectangle 109"/>
            <p:cNvSpPr>
              <a:spLocks noChangeArrowheads="1"/>
            </p:cNvSpPr>
            <p:nvPr/>
          </p:nvSpPr>
          <p:spPr bwMode="auto">
            <a:xfrm>
              <a:off x="2580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110"/>
            <p:cNvSpPr>
              <a:spLocks noChangeShapeType="1"/>
            </p:cNvSpPr>
            <p:nvPr/>
          </p:nvSpPr>
          <p:spPr bwMode="auto">
            <a:xfrm>
              <a:off x="2580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Rectangle 111"/>
            <p:cNvSpPr>
              <a:spLocks noChangeArrowheads="1"/>
            </p:cNvSpPr>
            <p:nvPr/>
          </p:nvSpPr>
          <p:spPr bwMode="auto">
            <a:xfrm>
              <a:off x="3005" y="1782"/>
              <a:ext cx="8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112"/>
            <p:cNvSpPr>
              <a:spLocks noChangeShapeType="1"/>
            </p:cNvSpPr>
            <p:nvPr/>
          </p:nvSpPr>
          <p:spPr bwMode="auto">
            <a:xfrm>
              <a:off x="3005" y="1782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113"/>
            <p:cNvSpPr>
              <a:spLocks noChangeShapeType="1"/>
            </p:cNvSpPr>
            <p:nvPr/>
          </p:nvSpPr>
          <p:spPr bwMode="auto">
            <a:xfrm>
              <a:off x="3005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Rectangle 114"/>
            <p:cNvSpPr>
              <a:spLocks noChangeArrowheads="1"/>
            </p:cNvSpPr>
            <p:nvPr/>
          </p:nvSpPr>
          <p:spPr bwMode="auto">
            <a:xfrm>
              <a:off x="3013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Line 115"/>
            <p:cNvSpPr>
              <a:spLocks noChangeShapeType="1"/>
            </p:cNvSpPr>
            <p:nvPr/>
          </p:nvSpPr>
          <p:spPr bwMode="auto">
            <a:xfrm>
              <a:off x="3013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Rectangle 116"/>
            <p:cNvSpPr>
              <a:spLocks noChangeArrowheads="1"/>
            </p:cNvSpPr>
            <p:nvPr/>
          </p:nvSpPr>
          <p:spPr bwMode="auto">
            <a:xfrm>
              <a:off x="3438" y="178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Line 117"/>
            <p:cNvSpPr>
              <a:spLocks noChangeShapeType="1"/>
            </p:cNvSpPr>
            <p:nvPr/>
          </p:nvSpPr>
          <p:spPr bwMode="auto">
            <a:xfrm>
              <a:off x="3438" y="1782"/>
              <a:ext cx="1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Line 118"/>
            <p:cNvSpPr>
              <a:spLocks noChangeShapeType="1"/>
            </p:cNvSpPr>
            <p:nvPr/>
          </p:nvSpPr>
          <p:spPr bwMode="auto">
            <a:xfrm>
              <a:off x="3438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Rectangle 119"/>
            <p:cNvSpPr>
              <a:spLocks noChangeArrowheads="1"/>
            </p:cNvSpPr>
            <p:nvPr/>
          </p:nvSpPr>
          <p:spPr bwMode="auto">
            <a:xfrm>
              <a:off x="3449" y="1782"/>
              <a:ext cx="424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Line 120"/>
            <p:cNvSpPr>
              <a:spLocks noChangeShapeType="1"/>
            </p:cNvSpPr>
            <p:nvPr/>
          </p:nvSpPr>
          <p:spPr bwMode="auto">
            <a:xfrm>
              <a:off x="3449" y="1782"/>
              <a:ext cx="42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Rectangle 121"/>
            <p:cNvSpPr>
              <a:spLocks noChangeArrowheads="1"/>
            </p:cNvSpPr>
            <p:nvPr/>
          </p:nvSpPr>
          <p:spPr bwMode="auto">
            <a:xfrm>
              <a:off x="3873" y="178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Line 122"/>
            <p:cNvSpPr>
              <a:spLocks noChangeShapeType="1"/>
            </p:cNvSpPr>
            <p:nvPr/>
          </p:nvSpPr>
          <p:spPr bwMode="auto">
            <a:xfrm>
              <a:off x="3873" y="1782"/>
              <a:ext cx="1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123"/>
            <p:cNvSpPr>
              <a:spLocks noChangeShapeType="1"/>
            </p:cNvSpPr>
            <p:nvPr/>
          </p:nvSpPr>
          <p:spPr bwMode="auto">
            <a:xfrm>
              <a:off x="3873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Rectangle 124"/>
            <p:cNvSpPr>
              <a:spLocks noChangeArrowheads="1"/>
            </p:cNvSpPr>
            <p:nvPr/>
          </p:nvSpPr>
          <p:spPr bwMode="auto">
            <a:xfrm>
              <a:off x="3884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Line 125"/>
            <p:cNvSpPr>
              <a:spLocks noChangeShapeType="1"/>
            </p:cNvSpPr>
            <p:nvPr/>
          </p:nvSpPr>
          <p:spPr bwMode="auto">
            <a:xfrm>
              <a:off x="3884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Rectangle 126"/>
            <p:cNvSpPr>
              <a:spLocks noChangeArrowheads="1"/>
            </p:cNvSpPr>
            <p:nvPr/>
          </p:nvSpPr>
          <p:spPr bwMode="auto">
            <a:xfrm>
              <a:off x="4309" y="1782"/>
              <a:ext cx="8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Line 127"/>
            <p:cNvSpPr>
              <a:spLocks noChangeShapeType="1"/>
            </p:cNvSpPr>
            <p:nvPr/>
          </p:nvSpPr>
          <p:spPr bwMode="auto">
            <a:xfrm>
              <a:off x="4309" y="1782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Line 128"/>
            <p:cNvSpPr>
              <a:spLocks noChangeShapeType="1"/>
            </p:cNvSpPr>
            <p:nvPr/>
          </p:nvSpPr>
          <p:spPr bwMode="auto">
            <a:xfrm>
              <a:off x="4309" y="17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Rectangle 129"/>
            <p:cNvSpPr>
              <a:spLocks noChangeArrowheads="1"/>
            </p:cNvSpPr>
            <p:nvPr/>
          </p:nvSpPr>
          <p:spPr bwMode="auto">
            <a:xfrm>
              <a:off x="4317" y="1782"/>
              <a:ext cx="42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Line 130"/>
            <p:cNvSpPr>
              <a:spLocks noChangeShapeType="1"/>
            </p:cNvSpPr>
            <p:nvPr/>
          </p:nvSpPr>
          <p:spPr bwMode="auto">
            <a:xfrm>
              <a:off x="4317" y="1782"/>
              <a:ext cx="42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Rectangle 131"/>
            <p:cNvSpPr>
              <a:spLocks noChangeArrowheads="1"/>
            </p:cNvSpPr>
            <p:nvPr/>
          </p:nvSpPr>
          <p:spPr bwMode="auto">
            <a:xfrm>
              <a:off x="4739" y="1782"/>
              <a:ext cx="2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Line 132"/>
            <p:cNvSpPr>
              <a:spLocks noChangeShapeType="1"/>
            </p:cNvSpPr>
            <p:nvPr/>
          </p:nvSpPr>
          <p:spPr bwMode="auto">
            <a:xfrm>
              <a:off x="4739" y="1782"/>
              <a:ext cx="2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1" name="Rectangle 133"/>
            <p:cNvSpPr>
              <a:spLocks noChangeArrowheads="1"/>
            </p:cNvSpPr>
            <p:nvPr/>
          </p:nvSpPr>
          <p:spPr bwMode="auto">
            <a:xfrm>
              <a:off x="925" y="1794"/>
              <a:ext cx="20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2" name="Line 134"/>
            <p:cNvSpPr>
              <a:spLocks noChangeShapeType="1"/>
            </p:cNvSpPr>
            <p:nvPr/>
          </p:nvSpPr>
          <p:spPr bwMode="auto">
            <a:xfrm>
              <a:off x="925" y="1794"/>
              <a:ext cx="2" cy="2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5" name="Rectangle 137"/>
            <p:cNvSpPr>
              <a:spLocks noChangeArrowheads="1"/>
            </p:cNvSpPr>
            <p:nvPr/>
          </p:nvSpPr>
          <p:spPr bwMode="auto">
            <a:xfrm>
              <a:off x="4739" y="1794"/>
              <a:ext cx="20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6" name="Line 138"/>
            <p:cNvSpPr>
              <a:spLocks noChangeShapeType="1"/>
            </p:cNvSpPr>
            <p:nvPr/>
          </p:nvSpPr>
          <p:spPr bwMode="auto">
            <a:xfrm>
              <a:off x="4739" y="1794"/>
              <a:ext cx="1" cy="2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7" name="Rectangle 139"/>
            <p:cNvSpPr>
              <a:spLocks noChangeArrowheads="1"/>
            </p:cNvSpPr>
            <p:nvPr/>
          </p:nvSpPr>
          <p:spPr bwMode="auto">
            <a:xfrm>
              <a:off x="1360" y="2060"/>
              <a:ext cx="2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22668" name="Rectangle 140"/>
            <p:cNvSpPr>
              <a:spLocks noChangeArrowheads="1"/>
            </p:cNvSpPr>
            <p:nvPr/>
          </p:nvSpPr>
          <p:spPr bwMode="auto">
            <a:xfrm>
              <a:off x="1817" y="2060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69" name="Rectangle 141"/>
            <p:cNvSpPr>
              <a:spLocks noChangeArrowheads="1"/>
            </p:cNvSpPr>
            <p:nvPr/>
          </p:nvSpPr>
          <p:spPr bwMode="auto">
            <a:xfrm>
              <a:off x="2251" y="2060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70" name="Rectangle 142"/>
            <p:cNvSpPr>
              <a:spLocks noChangeArrowheads="1"/>
            </p:cNvSpPr>
            <p:nvPr/>
          </p:nvSpPr>
          <p:spPr bwMode="auto">
            <a:xfrm>
              <a:off x="2686" y="2060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71" name="Rectangle 143"/>
            <p:cNvSpPr>
              <a:spLocks noChangeArrowheads="1"/>
            </p:cNvSpPr>
            <p:nvPr/>
          </p:nvSpPr>
          <p:spPr bwMode="auto">
            <a:xfrm>
              <a:off x="3097" y="2060"/>
              <a:ext cx="2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9900"/>
                  </a:solidFill>
                  <a:latin typeface="BrushDom" charset="0"/>
                </a:rPr>
                <a:t>MN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72" name="Rectangle 144"/>
            <p:cNvSpPr>
              <a:spLocks noChangeArrowheads="1"/>
            </p:cNvSpPr>
            <p:nvPr/>
          </p:nvSpPr>
          <p:spPr bwMode="auto">
            <a:xfrm>
              <a:off x="3558" y="2060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BrushDom" charset="0"/>
                </a:rPr>
                <a:t>SN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73" name="Rectangle 145"/>
            <p:cNvSpPr>
              <a:spLocks noChangeArrowheads="1"/>
            </p:cNvSpPr>
            <p:nvPr/>
          </p:nvSpPr>
          <p:spPr bwMode="auto">
            <a:xfrm>
              <a:off x="3996" y="2060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22674" name="Rectangle 146"/>
            <p:cNvSpPr>
              <a:spLocks noChangeArrowheads="1"/>
            </p:cNvSpPr>
            <p:nvPr/>
          </p:nvSpPr>
          <p:spPr bwMode="auto">
            <a:xfrm>
              <a:off x="4426" y="2060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75" name="Rectangle 147"/>
            <p:cNvSpPr>
              <a:spLocks noChangeArrowheads="1"/>
            </p:cNvSpPr>
            <p:nvPr/>
          </p:nvSpPr>
          <p:spPr bwMode="auto">
            <a:xfrm>
              <a:off x="925" y="2060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6" name="Line 148"/>
            <p:cNvSpPr>
              <a:spLocks noChangeShapeType="1"/>
            </p:cNvSpPr>
            <p:nvPr/>
          </p:nvSpPr>
          <p:spPr bwMode="auto">
            <a:xfrm>
              <a:off x="925" y="2060"/>
              <a:ext cx="2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9" name="Rectangle 151"/>
            <p:cNvSpPr>
              <a:spLocks noChangeArrowheads="1"/>
            </p:cNvSpPr>
            <p:nvPr/>
          </p:nvSpPr>
          <p:spPr bwMode="auto">
            <a:xfrm>
              <a:off x="4739" y="2060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0" name="Line 152"/>
            <p:cNvSpPr>
              <a:spLocks noChangeShapeType="1"/>
            </p:cNvSpPr>
            <p:nvPr/>
          </p:nvSpPr>
          <p:spPr bwMode="auto">
            <a:xfrm>
              <a:off x="4739" y="2060"/>
              <a:ext cx="1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1" name="Rectangle 153"/>
            <p:cNvSpPr>
              <a:spLocks noChangeArrowheads="1"/>
            </p:cNvSpPr>
            <p:nvPr/>
          </p:nvSpPr>
          <p:spPr bwMode="auto">
            <a:xfrm>
              <a:off x="1386" y="2323"/>
              <a:ext cx="2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SN</a:t>
              </a:r>
            </a:p>
          </p:txBody>
        </p:sp>
        <p:sp>
          <p:nvSpPr>
            <p:cNvPr id="22682" name="Rectangle 154"/>
            <p:cNvSpPr>
              <a:spLocks noChangeArrowheads="1"/>
            </p:cNvSpPr>
            <p:nvPr/>
          </p:nvSpPr>
          <p:spPr bwMode="auto">
            <a:xfrm>
              <a:off x="1817" y="2323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83" name="Rectangle 155"/>
            <p:cNvSpPr>
              <a:spLocks noChangeArrowheads="1"/>
            </p:cNvSpPr>
            <p:nvPr/>
          </p:nvSpPr>
          <p:spPr bwMode="auto">
            <a:xfrm>
              <a:off x="2251" y="2323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84" name="Rectangle 156"/>
            <p:cNvSpPr>
              <a:spLocks noChangeArrowheads="1"/>
            </p:cNvSpPr>
            <p:nvPr/>
          </p:nvSpPr>
          <p:spPr bwMode="auto">
            <a:xfrm>
              <a:off x="2664" y="2323"/>
              <a:ext cx="2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9900"/>
                  </a:solidFill>
                  <a:latin typeface="BrushDom" charset="0"/>
                </a:rPr>
                <a:t>MN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85" name="Rectangle 157"/>
            <p:cNvSpPr>
              <a:spLocks noChangeArrowheads="1"/>
            </p:cNvSpPr>
            <p:nvPr/>
          </p:nvSpPr>
          <p:spPr bwMode="auto">
            <a:xfrm>
              <a:off x="3124" y="2323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BrushDom" charset="0"/>
                </a:rPr>
                <a:t>SN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86" name="Rectangle 158"/>
            <p:cNvSpPr>
              <a:spLocks noChangeArrowheads="1"/>
            </p:cNvSpPr>
            <p:nvPr/>
          </p:nvSpPr>
          <p:spPr bwMode="auto">
            <a:xfrm>
              <a:off x="3561" y="2323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87" name="Rectangle 159"/>
            <p:cNvSpPr>
              <a:spLocks noChangeArrowheads="1"/>
            </p:cNvSpPr>
            <p:nvPr/>
          </p:nvSpPr>
          <p:spPr bwMode="auto">
            <a:xfrm>
              <a:off x="3996" y="2323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88" name="Rectangle 160"/>
            <p:cNvSpPr>
              <a:spLocks noChangeArrowheads="1"/>
            </p:cNvSpPr>
            <p:nvPr/>
          </p:nvSpPr>
          <p:spPr bwMode="auto">
            <a:xfrm>
              <a:off x="4437" y="2323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89" name="Rectangle 161"/>
            <p:cNvSpPr>
              <a:spLocks noChangeArrowheads="1"/>
            </p:cNvSpPr>
            <p:nvPr/>
          </p:nvSpPr>
          <p:spPr bwMode="auto">
            <a:xfrm>
              <a:off x="925" y="2319"/>
              <a:ext cx="20" cy="2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0" name="Line 162"/>
            <p:cNvSpPr>
              <a:spLocks noChangeShapeType="1"/>
            </p:cNvSpPr>
            <p:nvPr/>
          </p:nvSpPr>
          <p:spPr bwMode="auto">
            <a:xfrm>
              <a:off x="925" y="2319"/>
              <a:ext cx="2" cy="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3" name="Rectangle 165"/>
            <p:cNvSpPr>
              <a:spLocks noChangeArrowheads="1"/>
            </p:cNvSpPr>
            <p:nvPr/>
          </p:nvSpPr>
          <p:spPr bwMode="auto">
            <a:xfrm>
              <a:off x="4739" y="2319"/>
              <a:ext cx="20" cy="2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4" name="Line 166"/>
            <p:cNvSpPr>
              <a:spLocks noChangeShapeType="1"/>
            </p:cNvSpPr>
            <p:nvPr/>
          </p:nvSpPr>
          <p:spPr bwMode="auto">
            <a:xfrm>
              <a:off x="4739" y="2319"/>
              <a:ext cx="1" cy="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5" name="Rectangle 167"/>
            <p:cNvSpPr>
              <a:spLocks noChangeArrowheads="1"/>
            </p:cNvSpPr>
            <p:nvPr/>
          </p:nvSpPr>
          <p:spPr bwMode="auto">
            <a:xfrm>
              <a:off x="1055" y="2584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chemeClr val="accent1"/>
                  </a:solidFill>
                  <a:latin typeface="BrushDom" charset="0"/>
                </a:rPr>
                <a:t>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96" name="Rectangle 168"/>
            <p:cNvSpPr>
              <a:spLocks noChangeArrowheads="1"/>
            </p:cNvSpPr>
            <p:nvPr/>
          </p:nvSpPr>
          <p:spPr bwMode="auto">
            <a:xfrm>
              <a:off x="1389" y="2584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22697" name="Rectangle 169"/>
            <p:cNvSpPr>
              <a:spLocks noChangeArrowheads="1"/>
            </p:cNvSpPr>
            <p:nvPr/>
          </p:nvSpPr>
          <p:spPr bwMode="auto">
            <a:xfrm>
              <a:off x="1817" y="2584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22698" name="Rectangle 170"/>
            <p:cNvSpPr>
              <a:spLocks noChangeArrowheads="1"/>
            </p:cNvSpPr>
            <p:nvPr/>
          </p:nvSpPr>
          <p:spPr bwMode="auto">
            <a:xfrm>
              <a:off x="2229" y="2584"/>
              <a:ext cx="25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9900"/>
                  </a:solidFill>
                  <a:latin typeface="BrushDom" charset="0"/>
                </a:rPr>
                <a:t>MN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699" name="Rectangle 171"/>
            <p:cNvSpPr>
              <a:spLocks noChangeArrowheads="1"/>
            </p:cNvSpPr>
            <p:nvPr/>
          </p:nvSpPr>
          <p:spPr bwMode="auto">
            <a:xfrm>
              <a:off x="2689" y="2584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BrushDom" charset="0"/>
                </a:rPr>
                <a:t>SN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00" name="Rectangle 172"/>
            <p:cNvSpPr>
              <a:spLocks noChangeArrowheads="1"/>
            </p:cNvSpPr>
            <p:nvPr/>
          </p:nvSpPr>
          <p:spPr bwMode="auto">
            <a:xfrm>
              <a:off x="3126" y="2584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01" name="Rectangle 173"/>
            <p:cNvSpPr>
              <a:spLocks noChangeArrowheads="1"/>
            </p:cNvSpPr>
            <p:nvPr/>
          </p:nvSpPr>
          <p:spPr bwMode="auto">
            <a:xfrm>
              <a:off x="3571" y="2584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02" name="Rectangle 174"/>
            <p:cNvSpPr>
              <a:spLocks noChangeArrowheads="1"/>
            </p:cNvSpPr>
            <p:nvPr/>
          </p:nvSpPr>
          <p:spPr bwMode="auto">
            <a:xfrm>
              <a:off x="3979" y="2584"/>
              <a:ext cx="2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66FF"/>
                  </a:solidFill>
                  <a:latin typeface="BrushDom" charset="0"/>
                </a:rPr>
                <a:t>MP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03" name="Rectangle 175"/>
            <p:cNvSpPr>
              <a:spLocks noChangeArrowheads="1"/>
            </p:cNvSpPr>
            <p:nvPr/>
          </p:nvSpPr>
          <p:spPr bwMode="auto">
            <a:xfrm>
              <a:off x="4433" y="2584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704" name="Rectangle 176"/>
            <p:cNvSpPr>
              <a:spLocks noChangeArrowheads="1"/>
            </p:cNvSpPr>
            <p:nvPr/>
          </p:nvSpPr>
          <p:spPr bwMode="auto">
            <a:xfrm>
              <a:off x="925" y="2584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5" name="Line 177"/>
            <p:cNvSpPr>
              <a:spLocks noChangeShapeType="1"/>
            </p:cNvSpPr>
            <p:nvPr/>
          </p:nvSpPr>
          <p:spPr bwMode="auto">
            <a:xfrm>
              <a:off x="925" y="2584"/>
              <a:ext cx="2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8" name="Rectangle 180"/>
            <p:cNvSpPr>
              <a:spLocks noChangeArrowheads="1"/>
            </p:cNvSpPr>
            <p:nvPr/>
          </p:nvSpPr>
          <p:spPr bwMode="auto">
            <a:xfrm>
              <a:off x="4739" y="2584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9" name="Line 181"/>
            <p:cNvSpPr>
              <a:spLocks noChangeShapeType="1"/>
            </p:cNvSpPr>
            <p:nvPr/>
          </p:nvSpPr>
          <p:spPr bwMode="auto">
            <a:xfrm>
              <a:off x="4739" y="2584"/>
              <a:ext cx="1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0" name="Rectangle 182"/>
            <p:cNvSpPr>
              <a:spLocks noChangeArrowheads="1"/>
            </p:cNvSpPr>
            <p:nvPr/>
          </p:nvSpPr>
          <p:spPr bwMode="auto">
            <a:xfrm>
              <a:off x="1399" y="2848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22711" name="Rectangle 183"/>
            <p:cNvSpPr>
              <a:spLocks noChangeArrowheads="1"/>
            </p:cNvSpPr>
            <p:nvPr/>
          </p:nvSpPr>
          <p:spPr bwMode="auto">
            <a:xfrm>
              <a:off x="1821" y="2848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latin typeface="BrushDom" charset="0"/>
                </a:rPr>
                <a:t>SN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12" name="Rectangle 184"/>
            <p:cNvSpPr>
              <a:spLocks noChangeArrowheads="1"/>
            </p:cNvSpPr>
            <p:nvPr/>
          </p:nvSpPr>
          <p:spPr bwMode="auto">
            <a:xfrm>
              <a:off x="2258" y="2848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13" name="Rectangle 185"/>
            <p:cNvSpPr>
              <a:spLocks noChangeArrowheads="1"/>
            </p:cNvSpPr>
            <p:nvPr/>
          </p:nvSpPr>
          <p:spPr bwMode="auto">
            <a:xfrm>
              <a:off x="2693" y="2848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14" name="Rectangle 186"/>
            <p:cNvSpPr>
              <a:spLocks noChangeArrowheads="1"/>
            </p:cNvSpPr>
            <p:nvPr/>
          </p:nvSpPr>
          <p:spPr bwMode="auto">
            <a:xfrm>
              <a:off x="3136" y="2848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15" name="Rectangle 187"/>
            <p:cNvSpPr>
              <a:spLocks noChangeArrowheads="1"/>
            </p:cNvSpPr>
            <p:nvPr/>
          </p:nvSpPr>
          <p:spPr bwMode="auto">
            <a:xfrm>
              <a:off x="3546" y="2848"/>
              <a:ext cx="2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66FF"/>
                  </a:solidFill>
                  <a:latin typeface="BrushDom" charset="0"/>
                </a:rPr>
                <a:t>MP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16" name="Rectangle 188"/>
            <p:cNvSpPr>
              <a:spLocks noChangeArrowheads="1"/>
            </p:cNvSpPr>
            <p:nvPr/>
          </p:nvSpPr>
          <p:spPr bwMode="auto">
            <a:xfrm>
              <a:off x="4001" y="2848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17" name="Rectangle 189"/>
            <p:cNvSpPr>
              <a:spLocks noChangeArrowheads="1"/>
            </p:cNvSpPr>
            <p:nvPr/>
          </p:nvSpPr>
          <p:spPr bwMode="auto">
            <a:xfrm>
              <a:off x="4433" y="2848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718" name="Rectangle 190"/>
            <p:cNvSpPr>
              <a:spLocks noChangeArrowheads="1"/>
            </p:cNvSpPr>
            <p:nvPr/>
          </p:nvSpPr>
          <p:spPr bwMode="auto">
            <a:xfrm>
              <a:off x="925" y="2843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9" name="Line 191"/>
            <p:cNvSpPr>
              <a:spLocks noChangeShapeType="1"/>
            </p:cNvSpPr>
            <p:nvPr/>
          </p:nvSpPr>
          <p:spPr bwMode="auto">
            <a:xfrm>
              <a:off x="925" y="2843"/>
              <a:ext cx="2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2" name="Rectangle 194"/>
            <p:cNvSpPr>
              <a:spLocks noChangeArrowheads="1"/>
            </p:cNvSpPr>
            <p:nvPr/>
          </p:nvSpPr>
          <p:spPr bwMode="auto">
            <a:xfrm>
              <a:off x="4739" y="2843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3" name="Line 195"/>
            <p:cNvSpPr>
              <a:spLocks noChangeShapeType="1"/>
            </p:cNvSpPr>
            <p:nvPr/>
          </p:nvSpPr>
          <p:spPr bwMode="auto">
            <a:xfrm>
              <a:off x="4739" y="2843"/>
              <a:ext cx="1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4" name="Rectangle 196"/>
            <p:cNvSpPr>
              <a:spLocks noChangeArrowheads="1"/>
            </p:cNvSpPr>
            <p:nvPr/>
          </p:nvSpPr>
          <p:spPr bwMode="auto">
            <a:xfrm>
              <a:off x="1374" y="3106"/>
              <a:ext cx="2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22725" name="Rectangle 197"/>
            <p:cNvSpPr>
              <a:spLocks noChangeArrowheads="1"/>
            </p:cNvSpPr>
            <p:nvPr/>
          </p:nvSpPr>
          <p:spPr bwMode="auto">
            <a:xfrm>
              <a:off x="1824" y="3106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26" name="Rectangle 198"/>
            <p:cNvSpPr>
              <a:spLocks noChangeArrowheads="1"/>
            </p:cNvSpPr>
            <p:nvPr/>
          </p:nvSpPr>
          <p:spPr bwMode="auto">
            <a:xfrm>
              <a:off x="2258" y="3106"/>
              <a:ext cx="19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27" name="Rectangle 199"/>
            <p:cNvSpPr>
              <a:spLocks noChangeArrowheads="1"/>
            </p:cNvSpPr>
            <p:nvPr/>
          </p:nvSpPr>
          <p:spPr bwMode="auto">
            <a:xfrm>
              <a:off x="2703" y="3106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28" name="Rectangle 200"/>
            <p:cNvSpPr>
              <a:spLocks noChangeArrowheads="1"/>
            </p:cNvSpPr>
            <p:nvPr/>
          </p:nvSpPr>
          <p:spPr bwMode="auto">
            <a:xfrm>
              <a:off x="3111" y="3106"/>
              <a:ext cx="2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66FF"/>
                  </a:solidFill>
                  <a:latin typeface="BrushDom" charset="0"/>
                </a:rPr>
                <a:t>MP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29" name="Rectangle 201"/>
            <p:cNvSpPr>
              <a:spLocks noChangeArrowheads="1"/>
            </p:cNvSpPr>
            <p:nvPr/>
          </p:nvSpPr>
          <p:spPr bwMode="auto">
            <a:xfrm>
              <a:off x="3568" y="3106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30" name="Rectangle 202"/>
            <p:cNvSpPr>
              <a:spLocks noChangeArrowheads="1"/>
            </p:cNvSpPr>
            <p:nvPr/>
          </p:nvSpPr>
          <p:spPr bwMode="auto">
            <a:xfrm>
              <a:off x="4001" y="3106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31" name="Rectangle 203"/>
            <p:cNvSpPr>
              <a:spLocks noChangeArrowheads="1"/>
            </p:cNvSpPr>
            <p:nvPr/>
          </p:nvSpPr>
          <p:spPr bwMode="auto">
            <a:xfrm>
              <a:off x="4433" y="3106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732" name="Rectangle 204"/>
            <p:cNvSpPr>
              <a:spLocks noChangeArrowheads="1"/>
            </p:cNvSpPr>
            <p:nvPr/>
          </p:nvSpPr>
          <p:spPr bwMode="auto">
            <a:xfrm>
              <a:off x="925" y="3106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4" name="Line 206"/>
            <p:cNvSpPr>
              <a:spLocks noChangeShapeType="1"/>
            </p:cNvSpPr>
            <p:nvPr/>
          </p:nvSpPr>
          <p:spPr bwMode="auto">
            <a:xfrm>
              <a:off x="925" y="3106"/>
              <a:ext cx="2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7" name="Rectangle 209"/>
            <p:cNvSpPr>
              <a:spLocks noChangeArrowheads="1"/>
            </p:cNvSpPr>
            <p:nvPr/>
          </p:nvSpPr>
          <p:spPr bwMode="auto">
            <a:xfrm>
              <a:off x="4739" y="3106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8" name="Line 210"/>
            <p:cNvSpPr>
              <a:spLocks noChangeShapeType="1"/>
            </p:cNvSpPr>
            <p:nvPr/>
          </p:nvSpPr>
          <p:spPr bwMode="auto">
            <a:xfrm>
              <a:off x="4739" y="3106"/>
              <a:ext cx="1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9" name="Rectangle 211"/>
            <p:cNvSpPr>
              <a:spLocks noChangeArrowheads="1"/>
            </p:cNvSpPr>
            <p:nvPr/>
          </p:nvSpPr>
          <p:spPr bwMode="auto">
            <a:xfrm>
              <a:off x="1396" y="3372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740" name="Rectangle 212"/>
            <p:cNvSpPr>
              <a:spLocks noChangeArrowheads="1"/>
            </p:cNvSpPr>
            <p:nvPr/>
          </p:nvSpPr>
          <p:spPr bwMode="auto">
            <a:xfrm>
              <a:off x="1833" y="3372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41" name="Rectangle 213"/>
            <p:cNvSpPr>
              <a:spLocks noChangeArrowheads="1"/>
            </p:cNvSpPr>
            <p:nvPr/>
          </p:nvSpPr>
          <p:spPr bwMode="auto">
            <a:xfrm>
              <a:off x="2268" y="3372"/>
              <a:ext cx="19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42" name="Rectangle 214"/>
            <p:cNvSpPr>
              <a:spLocks noChangeArrowheads="1"/>
            </p:cNvSpPr>
            <p:nvPr/>
          </p:nvSpPr>
          <p:spPr bwMode="auto">
            <a:xfrm>
              <a:off x="2676" y="3372"/>
              <a:ext cx="23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66FF"/>
                  </a:solidFill>
                  <a:latin typeface="BrushDom" charset="0"/>
                </a:rPr>
                <a:t>MP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43" name="Rectangle 215"/>
            <p:cNvSpPr>
              <a:spLocks noChangeArrowheads="1"/>
            </p:cNvSpPr>
            <p:nvPr/>
          </p:nvSpPr>
          <p:spPr bwMode="auto">
            <a:xfrm>
              <a:off x="3133" y="3372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744" name="Rectangle 216"/>
            <p:cNvSpPr>
              <a:spLocks noChangeArrowheads="1"/>
            </p:cNvSpPr>
            <p:nvPr/>
          </p:nvSpPr>
          <p:spPr bwMode="auto">
            <a:xfrm>
              <a:off x="3568" y="3372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45" name="Rectangle 217"/>
            <p:cNvSpPr>
              <a:spLocks noChangeArrowheads="1"/>
            </p:cNvSpPr>
            <p:nvPr/>
          </p:nvSpPr>
          <p:spPr bwMode="auto">
            <a:xfrm>
              <a:off x="4001" y="3372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22746" name="Rectangle 218"/>
            <p:cNvSpPr>
              <a:spLocks noChangeArrowheads="1"/>
            </p:cNvSpPr>
            <p:nvPr/>
          </p:nvSpPr>
          <p:spPr bwMode="auto">
            <a:xfrm>
              <a:off x="4433" y="3372"/>
              <a:ext cx="1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22747" name="Rectangle 219"/>
            <p:cNvSpPr>
              <a:spLocks noChangeArrowheads="1"/>
            </p:cNvSpPr>
            <p:nvPr/>
          </p:nvSpPr>
          <p:spPr bwMode="auto">
            <a:xfrm>
              <a:off x="925" y="3367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8" name="Line 220"/>
            <p:cNvSpPr>
              <a:spLocks noChangeShapeType="1"/>
            </p:cNvSpPr>
            <p:nvPr/>
          </p:nvSpPr>
          <p:spPr bwMode="auto">
            <a:xfrm>
              <a:off x="925" y="3367"/>
              <a:ext cx="2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9" name="Rectangle 221"/>
            <p:cNvSpPr>
              <a:spLocks noChangeArrowheads="1"/>
            </p:cNvSpPr>
            <p:nvPr/>
          </p:nvSpPr>
          <p:spPr bwMode="auto">
            <a:xfrm>
              <a:off x="925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0" name="Line 222"/>
            <p:cNvSpPr>
              <a:spLocks noChangeShapeType="1"/>
            </p:cNvSpPr>
            <p:nvPr/>
          </p:nvSpPr>
          <p:spPr bwMode="auto">
            <a:xfrm>
              <a:off x="925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1" name="Line 223"/>
            <p:cNvSpPr>
              <a:spLocks noChangeShapeType="1"/>
            </p:cNvSpPr>
            <p:nvPr/>
          </p:nvSpPr>
          <p:spPr bwMode="auto">
            <a:xfrm>
              <a:off x="925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2" name="Rectangle 224"/>
            <p:cNvSpPr>
              <a:spLocks noChangeArrowheads="1"/>
            </p:cNvSpPr>
            <p:nvPr/>
          </p:nvSpPr>
          <p:spPr bwMode="auto">
            <a:xfrm>
              <a:off x="925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3" name="Line 225"/>
            <p:cNvSpPr>
              <a:spLocks noChangeShapeType="1"/>
            </p:cNvSpPr>
            <p:nvPr/>
          </p:nvSpPr>
          <p:spPr bwMode="auto">
            <a:xfrm>
              <a:off x="925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4" name="Line 226"/>
            <p:cNvSpPr>
              <a:spLocks noChangeShapeType="1"/>
            </p:cNvSpPr>
            <p:nvPr/>
          </p:nvSpPr>
          <p:spPr bwMode="auto">
            <a:xfrm>
              <a:off x="925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5" name="Rectangle 227"/>
            <p:cNvSpPr>
              <a:spLocks noChangeArrowheads="1"/>
            </p:cNvSpPr>
            <p:nvPr/>
          </p:nvSpPr>
          <p:spPr bwMode="auto">
            <a:xfrm>
              <a:off x="945" y="3630"/>
              <a:ext cx="3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6" name="Line 228"/>
            <p:cNvSpPr>
              <a:spLocks noChangeShapeType="1"/>
            </p:cNvSpPr>
            <p:nvPr/>
          </p:nvSpPr>
          <p:spPr bwMode="auto">
            <a:xfrm>
              <a:off x="945" y="3630"/>
              <a:ext cx="3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7" name="Rectangle 229"/>
            <p:cNvSpPr>
              <a:spLocks noChangeArrowheads="1"/>
            </p:cNvSpPr>
            <p:nvPr/>
          </p:nvSpPr>
          <p:spPr bwMode="auto">
            <a:xfrm>
              <a:off x="1266" y="3630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8" name="Line 230"/>
            <p:cNvSpPr>
              <a:spLocks noChangeShapeType="1"/>
            </p:cNvSpPr>
            <p:nvPr/>
          </p:nvSpPr>
          <p:spPr bwMode="auto">
            <a:xfrm>
              <a:off x="1266" y="3630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9" name="Line 231"/>
            <p:cNvSpPr>
              <a:spLocks noChangeShapeType="1"/>
            </p:cNvSpPr>
            <p:nvPr/>
          </p:nvSpPr>
          <p:spPr bwMode="auto">
            <a:xfrm>
              <a:off x="1266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0" name="Rectangle 232"/>
            <p:cNvSpPr>
              <a:spLocks noChangeArrowheads="1"/>
            </p:cNvSpPr>
            <p:nvPr/>
          </p:nvSpPr>
          <p:spPr bwMode="auto">
            <a:xfrm>
              <a:off x="1287" y="3630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1" name="Line 233"/>
            <p:cNvSpPr>
              <a:spLocks noChangeShapeType="1"/>
            </p:cNvSpPr>
            <p:nvPr/>
          </p:nvSpPr>
          <p:spPr bwMode="auto">
            <a:xfrm>
              <a:off x="1287" y="3630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3" name="Line 235"/>
            <p:cNvSpPr>
              <a:spLocks noChangeShapeType="1"/>
            </p:cNvSpPr>
            <p:nvPr/>
          </p:nvSpPr>
          <p:spPr bwMode="auto">
            <a:xfrm>
              <a:off x="1700" y="1242"/>
              <a:ext cx="3" cy="2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4" name="Rectangle 236"/>
            <p:cNvSpPr>
              <a:spLocks noChangeArrowheads="1"/>
            </p:cNvSpPr>
            <p:nvPr/>
          </p:nvSpPr>
          <p:spPr bwMode="auto">
            <a:xfrm>
              <a:off x="1701" y="3630"/>
              <a:ext cx="19" cy="2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5" name="Line 237"/>
            <p:cNvSpPr>
              <a:spLocks noChangeShapeType="1"/>
            </p:cNvSpPr>
            <p:nvPr/>
          </p:nvSpPr>
          <p:spPr bwMode="auto">
            <a:xfrm>
              <a:off x="1701" y="3630"/>
              <a:ext cx="1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6" name="Line 238"/>
            <p:cNvSpPr>
              <a:spLocks noChangeShapeType="1"/>
            </p:cNvSpPr>
            <p:nvPr/>
          </p:nvSpPr>
          <p:spPr bwMode="auto">
            <a:xfrm>
              <a:off x="1701" y="3630"/>
              <a:ext cx="2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7" name="Rectangle 239"/>
            <p:cNvSpPr>
              <a:spLocks noChangeArrowheads="1"/>
            </p:cNvSpPr>
            <p:nvPr/>
          </p:nvSpPr>
          <p:spPr bwMode="auto">
            <a:xfrm>
              <a:off x="1720" y="3630"/>
              <a:ext cx="416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8" name="Line 240"/>
            <p:cNvSpPr>
              <a:spLocks noChangeShapeType="1"/>
            </p:cNvSpPr>
            <p:nvPr/>
          </p:nvSpPr>
          <p:spPr bwMode="auto">
            <a:xfrm>
              <a:off x="1720" y="3630"/>
              <a:ext cx="4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9" name="Rectangle 241"/>
            <p:cNvSpPr>
              <a:spLocks noChangeArrowheads="1"/>
            </p:cNvSpPr>
            <p:nvPr/>
          </p:nvSpPr>
          <p:spPr bwMode="auto">
            <a:xfrm>
              <a:off x="2136" y="3630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0" name="Line 242"/>
            <p:cNvSpPr>
              <a:spLocks noChangeShapeType="1"/>
            </p:cNvSpPr>
            <p:nvPr/>
          </p:nvSpPr>
          <p:spPr bwMode="auto">
            <a:xfrm>
              <a:off x="2136" y="3630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1" name="Line 243"/>
            <p:cNvSpPr>
              <a:spLocks noChangeShapeType="1"/>
            </p:cNvSpPr>
            <p:nvPr/>
          </p:nvSpPr>
          <p:spPr bwMode="auto">
            <a:xfrm>
              <a:off x="2136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2" name="Rectangle 244"/>
            <p:cNvSpPr>
              <a:spLocks noChangeArrowheads="1"/>
            </p:cNvSpPr>
            <p:nvPr/>
          </p:nvSpPr>
          <p:spPr bwMode="auto">
            <a:xfrm>
              <a:off x="2155" y="3630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3" name="Line 245"/>
            <p:cNvSpPr>
              <a:spLocks noChangeShapeType="1"/>
            </p:cNvSpPr>
            <p:nvPr/>
          </p:nvSpPr>
          <p:spPr bwMode="auto">
            <a:xfrm>
              <a:off x="2155" y="3630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4" name="Rectangle 246"/>
            <p:cNvSpPr>
              <a:spLocks noChangeArrowheads="1"/>
            </p:cNvSpPr>
            <p:nvPr/>
          </p:nvSpPr>
          <p:spPr bwMode="auto">
            <a:xfrm>
              <a:off x="2570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5" name="Line 247"/>
            <p:cNvSpPr>
              <a:spLocks noChangeShapeType="1"/>
            </p:cNvSpPr>
            <p:nvPr/>
          </p:nvSpPr>
          <p:spPr bwMode="auto">
            <a:xfrm>
              <a:off x="2570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6" name="Line 248"/>
            <p:cNvSpPr>
              <a:spLocks noChangeShapeType="1"/>
            </p:cNvSpPr>
            <p:nvPr/>
          </p:nvSpPr>
          <p:spPr bwMode="auto">
            <a:xfrm>
              <a:off x="2570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7" name="Rectangle 249"/>
            <p:cNvSpPr>
              <a:spLocks noChangeArrowheads="1"/>
            </p:cNvSpPr>
            <p:nvPr/>
          </p:nvSpPr>
          <p:spPr bwMode="auto">
            <a:xfrm>
              <a:off x="2590" y="3630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8" name="Line 250"/>
            <p:cNvSpPr>
              <a:spLocks noChangeShapeType="1"/>
            </p:cNvSpPr>
            <p:nvPr/>
          </p:nvSpPr>
          <p:spPr bwMode="auto">
            <a:xfrm>
              <a:off x="2590" y="3630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9" name="Rectangle 251"/>
            <p:cNvSpPr>
              <a:spLocks noChangeArrowheads="1"/>
            </p:cNvSpPr>
            <p:nvPr/>
          </p:nvSpPr>
          <p:spPr bwMode="auto">
            <a:xfrm>
              <a:off x="3005" y="3630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0" name="Line 252"/>
            <p:cNvSpPr>
              <a:spLocks noChangeShapeType="1"/>
            </p:cNvSpPr>
            <p:nvPr/>
          </p:nvSpPr>
          <p:spPr bwMode="auto">
            <a:xfrm>
              <a:off x="3005" y="3630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1" name="Line 253"/>
            <p:cNvSpPr>
              <a:spLocks noChangeShapeType="1"/>
            </p:cNvSpPr>
            <p:nvPr/>
          </p:nvSpPr>
          <p:spPr bwMode="auto">
            <a:xfrm>
              <a:off x="3005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2" name="Rectangle 254"/>
            <p:cNvSpPr>
              <a:spLocks noChangeArrowheads="1"/>
            </p:cNvSpPr>
            <p:nvPr/>
          </p:nvSpPr>
          <p:spPr bwMode="auto">
            <a:xfrm>
              <a:off x="3024" y="3630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3" name="Line 255"/>
            <p:cNvSpPr>
              <a:spLocks noChangeShapeType="1"/>
            </p:cNvSpPr>
            <p:nvPr/>
          </p:nvSpPr>
          <p:spPr bwMode="auto">
            <a:xfrm>
              <a:off x="3024" y="3630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4" name="Rectangle 256"/>
            <p:cNvSpPr>
              <a:spLocks noChangeArrowheads="1"/>
            </p:cNvSpPr>
            <p:nvPr/>
          </p:nvSpPr>
          <p:spPr bwMode="auto">
            <a:xfrm>
              <a:off x="3438" y="3630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5" name="Line 257"/>
            <p:cNvSpPr>
              <a:spLocks noChangeShapeType="1"/>
            </p:cNvSpPr>
            <p:nvPr/>
          </p:nvSpPr>
          <p:spPr bwMode="auto">
            <a:xfrm>
              <a:off x="3438" y="3630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6" name="Line 258"/>
            <p:cNvSpPr>
              <a:spLocks noChangeShapeType="1"/>
            </p:cNvSpPr>
            <p:nvPr/>
          </p:nvSpPr>
          <p:spPr bwMode="auto">
            <a:xfrm>
              <a:off x="3438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7" name="Rectangle 259"/>
            <p:cNvSpPr>
              <a:spLocks noChangeArrowheads="1"/>
            </p:cNvSpPr>
            <p:nvPr/>
          </p:nvSpPr>
          <p:spPr bwMode="auto">
            <a:xfrm>
              <a:off x="3459" y="3630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8" name="Line 260"/>
            <p:cNvSpPr>
              <a:spLocks noChangeShapeType="1"/>
            </p:cNvSpPr>
            <p:nvPr/>
          </p:nvSpPr>
          <p:spPr bwMode="auto">
            <a:xfrm>
              <a:off x="3459" y="3630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9" name="Rectangle 261"/>
            <p:cNvSpPr>
              <a:spLocks noChangeArrowheads="1"/>
            </p:cNvSpPr>
            <p:nvPr/>
          </p:nvSpPr>
          <p:spPr bwMode="auto">
            <a:xfrm>
              <a:off x="3873" y="3630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0" name="Line 262"/>
            <p:cNvSpPr>
              <a:spLocks noChangeShapeType="1"/>
            </p:cNvSpPr>
            <p:nvPr/>
          </p:nvSpPr>
          <p:spPr bwMode="auto">
            <a:xfrm>
              <a:off x="3873" y="3630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1" name="Line 263"/>
            <p:cNvSpPr>
              <a:spLocks noChangeShapeType="1"/>
            </p:cNvSpPr>
            <p:nvPr/>
          </p:nvSpPr>
          <p:spPr bwMode="auto">
            <a:xfrm>
              <a:off x="3873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2" name="Rectangle 264"/>
            <p:cNvSpPr>
              <a:spLocks noChangeArrowheads="1"/>
            </p:cNvSpPr>
            <p:nvPr/>
          </p:nvSpPr>
          <p:spPr bwMode="auto">
            <a:xfrm>
              <a:off x="3892" y="3630"/>
              <a:ext cx="41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3" name="Line 265"/>
            <p:cNvSpPr>
              <a:spLocks noChangeShapeType="1"/>
            </p:cNvSpPr>
            <p:nvPr/>
          </p:nvSpPr>
          <p:spPr bwMode="auto">
            <a:xfrm>
              <a:off x="3892" y="3630"/>
              <a:ext cx="4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4" name="Rectangle 266"/>
            <p:cNvSpPr>
              <a:spLocks noChangeArrowheads="1"/>
            </p:cNvSpPr>
            <p:nvPr/>
          </p:nvSpPr>
          <p:spPr bwMode="auto">
            <a:xfrm>
              <a:off x="4309" y="3630"/>
              <a:ext cx="1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5" name="Line 267"/>
            <p:cNvSpPr>
              <a:spLocks noChangeShapeType="1"/>
            </p:cNvSpPr>
            <p:nvPr/>
          </p:nvSpPr>
          <p:spPr bwMode="auto">
            <a:xfrm>
              <a:off x="4309" y="363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6" name="Line 268"/>
            <p:cNvSpPr>
              <a:spLocks noChangeShapeType="1"/>
            </p:cNvSpPr>
            <p:nvPr/>
          </p:nvSpPr>
          <p:spPr bwMode="auto">
            <a:xfrm>
              <a:off x="4309" y="363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7" name="Rectangle 269"/>
            <p:cNvSpPr>
              <a:spLocks noChangeArrowheads="1"/>
            </p:cNvSpPr>
            <p:nvPr/>
          </p:nvSpPr>
          <p:spPr bwMode="auto">
            <a:xfrm>
              <a:off x="4327" y="3630"/>
              <a:ext cx="412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8" name="Line 270"/>
            <p:cNvSpPr>
              <a:spLocks noChangeShapeType="1"/>
            </p:cNvSpPr>
            <p:nvPr/>
          </p:nvSpPr>
          <p:spPr bwMode="auto">
            <a:xfrm>
              <a:off x="4327" y="3630"/>
              <a:ext cx="4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9" name="Rectangle 271"/>
            <p:cNvSpPr>
              <a:spLocks noChangeArrowheads="1"/>
            </p:cNvSpPr>
            <p:nvPr/>
          </p:nvSpPr>
          <p:spPr bwMode="auto">
            <a:xfrm>
              <a:off x="4739" y="3367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0" name="Line 272"/>
            <p:cNvSpPr>
              <a:spLocks noChangeShapeType="1"/>
            </p:cNvSpPr>
            <p:nvPr/>
          </p:nvSpPr>
          <p:spPr bwMode="auto">
            <a:xfrm>
              <a:off x="4739" y="3367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1" name="Rectangle 273"/>
            <p:cNvSpPr>
              <a:spLocks noChangeArrowheads="1"/>
            </p:cNvSpPr>
            <p:nvPr/>
          </p:nvSpPr>
          <p:spPr bwMode="auto">
            <a:xfrm>
              <a:off x="4739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2" name="Line 274"/>
            <p:cNvSpPr>
              <a:spLocks noChangeShapeType="1"/>
            </p:cNvSpPr>
            <p:nvPr/>
          </p:nvSpPr>
          <p:spPr bwMode="auto">
            <a:xfrm>
              <a:off x="4739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3" name="Line 275"/>
            <p:cNvSpPr>
              <a:spLocks noChangeShapeType="1"/>
            </p:cNvSpPr>
            <p:nvPr/>
          </p:nvSpPr>
          <p:spPr bwMode="auto">
            <a:xfrm>
              <a:off x="4739" y="363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4" name="Rectangle 276"/>
            <p:cNvSpPr>
              <a:spLocks noChangeArrowheads="1"/>
            </p:cNvSpPr>
            <p:nvPr/>
          </p:nvSpPr>
          <p:spPr bwMode="auto">
            <a:xfrm>
              <a:off x="4739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5" name="Line 277"/>
            <p:cNvSpPr>
              <a:spLocks noChangeShapeType="1"/>
            </p:cNvSpPr>
            <p:nvPr/>
          </p:nvSpPr>
          <p:spPr bwMode="auto">
            <a:xfrm>
              <a:off x="4739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6" name="Line 278"/>
            <p:cNvSpPr>
              <a:spLocks noChangeShapeType="1"/>
            </p:cNvSpPr>
            <p:nvPr/>
          </p:nvSpPr>
          <p:spPr bwMode="auto">
            <a:xfrm>
              <a:off x="4739" y="363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09" name="WordArt 281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Example:  Fuzzy Table for Control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3581A-E49F-4F6C-8163-0956C0DD87C7}" type="slidenum">
              <a:rPr lang="en-US"/>
              <a:pPr/>
              <a:t>44</a:t>
            </a:fld>
            <a:endParaRPr lang="en-US"/>
          </a:p>
        </p:txBody>
      </p:sp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149350" y="1898650"/>
            <a:ext cx="6738938" cy="4114800"/>
            <a:chOff x="724" y="1196"/>
            <a:chExt cx="4245" cy="2592"/>
          </a:xfrm>
        </p:grpSpPr>
        <p:sp>
          <p:nvSpPr>
            <p:cNvPr id="69635" name="Line 3"/>
            <p:cNvSpPr>
              <a:spLocks noChangeShapeType="1"/>
            </p:cNvSpPr>
            <p:nvPr/>
          </p:nvSpPr>
          <p:spPr bwMode="auto">
            <a:xfrm>
              <a:off x="1163" y="3444"/>
              <a:ext cx="3738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6" name="Freeform 4"/>
            <p:cNvSpPr>
              <a:spLocks/>
            </p:cNvSpPr>
            <p:nvPr/>
          </p:nvSpPr>
          <p:spPr bwMode="auto">
            <a:xfrm>
              <a:off x="4793" y="3385"/>
              <a:ext cx="108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59"/>
                </a:cxn>
                <a:cxn ang="0">
                  <a:pos x="0" y="108"/>
                </a:cxn>
                <a:cxn ang="0">
                  <a:pos x="0" y="0"/>
                </a:cxn>
              </a:cxnLst>
              <a:rect l="0" t="0" r="r" b="b"/>
              <a:pathLst>
                <a:path w="108" h="108">
                  <a:moveTo>
                    <a:pt x="0" y="0"/>
                  </a:moveTo>
                  <a:lnTo>
                    <a:pt x="108" y="59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 flipV="1">
              <a:off x="1163" y="2561"/>
              <a:ext cx="1" cy="883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8" name="Freeform 6"/>
            <p:cNvSpPr>
              <a:spLocks/>
            </p:cNvSpPr>
            <p:nvPr/>
          </p:nvSpPr>
          <p:spPr bwMode="auto">
            <a:xfrm>
              <a:off x="1105" y="2561"/>
              <a:ext cx="107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58" y="0"/>
                </a:cxn>
                <a:cxn ang="0">
                  <a:pos x="107" y="108"/>
                </a:cxn>
                <a:cxn ang="0">
                  <a:pos x="0" y="108"/>
                </a:cxn>
              </a:cxnLst>
              <a:rect l="0" t="0" r="r" b="b"/>
              <a:pathLst>
                <a:path w="107" h="108">
                  <a:moveTo>
                    <a:pt x="0" y="108"/>
                  </a:moveTo>
                  <a:lnTo>
                    <a:pt x="58" y="0"/>
                  </a:lnTo>
                  <a:lnTo>
                    <a:pt x="107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>
              <a:off x="1163" y="2855"/>
              <a:ext cx="517" cy="589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 flipV="1">
              <a:off x="1231" y="2855"/>
              <a:ext cx="518" cy="589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1" name="Line 9"/>
            <p:cNvSpPr>
              <a:spLocks noChangeShapeType="1"/>
            </p:cNvSpPr>
            <p:nvPr/>
          </p:nvSpPr>
          <p:spPr bwMode="auto">
            <a:xfrm>
              <a:off x="1749" y="2855"/>
              <a:ext cx="517" cy="589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2" name="Line 10"/>
            <p:cNvSpPr>
              <a:spLocks noChangeShapeType="1"/>
            </p:cNvSpPr>
            <p:nvPr/>
          </p:nvSpPr>
          <p:spPr bwMode="auto">
            <a:xfrm flipV="1">
              <a:off x="1817" y="2855"/>
              <a:ext cx="517" cy="5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3" name="Line 11"/>
            <p:cNvSpPr>
              <a:spLocks noChangeShapeType="1"/>
            </p:cNvSpPr>
            <p:nvPr/>
          </p:nvSpPr>
          <p:spPr bwMode="auto">
            <a:xfrm>
              <a:off x="2334" y="2855"/>
              <a:ext cx="517" cy="5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2"/>
            <p:cNvSpPr>
              <a:spLocks noChangeShapeType="1"/>
            </p:cNvSpPr>
            <p:nvPr/>
          </p:nvSpPr>
          <p:spPr bwMode="auto">
            <a:xfrm flipV="1">
              <a:off x="2402" y="2855"/>
              <a:ext cx="518" cy="589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5" name="Line 13"/>
            <p:cNvSpPr>
              <a:spLocks noChangeShapeType="1"/>
            </p:cNvSpPr>
            <p:nvPr/>
          </p:nvSpPr>
          <p:spPr bwMode="auto">
            <a:xfrm>
              <a:off x="2920" y="2855"/>
              <a:ext cx="517" cy="589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6" name="Line 14"/>
            <p:cNvSpPr>
              <a:spLocks noChangeShapeType="1"/>
            </p:cNvSpPr>
            <p:nvPr/>
          </p:nvSpPr>
          <p:spPr bwMode="auto">
            <a:xfrm flipV="1">
              <a:off x="2998" y="2855"/>
              <a:ext cx="507" cy="58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7" name="Line 15"/>
            <p:cNvSpPr>
              <a:spLocks noChangeShapeType="1"/>
            </p:cNvSpPr>
            <p:nvPr/>
          </p:nvSpPr>
          <p:spPr bwMode="auto">
            <a:xfrm>
              <a:off x="3505" y="2855"/>
              <a:ext cx="517" cy="58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8" name="Line 16"/>
            <p:cNvSpPr>
              <a:spLocks noChangeShapeType="1"/>
            </p:cNvSpPr>
            <p:nvPr/>
          </p:nvSpPr>
          <p:spPr bwMode="auto">
            <a:xfrm flipV="1">
              <a:off x="3583" y="2855"/>
              <a:ext cx="508" cy="589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49" name="Line 17"/>
            <p:cNvSpPr>
              <a:spLocks noChangeShapeType="1"/>
            </p:cNvSpPr>
            <p:nvPr/>
          </p:nvSpPr>
          <p:spPr bwMode="auto">
            <a:xfrm>
              <a:off x="4091" y="2855"/>
              <a:ext cx="517" cy="589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0" name="Line 18"/>
            <p:cNvSpPr>
              <a:spLocks noChangeShapeType="1"/>
            </p:cNvSpPr>
            <p:nvPr/>
          </p:nvSpPr>
          <p:spPr bwMode="auto">
            <a:xfrm flipV="1">
              <a:off x="4169" y="2855"/>
              <a:ext cx="507" cy="5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1" name="Rectangle 19"/>
            <p:cNvSpPr>
              <a:spLocks noChangeArrowheads="1"/>
            </p:cNvSpPr>
            <p:nvPr/>
          </p:nvSpPr>
          <p:spPr bwMode="auto">
            <a:xfrm>
              <a:off x="1095" y="3513"/>
              <a:ext cx="17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2" name="Rectangle 20"/>
            <p:cNvSpPr>
              <a:spLocks noChangeArrowheads="1"/>
            </p:cNvSpPr>
            <p:nvPr/>
          </p:nvSpPr>
          <p:spPr bwMode="auto">
            <a:xfrm>
              <a:off x="1095" y="3532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-3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53" name="Rectangle 21"/>
            <p:cNvSpPr>
              <a:spLocks noChangeArrowheads="1"/>
            </p:cNvSpPr>
            <p:nvPr/>
          </p:nvSpPr>
          <p:spPr bwMode="auto">
            <a:xfrm>
              <a:off x="1680" y="3513"/>
              <a:ext cx="17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4" name="Rectangle 22"/>
            <p:cNvSpPr>
              <a:spLocks noChangeArrowheads="1"/>
            </p:cNvSpPr>
            <p:nvPr/>
          </p:nvSpPr>
          <p:spPr bwMode="auto">
            <a:xfrm>
              <a:off x="1680" y="3532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-2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55" name="Rectangle 23"/>
            <p:cNvSpPr>
              <a:spLocks noChangeArrowheads="1"/>
            </p:cNvSpPr>
            <p:nvPr/>
          </p:nvSpPr>
          <p:spPr bwMode="auto">
            <a:xfrm>
              <a:off x="2266" y="3513"/>
              <a:ext cx="17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Rectangle 24"/>
            <p:cNvSpPr>
              <a:spLocks noChangeArrowheads="1"/>
            </p:cNvSpPr>
            <p:nvPr/>
          </p:nvSpPr>
          <p:spPr bwMode="auto">
            <a:xfrm>
              <a:off x="2266" y="3532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-1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57" name="Rectangle 25"/>
            <p:cNvSpPr>
              <a:spLocks noChangeArrowheads="1"/>
            </p:cNvSpPr>
            <p:nvPr/>
          </p:nvSpPr>
          <p:spPr bwMode="auto">
            <a:xfrm>
              <a:off x="2900" y="3513"/>
              <a:ext cx="13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Rectangle 26"/>
            <p:cNvSpPr>
              <a:spLocks noChangeArrowheads="1"/>
            </p:cNvSpPr>
            <p:nvPr/>
          </p:nvSpPr>
          <p:spPr bwMode="auto">
            <a:xfrm>
              <a:off x="2900" y="353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0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59" name="Rectangle 27"/>
            <p:cNvSpPr>
              <a:spLocks noChangeArrowheads="1"/>
            </p:cNvSpPr>
            <p:nvPr/>
          </p:nvSpPr>
          <p:spPr bwMode="auto">
            <a:xfrm>
              <a:off x="3486" y="3513"/>
              <a:ext cx="1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Rectangle 28"/>
            <p:cNvSpPr>
              <a:spLocks noChangeArrowheads="1"/>
            </p:cNvSpPr>
            <p:nvPr/>
          </p:nvSpPr>
          <p:spPr bwMode="auto">
            <a:xfrm>
              <a:off x="3486" y="353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1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61" name="Rectangle 29"/>
            <p:cNvSpPr>
              <a:spLocks noChangeArrowheads="1"/>
            </p:cNvSpPr>
            <p:nvPr/>
          </p:nvSpPr>
          <p:spPr bwMode="auto">
            <a:xfrm>
              <a:off x="4081" y="3513"/>
              <a:ext cx="12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2" name="Rectangle 30"/>
            <p:cNvSpPr>
              <a:spLocks noChangeArrowheads="1"/>
            </p:cNvSpPr>
            <p:nvPr/>
          </p:nvSpPr>
          <p:spPr bwMode="auto">
            <a:xfrm>
              <a:off x="4081" y="353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2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63" name="Rectangle 31"/>
            <p:cNvSpPr>
              <a:spLocks noChangeArrowheads="1"/>
            </p:cNvSpPr>
            <p:nvPr/>
          </p:nvSpPr>
          <p:spPr bwMode="auto">
            <a:xfrm>
              <a:off x="4627" y="3513"/>
              <a:ext cx="13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Rectangle 32"/>
            <p:cNvSpPr>
              <a:spLocks noChangeArrowheads="1"/>
            </p:cNvSpPr>
            <p:nvPr/>
          </p:nvSpPr>
          <p:spPr bwMode="auto">
            <a:xfrm>
              <a:off x="4627" y="353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3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65" name="Rectangle 33"/>
            <p:cNvSpPr>
              <a:spLocks noChangeArrowheads="1"/>
            </p:cNvSpPr>
            <p:nvPr/>
          </p:nvSpPr>
          <p:spPr bwMode="auto">
            <a:xfrm>
              <a:off x="1231" y="2629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Rectangle 34"/>
            <p:cNvSpPr>
              <a:spLocks noChangeArrowheads="1"/>
            </p:cNvSpPr>
            <p:nvPr/>
          </p:nvSpPr>
          <p:spPr bwMode="auto">
            <a:xfrm>
              <a:off x="1231" y="2649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LN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67" name="Rectangle 35"/>
            <p:cNvSpPr>
              <a:spLocks noChangeArrowheads="1"/>
            </p:cNvSpPr>
            <p:nvPr/>
          </p:nvSpPr>
          <p:spPr bwMode="auto">
            <a:xfrm>
              <a:off x="1641" y="2629"/>
              <a:ext cx="31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8" name="Rectangle 36"/>
            <p:cNvSpPr>
              <a:spLocks noChangeArrowheads="1"/>
            </p:cNvSpPr>
            <p:nvPr/>
          </p:nvSpPr>
          <p:spPr bwMode="auto">
            <a:xfrm>
              <a:off x="1641" y="2649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MN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69" name="Rectangle 37"/>
            <p:cNvSpPr>
              <a:spLocks noChangeArrowheads="1"/>
            </p:cNvSpPr>
            <p:nvPr/>
          </p:nvSpPr>
          <p:spPr bwMode="auto">
            <a:xfrm>
              <a:off x="2266" y="2629"/>
              <a:ext cx="25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Rectangle 38"/>
            <p:cNvSpPr>
              <a:spLocks noChangeArrowheads="1"/>
            </p:cNvSpPr>
            <p:nvPr/>
          </p:nvSpPr>
          <p:spPr bwMode="auto">
            <a:xfrm>
              <a:off x="2266" y="2649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SN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71" name="Rectangle 39"/>
            <p:cNvSpPr>
              <a:spLocks noChangeArrowheads="1"/>
            </p:cNvSpPr>
            <p:nvPr/>
          </p:nvSpPr>
          <p:spPr bwMode="auto">
            <a:xfrm>
              <a:off x="2851" y="2629"/>
              <a:ext cx="23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Rectangle 40"/>
            <p:cNvSpPr>
              <a:spLocks noChangeArrowheads="1"/>
            </p:cNvSpPr>
            <p:nvPr/>
          </p:nvSpPr>
          <p:spPr bwMode="auto">
            <a:xfrm>
              <a:off x="2851" y="2649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ZE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73" name="Rectangle 41"/>
            <p:cNvSpPr>
              <a:spLocks noChangeArrowheads="1"/>
            </p:cNvSpPr>
            <p:nvPr/>
          </p:nvSpPr>
          <p:spPr bwMode="auto">
            <a:xfrm>
              <a:off x="3437" y="2629"/>
              <a:ext cx="22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Rectangle 42"/>
            <p:cNvSpPr>
              <a:spLocks noChangeArrowheads="1"/>
            </p:cNvSpPr>
            <p:nvPr/>
          </p:nvSpPr>
          <p:spPr bwMode="auto">
            <a:xfrm>
              <a:off x="3437" y="2649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SP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75" name="Rectangle 43"/>
            <p:cNvSpPr>
              <a:spLocks noChangeArrowheads="1"/>
            </p:cNvSpPr>
            <p:nvPr/>
          </p:nvSpPr>
          <p:spPr bwMode="auto">
            <a:xfrm>
              <a:off x="3983" y="2629"/>
              <a:ext cx="28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Rectangle 44"/>
            <p:cNvSpPr>
              <a:spLocks noChangeArrowheads="1"/>
            </p:cNvSpPr>
            <p:nvPr/>
          </p:nvSpPr>
          <p:spPr bwMode="auto">
            <a:xfrm>
              <a:off x="3983" y="2649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MP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77" name="Rectangle 45"/>
            <p:cNvSpPr>
              <a:spLocks noChangeArrowheads="1"/>
            </p:cNvSpPr>
            <p:nvPr/>
          </p:nvSpPr>
          <p:spPr bwMode="auto">
            <a:xfrm>
              <a:off x="4569" y="2629"/>
              <a:ext cx="23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8" name="Rectangle 46"/>
            <p:cNvSpPr>
              <a:spLocks noChangeArrowheads="1"/>
            </p:cNvSpPr>
            <p:nvPr/>
          </p:nvSpPr>
          <p:spPr bwMode="auto">
            <a:xfrm>
              <a:off x="4569" y="2649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LP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79" name="Rectangle 47"/>
            <p:cNvSpPr>
              <a:spLocks noChangeArrowheads="1"/>
            </p:cNvSpPr>
            <p:nvPr/>
          </p:nvSpPr>
          <p:spPr bwMode="auto">
            <a:xfrm>
              <a:off x="1056" y="3336"/>
              <a:ext cx="12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Rectangle 48"/>
            <p:cNvSpPr>
              <a:spLocks noChangeArrowheads="1"/>
            </p:cNvSpPr>
            <p:nvPr/>
          </p:nvSpPr>
          <p:spPr bwMode="auto">
            <a:xfrm>
              <a:off x="1056" y="335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0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81" name="Rectangle 49"/>
            <p:cNvSpPr>
              <a:spLocks noChangeArrowheads="1"/>
            </p:cNvSpPr>
            <p:nvPr/>
          </p:nvSpPr>
          <p:spPr bwMode="auto">
            <a:xfrm>
              <a:off x="1017" y="2786"/>
              <a:ext cx="13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Rectangle 50"/>
            <p:cNvSpPr>
              <a:spLocks noChangeArrowheads="1"/>
            </p:cNvSpPr>
            <p:nvPr/>
          </p:nvSpPr>
          <p:spPr bwMode="auto">
            <a:xfrm>
              <a:off x="1017" y="2806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1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83" name="Rectangle 51"/>
            <p:cNvSpPr>
              <a:spLocks noChangeArrowheads="1"/>
            </p:cNvSpPr>
            <p:nvPr/>
          </p:nvSpPr>
          <p:spPr bwMode="auto">
            <a:xfrm>
              <a:off x="939" y="2521"/>
              <a:ext cx="1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4" name="Rectangle 52"/>
            <p:cNvSpPr>
              <a:spLocks noChangeArrowheads="1"/>
            </p:cNvSpPr>
            <p:nvPr/>
          </p:nvSpPr>
          <p:spPr bwMode="auto">
            <a:xfrm>
              <a:off x="939" y="2541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m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85" name="Rectangle 53"/>
            <p:cNvSpPr>
              <a:spLocks noChangeArrowheads="1"/>
            </p:cNvSpPr>
            <p:nvPr/>
          </p:nvSpPr>
          <p:spPr bwMode="auto">
            <a:xfrm>
              <a:off x="724" y="2963"/>
              <a:ext cx="25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6" name="Rectangle 54"/>
            <p:cNvSpPr>
              <a:spLocks noChangeArrowheads="1"/>
            </p:cNvSpPr>
            <p:nvPr/>
          </p:nvSpPr>
          <p:spPr bwMode="auto">
            <a:xfrm>
              <a:off x="724" y="2982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CE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687" name="Line 55"/>
            <p:cNvSpPr>
              <a:spLocks noChangeShapeType="1"/>
            </p:cNvSpPr>
            <p:nvPr/>
          </p:nvSpPr>
          <p:spPr bwMode="auto">
            <a:xfrm>
              <a:off x="1163" y="2119"/>
              <a:ext cx="3806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8" name="Freeform 56"/>
            <p:cNvSpPr>
              <a:spLocks/>
            </p:cNvSpPr>
            <p:nvPr/>
          </p:nvSpPr>
          <p:spPr bwMode="auto">
            <a:xfrm>
              <a:off x="4861" y="2060"/>
              <a:ext cx="108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59"/>
                </a:cxn>
                <a:cxn ang="0">
                  <a:pos x="0" y="118"/>
                </a:cxn>
                <a:cxn ang="0">
                  <a:pos x="0" y="0"/>
                </a:cxn>
              </a:cxnLst>
              <a:rect l="0" t="0" r="r" b="b"/>
              <a:pathLst>
                <a:path w="108" h="118">
                  <a:moveTo>
                    <a:pt x="0" y="0"/>
                  </a:moveTo>
                  <a:lnTo>
                    <a:pt x="108" y="59"/>
                  </a:lnTo>
                  <a:lnTo>
                    <a:pt x="0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Line 57"/>
            <p:cNvSpPr>
              <a:spLocks noChangeShapeType="1"/>
            </p:cNvSpPr>
            <p:nvPr/>
          </p:nvSpPr>
          <p:spPr bwMode="auto">
            <a:xfrm flipV="1">
              <a:off x="1163" y="1235"/>
              <a:ext cx="1" cy="8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Freeform 58"/>
            <p:cNvSpPr>
              <a:spLocks/>
            </p:cNvSpPr>
            <p:nvPr/>
          </p:nvSpPr>
          <p:spPr bwMode="auto">
            <a:xfrm>
              <a:off x="1105" y="1235"/>
              <a:ext cx="107" cy="108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58" y="0"/>
                </a:cxn>
                <a:cxn ang="0">
                  <a:pos x="107" y="108"/>
                </a:cxn>
                <a:cxn ang="0">
                  <a:pos x="0" y="108"/>
                </a:cxn>
              </a:cxnLst>
              <a:rect l="0" t="0" r="r" b="b"/>
              <a:pathLst>
                <a:path w="107" h="108">
                  <a:moveTo>
                    <a:pt x="0" y="108"/>
                  </a:moveTo>
                  <a:lnTo>
                    <a:pt x="58" y="0"/>
                  </a:lnTo>
                  <a:lnTo>
                    <a:pt x="107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0000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1" name="Line 59"/>
            <p:cNvSpPr>
              <a:spLocks noChangeShapeType="1"/>
            </p:cNvSpPr>
            <p:nvPr/>
          </p:nvSpPr>
          <p:spPr bwMode="auto">
            <a:xfrm flipH="1" flipV="1">
              <a:off x="1163" y="1530"/>
              <a:ext cx="810" cy="589"/>
            </a:xfrm>
            <a:prstGeom prst="line">
              <a:avLst/>
            </a:prstGeom>
            <a:noFill/>
            <a:ln w="317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2" name="Line 60"/>
            <p:cNvSpPr>
              <a:spLocks noChangeShapeType="1"/>
            </p:cNvSpPr>
            <p:nvPr/>
          </p:nvSpPr>
          <p:spPr bwMode="auto">
            <a:xfrm flipV="1">
              <a:off x="1231" y="1530"/>
              <a:ext cx="810" cy="589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3" name="Line 61"/>
            <p:cNvSpPr>
              <a:spLocks noChangeShapeType="1"/>
            </p:cNvSpPr>
            <p:nvPr/>
          </p:nvSpPr>
          <p:spPr bwMode="auto">
            <a:xfrm>
              <a:off x="2041" y="1530"/>
              <a:ext cx="518" cy="589"/>
            </a:xfrm>
            <a:prstGeom prst="line">
              <a:avLst/>
            </a:prstGeom>
            <a:noFill/>
            <a:ln w="317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4" name="Line 62"/>
            <p:cNvSpPr>
              <a:spLocks noChangeShapeType="1"/>
            </p:cNvSpPr>
            <p:nvPr/>
          </p:nvSpPr>
          <p:spPr bwMode="auto">
            <a:xfrm flipV="1">
              <a:off x="2110" y="1530"/>
              <a:ext cx="517" cy="5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5" name="Line 63"/>
            <p:cNvSpPr>
              <a:spLocks noChangeShapeType="1"/>
            </p:cNvSpPr>
            <p:nvPr/>
          </p:nvSpPr>
          <p:spPr bwMode="auto">
            <a:xfrm>
              <a:off x="2627" y="1530"/>
              <a:ext cx="224" cy="58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6" name="Line 64"/>
            <p:cNvSpPr>
              <a:spLocks noChangeShapeType="1"/>
            </p:cNvSpPr>
            <p:nvPr/>
          </p:nvSpPr>
          <p:spPr bwMode="auto">
            <a:xfrm flipV="1">
              <a:off x="2705" y="1530"/>
              <a:ext cx="215" cy="589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7" name="Line 65"/>
            <p:cNvSpPr>
              <a:spLocks noChangeShapeType="1"/>
            </p:cNvSpPr>
            <p:nvPr/>
          </p:nvSpPr>
          <p:spPr bwMode="auto">
            <a:xfrm>
              <a:off x="2920" y="1530"/>
              <a:ext cx="224" cy="589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8" name="Line 66"/>
            <p:cNvSpPr>
              <a:spLocks noChangeShapeType="1"/>
            </p:cNvSpPr>
            <p:nvPr/>
          </p:nvSpPr>
          <p:spPr bwMode="auto">
            <a:xfrm flipV="1">
              <a:off x="2998" y="1530"/>
              <a:ext cx="214" cy="58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9" name="Line 67"/>
            <p:cNvSpPr>
              <a:spLocks noChangeShapeType="1"/>
            </p:cNvSpPr>
            <p:nvPr/>
          </p:nvSpPr>
          <p:spPr bwMode="auto">
            <a:xfrm>
              <a:off x="3212" y="1530"/>
              <a:ext cx="518" cy="589"/>
            </a:xfrm>
            <a:prstGeom prst="line">
              <a:avLst/>
            </a:prstGeom>
            <a:noFill/>
            <a:ln w="317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0" name="Line 68"/>
            <p:cNvSpPr>
              <a:spLocks noChangeShapeType="1"/>
            </p:cNvSpPr>
            <p:nvPr/>
          </p:nvSpPr>
          <p:spPr bwMode="auto">
            <a:xfrm flipV="1">
              <a:off x="3290" y="1530"/>
              <a:ext cx="508" cy="589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1" name="Line 69"/>
            <p:cNvSpPr>
              <a:spLocks noChangeShapeType="1"/>
            </p:cNvSpPr>
            <p:nvPr/>
          </p:nvSpPr>
          <p:spPr bwMode="auto">
            <a:xfrm>
              <a:off x="3798" y="1530"/>
              <a:ext cx="810" cy="589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2" name="Line 70"/>
            <p:cNvSpPr>
              <a:spLocks noChangeShapeType="1"/>
            </p:cNvSpPr>
            <p:nvPr/>
          </p:nvSpPr>
          <p:spPr bwMode="auto">
            <a:xfrm flipV="1">
              <a:off x="3876" y="1530"/>
              <a:ext cx="800" cy="589"/>
            </a:xfrm>
            <a:prstGeom prst="line">
              <a:avLst/>
            </a:prstGeom>
            <a:noFill/>
            <a:ln w="3175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3" name="Rectangle 71"/>
            <p:cNvSpPr>
              <a:spLocks noChangeArrowheads="1"/>
            </p:cNvSpPr>
            <p:nvPr/>
          </p:nvSpPr>
          <p:spPr bwMode="auto">
            <a:xfrm>
              <a:off x="2881" y="2188"/>
              <a:ext cx="1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4" name="Rectangle 72"/>
            <p:cNvSpPr>
              <a:spLocks noChangeArrowheads="1"/>
            </p:cNvSpPr>
            <p:nvPr/>
          </p:nvSpPr>
          <p:spPr bwMode="auto">
            <a:xfrm>
              <a:off x="2881" y="220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0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05" name="Rectangle 73"/>
            <p:cNvSpPr>
              <a:spLocks noChangeArrowheads="1"/>
            </p:cNvSpPr>
            <p:nvPr/>
          </p:nvSpPr>
          <p:spPr bwMode="auto">
            <a:xfrm>
              <a:off x="3183" y="2188"/>
              <a:ext cx="12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6" name="Rectangle 74"/>
            <p:cNvSpPr>
              <a:spLocks noChangeArrowheads="1"/>
            </p:cNvSpPr>
            <p:nvPr/>
          </p:nvSpPr>
          <p:spPr bwMode="auto">
            <a:xfrm>
              <a:off x="3183" y="220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1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07" name="Rectangle 75"/>
            <p:cNvSpPr>
              <a:spLocks noChangeArrowheads="1"/>
            </p:cNvSpPr>
            <p:nvPr/>
          </p:nvSpPr>
          <p:spPr bwMode="auto">
            <a:xfrm>
              <a:off x="3769" y="2188"/>
              <a:ext cx="12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08" name="Rectangle 76"/>
            <p:cNvSpPr>
              <a:spLocks noChangeArrowheads="1"/>
            </p:cNvSpPr>
            <p:nvPr/>
          </p:nvSpPr>
          <p:spPr bwMode="auto">
            <a:xfrm>
              <a:off x="3769" y="220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3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09" name="Rectangle 77"/>
            <p:cNvSpPr>
              <a:spLocks noChangeArrowheads="1"/>
            </p:cNvSpPr>
            <p:nvPr/>
          </p:nvSpPr>
          <p:spPr bwMode="auto">
            <a:xfrm>
              <a:off x="4647" y="2188"/>
              <a:ext cx="12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0" name="Rectangle 78"/>
            <p:cNvSpPr>
              <a:spLocks noChangeArrowheads="1"/>
            </p:cNvSpPr>
            <p:nvPr/>
          </p:nvSpPr>
          <p:spPr bwMode="auto">
            <a:xfrm>
              <a:off x="4647" y="220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6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11" name="Rectangle 79"/>
            <p:cNvSpPr>
              <a:spLocks noChangeArrowheads="1"/>
            </p:cNvSpPr>
            <p:nvPr/>
          </p:nvSpPr>
          <p:spPr bwMode="auto">
            <a:xfrm>
              <a:off x="2559" y="2188"/>
              <a:ext cx="17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2" name="Rectangle 80"/>
            <p:cNvSpPr>
              <a:spLocks noChangeArrowheads="1"/>
            </p:cNvSpPr>
            <p:nvPr/>
          </p:nvSpPr>
          <p:spPr bwMode="auto">
            <a:xfrm>
              <a:off x="2559" y="2207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-1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13" name="Rectangle 81"/>
            <p:cNvSpPr>
              <a:spLocks noChangeArrowheads="1"/>
            </p:cNvSpPr>
            <p:nvPr/>
          </p:nvSpPr>
          <p:spPr bwMode="auto">
            <a:xfrm>
              <a:off x="1973" y="2188"/>
              <a:ext cx="17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4" name="Rectangle 82"/>
            <p:cNvSpPr>
              <a:spLocks noChangeArrowheads="1"/>
            </p:cNvSpPr>
            <p:nvPr/>
          </p:nvSpPr>
          <p:spPr bwMode="auto">
            <a:xfrm>
              <a:off x="1973" y="2207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-3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15" name="Rectangle 83"/>
            <p:cNvSpPr>
              <a:spLocks noChangeArrowheads="1"/>
            </p:cNvSpPr>
            <p:nvPr/>
          </p:nvSpPr>
          <p:spPr bwMode="auto">
            <a:xfrm>
              <a:off x="1095" y="2188"/>
              <a:ext cx="17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6" name="Rectangle 84"/>
            <p:cNvSpPr>
              <a:spLocks noChangeArrowheads="1"/>
            </p:cNvSpPr>
            <p:nvPr/>
          </p:nvSpPr>
          <p:spPr bwMode="auto">
            <a:xfrm>
              <a:off x="1095" y="2207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-6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17" name="Rectangle 85"/>
            <p:cNvSpPr>
              <a:spLocks noChangeArrowheads="1"/>
            </p:cNvSpPr>
            <p:nvPr/>
          </p:nvSpPr>
          <p:spPr bwMode="auto">
            <a:xfrm>
              <a:off x="1056" y="2001"/>
              <a:ext cx="12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18" name="Rectangle 86"/>
            <p:cNvSpPr>
              <a:spLocks noChangeArrowheads="1"/>
            </p:cNvSpPr>
            <p:nvPr/>
          </p:nvSpPr>
          <p:spPr bwMode="auto">
            <a:xfrm>
              <a:off x="1056" y="202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0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19" name="Rectangle 87"/>
            <p:cNvSpPr>
              <a:spLocks noChangeArrowheads="1"/>
            </p:cNvSpPr>
            <p:nvPr/>
          </p:nvSpPr>
          <p:spPr bwMode="auto">
            <a:xfrm>
              <a:off x="1056" y="1451"/>
              <a:ext cx="127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0" name="Rectangle 88"/>
            <p:cNvSpPr>
              <a:spLocks noChangeArrowheads="1"/>
            </p:cNvSpPr>
            <p:nvPr/>
          </p:nvSpPr>
          <p:spPr bwMode="auto">
            <a:xfrm>
              <a:off x="1056" y="147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1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21" name="Rectangle 89"/>
            <p:cNvSpPr>
              <a:spLocks noChangeArrowheads="1"/>
            </p:cNvSpPr>
            <p:nvPr/>
          </p:nvSpPr>
          <p:spPr bwMode="auto">
            <a:xfrm>
              <a:off x="939" y="1196"/>
              <a:ext cx="17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2" name="Rectangle 90"/>
            <p:cNvSpPr>
              <a:spLocks noChangeArrowheads="1"/>
            </p:cNvSpPr>
            <p:nvPr/>
          </p:nvSpPr>
          <p:spPr bwMode="auto">
            <a:xfrm>
              <a:off x="939" y="1215"/>
              <a:ext cx="1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m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23" name="Rectangle 91"/>
            <p:cNvSpPr>
              <a:spLocks noChangeArrowheads="1"/>
            </p:cNvSpPr>
            <p:nvPr/>
          </p:nvSpPr>
          <p:spPr bwMode="auto">
            <a:xfrm>
              <a:off x="841" y="1589"/>
              <a:ext cx="283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4" name="Rectangle 92"/>
            <p:cNvSpPr>
              <a:spLocks noChangeArrowheads="1"/>
            </p:cNvSpPr>
            <p:nvPr/>
          </p:nvSpPr>
          <p:spPr bwMode="auto">
            <a:xfrm>
              <a:off x="841" y="1608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E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25" name="Rectangle 93"/>
            <p:cNvSpPr>
              <a:spLocks noChangeArrowheads="1"/>
            </p:cNvSpPr>
            <p:nvPr/>
          </p:nvSpPr>
          <p:spPr bwMode="auto">
            <a:xfrm>
              <a:off x="841" y="1795"/>
              <a:ext cx="2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CU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26" name="Rectangle 94"/>
            <p:cNvSpPr>
              <a:spLocks noChangeArrowheads="1"/>
            </p:cNvSpPr>
            <p:nvPr/>
          </p:nvSpPr>
          <p:spPr bwMode="auto">
            <a:xfrm>
              <a:off x="2812" y="1304"/>
              <a:ext cx="24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7" name="Rectangle 95"/>
            <p:cNvSpPr>
              <a:spLocks noChangeArrowheads="1"/>
            </p:cNvSpPr>
            <p:nvPr/>
          </p:nvSpPr>
          <p:spPr bwMode="auto">
            <a:xfrm>
              <a:off x="2812" y="1323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ZE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28" name="Rectangle 96"/>
            <p:cNvSpPr>
              <a:spLocks noChangeArrowheads="1"/>
            </p:cNvSpPr>
            <p:nvPr/>
          </p:nvSpPr>
          <p:spPr bwMode="auto">
            <a:xfrm>
              <a:off x="3144" y="1304"/>
              <a:ext cx="21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29" name="Rectangle 97"/>
            <p:cNvSpPr>
              <a:spLocks noChangeArrowheads="1"/>
            </p:cNvSpPr>
            <p:nvPr/>
          </p:nvSpPr>
          <p:spPr bwMode="auto">
            <a:xfrm>
              <a:off x="3144" y="1323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SP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30" name="Rectangle 98"/>
            <p:cNvSpPr>
              <a:spLocks noChangeArrowheads="1"/>
            </p:cNvSpPr>
            <p:nvPr/>
          </p:nvSpPr>
          <p:spPr bwMode="auto">
            <a:xfrm>
              <a:off x="3651" y="1304"/>
              <a:ext cx="28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1" name="Rectangle 99"/>
            <p:cNvSpPr>
              <a:spLocks noChangeArrowheads="1"/>
            </p:cNvSpPr>
            <p:nvPr/>
          </p:nvSpPr>
          <p:spPr bwMode="auto">
            <a:xfrm>
              <a:off x="3651" y="1323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MP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32" name="Rectangle 100"/>
            <p:cNvSpPr>
              <a:spLocks noChangeArrowheads="1"/>
            </p:cNvSpPr>
            <p:nvPr/>
          </p:nvSpPr>
          <p:spPr bwMode="auto">
            <a:xfrm>
              <a:off x="4569" y="1304"/>
              <a:ext cx="23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3" name="Rectangle 101"/>
            <p:cNvSpPr>
              <a:spLocks noChangeArrowheads="1"/>
            </p:cNvSpPr>
            <p:nvPr/>
          </p:nvSpPr>
          <p:spPr bwMode="auto">
            <a:xfrm>
              <a:off x="4569" y="1323"/>
              <a:ext cx="1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LP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34" name="Rectangle 102"/>
            <p:cNvSpPr>
              <a:spLocks noChangeArrowheads="1"/>
            </p:cNvSpPr>
            <p:nvPr/>
          </p:nvSpPr>
          <p:spPr bwMode="auto">
            <a:xfrm>
              <a:off x="2520" y="1304"/>
              <a:ext cx="25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5" name="Rectangle 103"/>
            <p:cNvSpPr>
              <a:spLocks noChangeArrowheads="1"/>
            </p:cNvSpPr>
            <p:nvPr/>
          </p:nvSpPr>
          <p:spPr bwMode="auto">
            <a:xfrm>
              <a:off x="2520" y="1323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SN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36" name="Rectangle 104"/>
            <p:cNvSpPr>
              <a:spLocks noChangeArrowheads="1"/>
            </p:cNvSpPr>
            <p:nvPr/>
          </p:nvSpPr>
          <p:spPr bwMode="auto">
            <a:xfrm>
              <a:off x="1934" y="1304"/>
              <a:ext cx="31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7" name="Rectangle 105"/>
            <p:cNvSpPr>
              <a:spLocks noChangeArrowheads="1"/>
            </p:cNvSpPr>
            <p:nvPr/>
          </p:nvSpPr>
          <p:spPr bwMode="auto">
            <a:xfrm>
              <a:off x="1934" y="1323"/>
              <a:ext cx="2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MN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  <p:sp>
          <p:nvSpPr>
            <p:cNvPr id="69738" name="Rectangle 106"/>
            <p:cNvSpPr>
              <a:spLocks noChangeArrowheads="1"/>
            </p:cNvSpPr>
            <p:nvPr/>
          </p:nvSpPr>
          <p:spPr bwMode="auto">
            <a:xfrm>
              <a:off x="1231" y="1304"/>
              <a:ext cx="27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739" name="Rectangle 107"/>
            <p:cNvSpPr>
              <a:spLocks noChangeArrowheads="1"/>
            </p:cNvSpPr>
            <p:nvPr/>
          </p:nvSpPr>
          <p:spPr bwMode="auto">
            <a:xfrm>
              <a:off x="1231" y="1323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i="1">
                  <a:solidFill>
                    <a:srgbClr val="CC0000"/>
                  </a:solidFill>
                  <a:latin typeface="Arial" pitchFamily="34" charset="0"/>
                </a:rPr>
                <a:t>LN</a:t>
              </a:r>
              <a:endParaRPr lang="en-US" b="1" i="1">
                <a:solidFill>
                  <a:srgbClr val="CC0000"/>
                </a:solidFill>
              </a:endParaRPr>
            </a:p>
          </p:txBody>
        </p:sp>
      </p:grpSp>
      <p:sp>
        <p:nvSpPr>
          <p:cNvPr id="69740" name="WordArt 108"/>
          <p:cNvSpPr>
            <a:spLocks noChangeArrowheads="1" noChangeShapeType="1" noTextEdit="1"/>
          </p:cNvSpPr>
          <p:nvPr/>
        </p:nvSpPr>
        <p:spPr bwMode="auto">
          <a:xfrm>
            <a:off x="762000" y="466725"/>
            <a:ext cx="7848600" cy="15144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Membership   Functions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E52C3-E028-4924-A6AD-7775BA7F3D1D}" type="slidenum">
              <a:rPr lang="en-US"/>
              <a:pPr/>
              <a:t>45</a:t>
            </a:fld>
            <a:endParaRPr lang="en-US"/>
          </a:p>
        </p:txBody>
      </p:sp>
      <p:grpSp>
        <p:nvGrpSpPr>
          <p:cNvPr id="66562" name="Group 1026"/>
          <p:cNvGrpSpPr>
            <a:grpSpLocks/>
          </p:cNvGrpSpPr>
          <p:nvPr/>
        </p:nvGrpSpPr>
        <p:grpSpPr bwMode="auto">
          <a:xfrm>
            <a:off x="1524000" y="1295400"/>
            <a:ext cx="6086475" cy="3857625"/>
            <a:chOff x="925" y="1229"/>
            <a:chExt cx="3834" cy="2430"/>
          </a:xfrm>
        </p:grpSpPr>
        <p:sp>
          <p:nvSpPr>
            <p:cNvPr id="66563" name="Rectangle 1027"/>
            <p:cNvSpPr>
              <a:spLocks noChangeArrowheads="1"/>
            </p:cNvSpPr>
            <p:nvPr/>
          </p:nvSpPr>
          <p:spPr bwMode="auto">
            <a:xfrm>
              <a:off x="3124" y="1258"/>
              <a:ext cx="28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chemeClr val="accent1"/>
                  </a:solidFill>
                  <a:latin typeface="BrushDom" charset="0"/>
                </a:rPr>
                <a:t>CE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564" name="Rectangle 1028"/>
            <p:cNvSpPr>
              <a:spLocks noChangeArrowheads="1"/>
            </p:cNvSpPr>
            <p:nvPr/>
          </p:nvSpPr>
          <p:spPr bwMode="auto">
            <a:xfrm>
              <a:off x="925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5" name="Line 1029"/>
            <p:cNvSpPr>
              <a:spLocks noChangeShapeType="1"/>
            </p:cNvSpPr>
            <p:nvPr/>
          </p:nvSpPr>
          <p:spPr bwMode="auto">
            <a:xfrm>
              <a:off x="925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6" name="Line 1030"/>
            <p:cNvSpPr>
              <a:spLocks noChangeShapeType="1"/>
            </p:cNvSpPr>
            <p:nvPr/>
          </p:nvSpPr>
          <p:spPr bwMode="auto">
            <a:xfrm>
              <a:off x="925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7" name="Rectangle 1031"/>
            <p:cNvSpPr>
              <a:spLocks noChangeArrowheads="1"/>
            </p:cNvSpPr>
            <p:nvPr/>
          </p:nvSpPr>
          <p:spPr bwMode="auto">
            <a:xfrm>
              <a:off x="925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Line 1032"/>
            <p:cNvSpPr>
              <a:spLocks noChangeShapeType="1"/>
            </p:cNvSpPr>
            <p:nvPr/>
          </p:nvSpPr>
          <p:spPr bwMode="auto">
            <a:xfrm>
              <a:off x="925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69" name="Line 1033"/>
            <p:cNvSpPr>
              <a:spLocks noChangeShapeType="1"/>
            </p:cNvSpPr>
            <p:nvPr/>
          </p:nvSpPr>
          <p:spPr bwMode="auto">
            <a:xfrm>
              <a:off x="925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Rectangle 1034"/>
            <p:cNvSpPr>
              <a:spLocks noChangeArrowheads="1"/>
            </p:cNvSpPr>
            <p:nvPr/>
          </p:nvSpPr>
          <p:spPr bwMode="auto">
            <a:xfrm>
              <a:off x="945" y="1229"/>
              <a:ext cx="3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Line 1035"/>
            <p:cNvSpPr>
              <a:spLocks noChangeShapeType="1"/>
            </p:cNvSpPr>
            <p:nvPr/>
          </p:nvSpPr>
          <p:spPr bwMode="auto">
            <a:xfrm>
              <a:off x="945" y="1229"/>
              <a:ext cx="3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Rectangle 1036"/>
            <p:cNvSpPr>
              <a:spLocks noChangeArrowheads="1"/>
            </p:cNvSpPr>
            <p:nvPr/>
          </p:nvSpPr>
          <p:spPr bwMode="auto">
            <a:xfrm>
              <a:off x="1266" y="1229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037"/>
            <p:cNvSpPr>
              <a:spLocks noChangeShapeType="1"/>
            </p:cNvSpPr>
            <p:nvPr/>
          </p:nvSpPr>
          <p:spPr bwMode="auto">
            <a:xfrm>
              <a:off x="1266" y="1229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038"/>
            <p:cNvSpPr>
              <a:spLocks noChangeShapeType="1"/>
            </p:cNvSpPr>
            <p:nvPr/>
          </p:nvSpPr>
          <p:spPr bwMode="auto">
            <a:xfrm>
              <a:off x="1266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Rectangle 1039"/>
            <p:cNvSpPr>
              <a:spLocks noChangeArrowheads="1"/>
            </p:cNvSpPr>
            <p:nvPr/>
          </p:nvSpPr>
          <p:spPr bwMode="auto">
            <a:xfrm>
              <a:off x="1287" y="1229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040"/>
            <p:cNvSpPr>
              <a:spLocks noChangeShapeType="1"/>
            </p:cNvSpPr>
            <p:nvPr/>
          </p:nvSpPr>
          <p:spPr bwMode="auto">
            <a:xfrm>
              <a:off x="1287" y="1229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Rectangle 1041"/>
            <p:cNvSpPr>
              <a:spLocks noChangeArrowheads="1"/>
            </p:cNvSpPr>
            <p:nvPr/>
          </p:nvSpPr>
          <p:spPr bwMode="auto">
            <a:xfrm>
              <a:off x="1720" y="1229"/>
              <a:ext cx="416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Line 1042"/>
            <p:cNvSpPr>
              <a:spLocks noChangeShapeType="1"/>
            </p:cNvSpPr>
            <p:nvPr/>
          </p:nvSpPr>
          <p:spPr bwMode="auto">
            <a:xfrm>
              <a:off x="1720" y="1229"/>
              <a:ext cx="4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9" name="Rectangle 1043"/>
            <p:cNvSpPr>
              <a:spLocks noChangeArrowheads="1"/>
            </p:cNvSpPr>
            <p:nvPr/>
          </p:nvSpPr>
          <p:spPr bwMode="auto">
            <a:xfrm>
              <a:off x="2136" y="1229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0" name="Line 1044"/>
            <p:cNvSpPr>
              <a:spLocks noChangeShapeType="1"/>
            </p:cNvSpPr>
            <p:nvPr/>
          </p:nvSpPr>
          <p:spPr bwMode="auto">
            <a:xfrm>
              <a:off x="2136" y="12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1" name="Line 1045"/>
            <p:cNvSpPr>
              <a:spLocks noChangeShapeType="1"/>
            </p:cNvSpPr>
            <p:nvPr/>
          </p:nvSpPr>
          <p:spPr bwMode="auto">
            <a:xfrm>
              <a:off x="2136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Rectangle 1046"/>
            <p:cNvSpPr>
              <a:spLocks noChangeArrowheads="1"/>
            </p:cNvSpPr>
            <p:nvPr/>
          </p:nvSpPr>
          <p:spPr bwMode="auto">
            <a:xfrm>
              <a:off x="2155" y="1229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1047"/>
            <p:cNvSpPr>
              <a:spLocks noChangeShapeType="1"/>
            </p:cNvSpPr>
            <p:nvPr/>
          </p:nvSpPr>
          <p:spPr bwMode="auto">
            <a:xfrm>
              <a:off x="2155" y="1229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Rectangle 1048"/>
            <p:cNvSpPr>
              <a:spLocks noChangeArrowheads="1"/>
            </p:cNvSpPr>
            <p:nvPr/>
          </p:nvSpPr>
          <p:spPr bwMode="auto">
            <a:xfrm>
              <a:off x="2570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5" name="Line 1049"/>
            <p:cNvSpPr>
              <a:spLocks noChangeShapeType="1"/>
            </p:cNvSpPr>
            <p:nvPr/>
          </p:nvSpPr>
          <p:spPr bwMode="auto">
            <a:xfrm>
              <a:off x="2570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6" name="Line 1050"/>
            <p:cNvSpPr>
              <a:spLocks noChangeShapeType="1"/>
            </p:cNvSpPr>
            <p:nvPr/>
          </p:nvSpPr>
          <p:spPr bwMode="auto">
            <a:xfrm>
              <a:off x="2570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7" name="Rectangle 1051"/>
            <p:cNvSpPr>
              <a:spLocks noChangeArrowheads="1"/>
            </p:cNvSpPr>
            <p:nvPr/>
          </p:nvSpPr>
          <p:spPr bwMode="auto">
            <a:xfrm>
              <a:off x="2590" y="1229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8" name="Line 1052"/>
            <p:cNvSpPr>
              <a:spLocks noChangeShapeType="1"/>
            </p:cNvSpPr>
            <p:nvPr/>
          </p:nvSpPr>
          <p:spPr bwMode="auto">
            <a:xfrm>
              <a:off x="2590" y="1229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9" name="Rectangle 1053"/>
            <p:cNvSpPr>
              <a:spLocks noChangeArrowheads="1"/>
            </p:cNvSpPr>
            <p:nvPr/>
          </p:nvSpPr>
          <p:spPr bwMode="auto">
            <a:xfrm>
              <a:off x="3005" y="1229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0" name="Line 1054"/>
            <p:cNvSpPr>
              <a:spLocks noChangeShapeType="1"/>
            </p:cNvSpPr>
            <p:nvPr/>
          </p:nvSpPr>
          <p:spPr bwMode="auto">
            <a:xfrm>
              <a:off x="3005" y="12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Line 1055"/>
            <p:cNvSpPr>
              <a:spLocks noChangeShapeType="1"/>
            </p:cNvSpPr>
            <p:nvPr/>
          </p:nvSpPr>
          <p:spPr bwMode="auto">
            <a:xfrm>
              <a:off x="3005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Rectangle 1056"/>
            <p:cNvSpPr>
              <a:spLocks noChangeArrowheads="1"/>
            </p:cNvSpPr>
            <p:nvPr/>
          </p:nvSpPr>
          <p:spPr bwMode="auto">
            <a:xfrm>
              <a:off x="3024" y="1229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3" name="Line 1057"/>
            <p:cNvSpPr>
              <a:spLocks noChangeShapeType="1"/>
            </p:cNvSpPr>
            <p:nvPr/>
          </p:nvSpPr>
          <p:spPr bwMode="auto">
            <a:xfrm>
              <a:off x="3024" y="1229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4" name="Rectangle 1058"/>
            <p:cNvSpPr>
              <a:spLocks noChangeArrowheads="1"/>
            </p:cNvSpPr>
            <p:nvPr/>
          </p:nvSpPr>
          <p:spPr bwMode="auto">
            <a:xfrm>
              <a:off x="3438" y="1229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5" name="Line 1059"/>
            <p:cNvSpPr>
              <a:spLocks noChangeShapeType="1"/>
            </p:cNvSpPr>
            <p:nvPr/>
          </p:nvSpPr>
          <p:spPr bwMode="auto">
            <a:xfrm>
              <a:off x="3438" y="1229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6" name="Line 1060"/>
            <p:cNvSpPr>
              <a:spLocks noChangeShapeType="1"/>
            </p:cNvSpPr>
            <p:nvPr/>
          </p:nvSpPr>
          <p:spPr bwMode="auto">
            <a:xfrm>
              <a:off x="3438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7" name="Rectangle 1061"/>
            <p:cNvSpPr>
              <a:spLocks noChangeArrowheads="1"/>
            </p:cNvSpPr>
            <p:nvPr/>
          </p:nvSpPr>
          <p:spPr bwMode="auto">
            <a:xfrm>
              <a:off x="3459" y="1229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8" name="Line 1062"/>
            <p:cNvSpPr>
              <a:spLocks noChangeShapeType="1"/>
            </p:cNvSpPr>
            <p:nvPr/>
          </p:nvSpPr>
          <p:spPr bwMode="auto">
            <a:xfrm>
              <a:off x="3459" y="1229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9" name="Rectangle 1063"/>
            <p:cNvSpPr>
              <a:spLocks noChangeArrowheads="1"/>
            </p:cNvSpPr>
            <p:nvPr/>
          </p:nvSpPr>
          <p:spPr bwMode="auto">
            <a:xfrm>
              <a:off x="3873" y="1229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0" name="Line 1064"/>
            <p:cNvSpPr>
              <a:spLocks noChangeShapeType="1"/>
            </p:cNvSpPr>
            <p:nvPr/>
          </p:nvSpPr>
          <p:spPr bwMode="auto">
            <a:xfrm>
              <a:off x="3873" y="1229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1" name="Line 1065"/>
            <p:cNvSpPr>
              <a:spLocks noChangeShapeType="1"/>
            </p:cNvSpPr>
            <p:nvPr/>
          </p:nvSpPr>
          <p:spPr bwMode="auto">
            <a:xfrm>
              <a:off x="3873" y="1229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2" name="Rectangle 1066"/>
            <p:cNvSpPr>
              <a:spLocks noChangeArrowheads="1"/>
            </p:cNvSpPr>
            <p:nvPr/>
          </p:nvSpPr>
          <p:spPr bwMode="auto">
            <a:xfrm>
              <a:off x="3892" y="1229"/>
              <a:ext cx="41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3" name="Line 1067"/>
            <p:cNvSpPr>
              <a:spLocks noChangeShapeType="1"/>
            </p:cNvSpPr>
            <p:nvPr/>
          </p:nvSpPr>
          <p:spPr bwMode="auto">
            <a:xfrm>
              <a:off x="3892" y="1229"/>
              <a:ext cx="4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4" name="Rectangle 1068"/>
            <p:cNvSpPr>
              <a:spLocks noChangeArrowheads="1"/>
            </p:cNvSpPr>
            <p:nvPr/>
          </p:nvSpPr>
          <p:spPr bwMode="auto">
            <a:xfrm>
              <a:off x="4309" y="1229"/>
              <a:ext cx="1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5" name="Line 1069"/>
            <p:cNvSpPr>
              <a:spLocks noChangeShapeType="1"/>
            </p:cNvSpPr>
            <p:nvPr/>
          </p:nvSpPr>
          <p:spPr bwMode="auto">
            <a:xfrm>
              <a:off x="4309" y="1229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6" name="Line 1070"/>
            <p:cNvSpPr>
              <a:spLocks noChangeShapeType="1"/>
            </p:cNvSpPr>
            <p:nvPr/>
          </p:nvSpPr>
          <p:spPr bwMode="auto">
            <a:xfrm>
              <a:off x="4309" y="122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7" name="Rectangle 1071"/>
            <p:cNvSpPr>
              <a:spLocks noChangeArrowheads="1"/>
            </p:cNvSpPr>
            <p:nvPr/>
          </p:nvSpPr>
          <p:spPr bwMode="auto">
            <a:xfrm>
              <a:off x="4327" y="1229"/>
              <a:ext cx="412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8" name="Line 1072"/>
            <p:cNvSpPr>
              <a:spLocks noChangeShapeType="1"/>
            </p:cNvSpPr>
            <p:nvPr/>
          </p:nvSpPr>
          <p:spPr bwMode="auto">
            <a:xfrm>
              <a:off x="4327" y="1229"/>
              <a:ext cx="4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09" name="Rectangle 1073"/>
            <p:cNvSpPr>
              <a:spLocks noChangeArrowheads="1"/>
            </p:cNvSpPr>
            <p:nvPr/>
          </p:nvSpPr>
          <p:spPr bwMode="auto">
            <a:xfrm>
              <a:off x="4739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Line 1074"/>
            <p:cNvSpPr>
              <a:spLocks noChangeShapeType="1"/>
            </p:cNvSpPr>
            <p:nvPr/>
          </p:nvSpPr>
          <p:spPr bwMode="auto">
            <a:xfrm>
              <a:off x="4739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1075"/>
            <p:cNvSpPr>
              <a:spLocks noChangeShapeType="1"/>
            </p:cNvSpPr>
            <p:nvPr/>
          </p:nvSpPr>
          <p:spPr bwMode="auto">
            <a:xfrm>
              <a:off x="4739" y="122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Rectangle 1076"/>
            <p:cNvSpPr>
              <a:spLocks noChangeArrowheads="1"/>
            </p:cNvSpPr>
            <p:nvPr/>
          </p:nvSpPr>
          <p:spPr bwMode="auto">
            <a:xfrm>
              <a:off x="4739" y="1229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Line 1077"/>
            <p:cNvSpPr>
              <a:spLocks noChangeShapeType="1"/>
            </p:cNvSpPr>
            <p:nvPr/>
          </p:nvSpPr>
          <p:spPr bwMode="auto">
            <a:xfrm>
              <a:off x="4739" y="1229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Line 1078"/>
            <p:cNvSpPr>
              <a:spLocks noChangeShapeType="1"/>
            </p:cNvSpPr>
            <p:nvPr/>
          </p:nvSpPr>
          <p:spPr bwMode="auto">
            <a:xfrm>
              <a:off x="4739" y="1229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Rectangle 1079"/>
            <p:cNvSpPr>
              <a:spLocks noChangeArrowheads="1"/>
            </p:cNvSpPr>
            <p:nvPr/>
          </p:nvSpPr>
          <p:spPr bwMode="auto">
            <a:xfrm>
              <a:off x="925" y="1258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6" name="Line 1080"/>
            <p:cNvSpPr>
              <a:spLocks noChangeShapeType="1"/>
            </p:cNvSpPr>
            <p:nvPr/>
          </p:nvSpPr>
          <p:spPr bwMode="auto">
            <a:xfrm>
              <a:off x="925" y="1258"/>
              <a:ext cx="2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Rectangle 1081"/>
            <p:cNvSpPr>
              <a:spLocks noChangeArrowheads="1"/>
            </p:cNvSpPr>
            <p:nvPr/>
          </p:nvSpPr>
          <p:spPr bwMode="auto">
            <a:xfrm>
              <a:off x="4739" y="1258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1082"/>
            <p:cNvSpPr>
              <a:spLocks noChangeShapeType="1"/>
            </p:cNvSpPr>
            <p:nvPr/>
          </p:nvSpPr>
          <p:spPr bwMode="auto">
            <a:xfrm>
              <a:off x="4739" y="1258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Rectangle 1083"/>
            <p:cNvSpPr>
              <a:spLocks noChangeArrowheads="1"/>
            </p:cNvSpPr>
            <p:nvPr/>
          </p:nvSpPr>
          <p:spPr bwMode="auto">
            <a:xfrm>
              <a:off x="1817" y="1521"/>
              <a:ext cx="2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20" name="Rectangle 1084"/>
            <p:cNvSpPr>
              <a:spLocks noChangeArrowheads="1"/>
            </p:cNvSpPr>
            <p:nvPr/>
          </p:nvSpPr>
          <p:spPr bwMode="auto">
            <a:xfrm>
              <a:off x="2229" y="1521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66621" name="Rectangle 1085"/>
            <p:cNvSpPr>
              <a:spLocks noChangeArrowheads="1"/>
            </p:cNvSpPr>
            <p:nvPr/>
          </p:nvSpPr>
          <p:spPr bwMode="auto">
            <a:xfrm>
              <a:off x="2689" y="1521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SN</a:t>
              </a:r>
            </a:p>
          </p:txBody>
        </p:sp>
        <p:sp>
          <p:nvSpPr>
            <p:cNvPr id="66622" name="Rectangle 1086"/>
            <p:cNvSpPr>
              <a:spLocks noChangeArrowheads="1"/>
            </p:cNvSpPr>
            <p:nvPr/>
          </p:nvSpPr>
          <p:spPr bwMode="auto">
            <a:xfrm>
              <a:off x="3126" y="1521"/>
              <a:ext cx="2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623" name="Rectangle 1087"/>
            <p:cNvSpPr>
              <a:spLocks noChangeArrowheads="1"/>
            </p:cNvSpPr>
            <p:nvPr/>
          </p:nvSpPr>
          <p:spPr bwMode="auto">
            <a:xfrm>
              <a:off x="3571" y="1521"/>
              <a:ext cx="2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624" name="Rectangle 1088"/>
            <p:cNvSpPr>
              <a:spLocks noChangeArrowheads="1"/>
            </p:cNvSpPr>
            <p:nvPr/>
          </p:nvSpPr>
          <p:spPr bwMode="auto">
            <a:xfrm>
              <a:off x="3979" y="1521"/>
              <a:ext cx="32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66625" name="Rectangle 1089"/>
            <p:cNvSpPr>
              <a:spLocks noChangeArrowheads="1"/>
            </p:cNvSpPr>
            <p:nvPr/>
          </p:nvSpPr>
          <p:spPr bwMode="auto">
            <a:xfrm>
              <a:off x="4433" y="1521"/>
              <a:ext cx="2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626" name="Rectangle 1090"/>
            <p:cNvSpPr>
              <a:spLocks noChangeArrowheads="1"/>
            </p:cNvSpPr>
            <p:nvPr/>
          </p:nvSpPr>
          <p:spPr bwMode="auto">
            <a:xfrm>
              <a:off x="925" y="1521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7" name="Line 1091"/>
            <p:cNvSpPr>
              <a:spLocks noChangeShapeType="1"/>
            </p:cNvSpPr>
            <p:nvPr/>
          </p:nvSpPr>
          <p:spPr bwMode="auto">
            <a:xfrm>
              <a:off x="925" y="1521"/>
              <a:ext cx="2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8" name="Rectangle 1092"/>
            <p:cNvSpPr>
              <a:spLocks noChangeArrowheads="1"/>
            </p:cNvSpPr>
            <p:nvPr/>
          </p:nvSpPr>
          <p:spPr bwMode="auto">
            <a:xfrm>
              <a:off x="4739" y="1521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29" name="Line 1093"/>
            <p:cNvSpPr>
              <a:spLocks noChangeShapeType="1"/>
            </p:cNvSpPr>
            <p:nvPr/>
          </p:nvSpPr>
          <p:spPr bwMode="auto">
            <a:xfrm>
              <a:off x="4739" y="1521"/>
              <a:ext cx="1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0" name="Rectangle 1094"/>
            <p:cNvSpPr>
              <a:spLocks noChangeArrowheads="1"/>
            </p:cNvSpPr>
            <p:nvPr/>
          </p:nvSpPr>
          <p:spPr bwMode="auto">
            <a:xfrm>
              <a:off x="1382" y="1799"/>
              <a:ext cx="29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31" name="Rectangle 1095"/>
            <p:cNvSpPr>
              <a:spLocks noChangeArrowheads="1"/>
            </p:cNvSpPr>
            <p:nvPr/>
          </p:nvSpPr>
          <p:spPr bwMode="auto">
            <a:xfrm>
              <a:off x="1817" y="1799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632" name="Rectangle 1096"/>
            <p:cNvSpPr>
              <a:spLocks noChangeArrowheads="1"/>
            </p:cNvSpPr>
            <p:nvPr/>
          </p:nvSpPr>
          <p:spPr bwMode="auto">
            <a:xfrm>
              <a:off x="2251" y="1799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33" name="Rectangle 1097"/>
            <p:cNvSpPr>
              <a:spLocks noChangeArrowheads="1"/>
            </p:cNvSpPr>
            <p:nvPr/>
          </p:nvSpPr>
          <p:spPr bwMode="auto">
            <a:xfrm>
              <a:off x="2686" y="1799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34" name="Rectangle 1098"/>
            <p:cNvSpPr>
              <a:spLocks noChangeArrowheads="1"/>
            </p:cNvSpPr>
            <p:nvPr/>
          </p:nvSpPr>
          <p:spPr bwMode="auto">
            <a:xfrm>
              <a:off x="3121" y="1799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35" name="Rectangle 1099"/>
            <p:cNvSpPr>
              <a:spLocks noChangeArrowheads="1"/>
            </p:cNvSpPr>
            <p:nvPr/>
          </p:nvSpPr>
          <p:spPr bwMode="auto">
            <a:xfrm>
              <a:off x="3532" y="1799"/>
              <a:ext cx="1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99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66636" name="Rectangle 1100"/>
            <p:cNvSpPr>
              <a:spLocks noChangeArrowheads="1"/>
            </p:cNvSpPr>
            <p:nvPr/>
          </p:nvSpPr>
          <p:spPr bwMode="auto">
            <a:xfrm>
              <a:off x="3993" y="1799"/>
              <a:ext cx="3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BrushDom" charset="0"/>
                </a:rPr>
                <a:t>e. SN </a:t>
              </a:r>
            </a:p>
            <a:p>
              <a:pPr algn="l"/>
              <a:r>
                <a:rPr lang="en-US" sz="1600">
                  <a:latin typeface="BrushDom" charset="0"/>
                </a:rPr>
                <a:t>0.2</a:t>
              </a:r>
            </a:p>
          </p:txBody>
        </p:sp>
        <p:sp>
          <p:nvSpPr>
            <p:cNvPr id="66637" name="Rectangle 1101"/>
            <p:cNvSpPr>
              <a:spLocks noChangeArrowheads="1"/>
            </p:cNvSpPr>
            <p:nvPr/>
          </p:nvSpPr>
          <p:spPr bwMode="auto">
            <a:xfrm>
              <a:off x="4425" y="1799"/>
              <a:ext cx="30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BrushDom" charset="0"/>
                </a:rPr>
                <a:t>f. SN </a:t>
              </a:r>
            </a:p>
            <a:p>
              <a:pPr algn="l"/>
              <a:r>
                <a:rPr lang="en-US" sz="1600">
                  <a:latin typeface="BrushDom" charset="0"/>
                </a:rPr>
                <a:t>0.0</a:t>
              </a:r>
            </a:p>
          </p:txBody>
        </p:sp>
        <p:sp>
          <p:nvSpPr>
            <p:cNvPr id="66638" name="Rectangle 1102"/>
            <p:cNvSpPr>
              <a:spLocks noChangeArrowheads="1"/>
            </p:cNvSpPr>
            <p:nvPr/>
          </p:nvSpPr>
          <p:spPr bwMode="auto">
            <a:xfrm>
              <a:off x="925" y="1782"/>
              <a:ext cx="2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39" name="Line 1103"/>
            <p:cNvSpPr>
              <a:spLocks noChangeShapeType="1"/>
            </p:cNvSpPr>
            <p:nvPr/>
          </p:nvSpPr>
          <p:spPr bwMode="auto">
            <a:xfrm>
              <a:off x="925" y="1782"/>
              <a:ext cx="2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0" name="Rectangle 1104"/>
            <p:cNvSpPr>
              <a:spLocks noChangeArrowheads="1"/>
            </p:cNvSpPr>
            <p:nvPr/>
          </p:nvSpPr>
          <p:spPr bwMode="auto">
            <a:xfrm>
              <a:off x="945" y="1782"/>
              <a:ext cx="32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1" name="Line 1105"/>
            <p:cNvSpPr>
              <a:spLocks noChangeShapeType="1"/>
            </p:cNvSpPr>
            <p:nvPr/>
          </p:nvSpPr>
          <p:spPr bwMode="auto">
            <a:xfrm>
              <a:off x="945" y="1782"/>
              <a:ext cx="32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2" name="Rectangle 1106"/>
            <p:cNvSpPr>
              <a:spLocks noChangeArrowheads="1"/>
            </p:cNvSpPr>
            <p:nvPr/>
          </p:nvSpPr>
          <p:spPr bwMode="auto">
            <a:xfrm>
              <a:off x="1266" y="1782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3" name="Line 1107"/>
            <p:cNvSpPr>
              <a:spLocks noChangeShapeType="1"/>
            </p:cNvSpPr>
            <p:nvPr/>
          </p:nvSpPr>
          <p:spPr bwMode="auto">
            <a:xfrm>
              <a:off x="1266" y="1782"/>
              <a:ext cx="1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4" name="Line 1108"/>
            <p:cNvSpPr>
              <a:spLocks noChangeShapeType="1"/>
            </p:cNvSpPr>
            <p:nvPr/>
          </p:nvSpPr>
          <p:spPr bwMode="auto">
            <a:xfrm>
              <a:off x="1266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5" name="Rectangle 1109"/>
            <p:cNvSpPr>
              <a:spLocks noChangeArrowheads="1"/>
            </p:cNvSpPr>
            <p:nvPr/>
          </p:nvSpPr>
          <p:spPr bwMode="auto">
            <a:xfrm>
              <a:off x="1276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6" name="Line 1110"/>
            <p:cNvSpPr>
              <a:spLocks noChangeShapeType="1"/>
            </p:cNvSpPr>
            <p:nvPr/>
          </p:nvSpPr>
          <p:spPr bwMode="auto">
            <a:xfrm>
              <a:off x="1276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7" name="Rectangle 1111"/>
            <p:cNvSpPr>
              <a:spLocks noChangeArrowheads="1"/>
            </p:cNvSpPr>
            <p:nvPr/>
          </p:nvSpPr>
          <p:spPr bwMode="auto">
            <a:xfrm>
              <a:off x="1712" y="1782"/>
              <a:ext cx="424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8" name="Line 1112"/>
            <p:cNvSpPr>
              <a:spLocks noChangeShapeType="1"/>
            </p:cNvSpPr>
            <p:nvPr/>
          </p:nvSpPr>
          <p:spPr bwMode="auto">
            <a:xfrm>
              <a:off x="1712" y="1782"/>
              <a:ext cx="42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49" name="Rectangle 1113"/>
            <p:cNvSpPr>
              <a:spLocks noChangeArrowheads="1"/>
            </p:cNvSpPr>
            <p:nvPr/>
          </p:nvSpPr>
          <p:spPr bwMode="auto">
            <a:xfrm>
              <a:off x="2136" y="1782"/>
              <a:ext cx="9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0" name="Line 1114"/>
            <p:cNvSpPr>
              <a:spLocks noChangeShapeType="1"/>
            </p:cNvSpPr>
            <p:nvPr/>
          </p:nvSpPr>
          <p:spPr bwMode="auto">
            <a:xfrm>
              <a:off x="2136" y="1782"/>
              <a:ext cx="9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1" name="Line 1115"/>
            <p:cNvSpPr>
              <a:spLocks noChangeShapeType="1"/>
            </p:cNvSpPr>
            <p:nvPr/>
          </p:nvSpPr>
          <p:spPr bwMode="auto">
            <a:xfrm>
              <a:off x="2136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2" name="Rectangle 1116"/>
            <p:cNvSpPr>
              <a:spLocks noChangeArrowheads="1"/>
            </p:cNvSpPr>
            <p:nvPr/>
          </p:nvSpPr>
          <p:spPr bwMode="auto">
            <a:xfrm>
              <a:off x="2145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3" name="Line 1117"/>
            <p:cNvSpPr>
              <a:spLocks noChangeShapeType="1"/>
            </p:cNvSpPr>
            <p:nvPr/>
          </p:nvSpPr>
          <p:spPr bwMode="auto">
            <a:xfrm>
              <a:off x="2145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4" name="Rectangle 1118"/>
            <p:cNvSpPr>
              <a:spLocks noChangeArrowheads="1"/>
            </p:cNvSpPr>
            <p:nvPr/>
          </p:nvSpPr>
          <p:spPr bwMode="auto">
            <a:xfrm>
              <a:off x="2570" y="1782"/>
              <a:ext cx="1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5" name="Line 1119"/>
            <p:cNvSpPr>
              <a:spLocks noChangeShapeType="1"/>
            </p:cNvSpPr>
            <p:nvPr/>
          </p:nvSpPr>
          <p:spPr bwMode="auto">
            <a:xfrm>
              <a:off x="2570" y="1782"/>
              <a:ext cx="1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6" name="Line 1120"/>
            <p:cNvSpPr>
              <a:spLocks noChangeShapeType="1"/>
            </p:cNvSpPr>
            <p:nvPr/>
          </p:nvSpPr>
          <p:spPr bwMode="auto">
            <a:xfrm>
              <a:off x="2570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7" name="Rectangle 1121"/>
            <p:cNvSpPr>
              <a:spLocks noChangeArrowheads="1"/>
            </p:cNvSpPr>
            <p:nvPr/>
          </p:nvSpPr>
          <p:spPr bwMode="auto">
            <a:xfrm>
              <a:off x="2580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8" name="Line 1122"/>
            <p:cNvSpPr>
              <a:spLocks noChangeShapeType="1"/>
            </p:cNvSpPr>
            <p:nvPr/>
          </p:nvSpPr>
          <p:spPr bwMode="auto">
            <a:xfrm>
              <a:off x="2580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59" name="Rectangle 1123"/>
            <p:cNvSpPr>
              <a:spLocks noChangeArrowheads="1"/>
            </p:cNvSpPr>
            <p:nvPr/>
          </p:nvSpPr>
          <p:spPr bwMode="auto">
            <a:xfrm>
              <a:off x="3005" y="1782"/>
              <a:ext cx="8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0" name="Line 1124"/>
            <p:cNvSpPr>
              <a:spLocks noChangeShapeType="1"/>
            </p:cNvSpPr>
            <p:nvPr/>
          </p:nvSpPr>
          <p:spPr bwMode="auto">
            <a:xfrm>
              <a:off x="3005" y="1782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1" name="Line 1125"/>
            <p:cNvSpPr>
              <a:spLocks noChangeShapeType="1"/>
            </p:cNvSpPr>
            <p:nvPr/>
          </p:nvSpPr>
          <p:spPr bwMode="auto">
            <a:xfrm>
              <a:off x="3005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2" name="Rectangle 1126"/>
            <p:cNvSpPr>
              <a:spLocks noChangeArrowheads="1"/>
            </p:cNvSpPr>
            <p:nvPr/>
          </p:nvSpPr>
          <p:spPr bwMode="auto">
            <a:xfrm>
              <a:off x="3013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3" name="Line 1127"/>
            <p:cNvSpPr>
              <a:spLocks noChangeShapeType="1"/>
            </p:cNvSpPr>
            <p:nvPr/>
          </p:nvSpPr>
          <p:spPr bwMode="auto">
            <a:xfrm>
              <a:off x="3013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4" name="Rectangle 1128"/>
            <p:cNvSpPr>
              <a:spLocks noChangeArrowheads="1"/>
            </p:cNvSpPr>
            <p:nvPr/>
          </p:nvSpPr>
          <p:spPr bwMode="auto">
            <a:xfrm>
              <a:off x="3438" y="178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5" name="Line 1129"/>
            <p:cNvSpPr>
              <a:spLocks noChangeShapeType="1"/>
            </p:cNvSpPr>
            <p:nvPr/>
          </p:nvSpPr>
          <p:spPr bwMode="auto">
            <a:xfrm>
              <a:off x="3438" y="1782"/>
              <a:ext cx="1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6" name="Line 1130"/>
            <p:cNvSpPr>
              <a:spLocks noChangeShapeType="1"/>
            </p:cNvSpPr>
            <p:nvPr/>
          </p:nvSpPr>
          <p:spPr bwMode="auto">
            <a:xfrm>
              <a:off x="3438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7" name="Rectangle 1131"/>
            <p:cNvSpPr>
              <a:spLocks noChangeArrowheads="1"/>
            </p:cNvSpPr>
            <p:nvPr/>
          </p:nvSpPr>
          <p:spPr bwMode="auto">
            <a:xfrm>
              <a:off x="3449" y="1782"/>
              <a:ext cx="424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8" name="Line 1132"/>
            <p:cNvSpPr>
              <a:spLocks noChangeShapeType="1"/>
            </p:cNvSpPr>
            <p:nvPr/>
          </p:nvSpPr>
          <p:spPr bwMode="auto">
            <a:xfrm>
              <a:off x="3449" y="1782"/>
              <a:ext cx="424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69" name="Rectangle 1133"/>
            <p:cNvSpPr>
              <a:spLocks noChangeArrowheads="1"/>
            </p:cNvSpPr>
            <p:nvPr/>
          </p:nvSpPr>
          <p:spPr bwMode="auto">
            <a:xfrm>
              <a:off x="3873" y="178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0" name="Line 1134"/>
            <p:cNvSpPr>
              <a:spLocks noChangeShapeType="1"/>
            </p:cNvSpPr>
            <p:nvPr/>
          </p:nvSpPr>
          <p:spPr bwMode="auto">
            <a:xfrm>
              <a:off x="3873" y="1782"/>
              <a:ext cx="11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1" name="Line 1135"/>
            <p:cNvSpPr>
              <a:spLocks noChangeShapeType="1"/>
            </p:cNvSpPr>
            <p:nvPr/>
          </p:nvSpPr>
          <p:spPr bwMode="auto">
            <a:xfrm>
              <a:off x="3873" y="1782"/>
              <a:ext cx="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2" name="Rectangle 1136"/>
            <p:cNvSpPr>
              <a:spLocks noChangeArrowheads="1"/>
            </p:cNvSpPr>
            <p:nvPr/>
          </p:nvSpPr>
          <p:spPr bwMode="auto">
            <a:xfrm>
              <a:off x="3884" y="1782"/>
              <a:ext cx="425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3" name="Line 1137"/>
            <p:cNvSpPr>
              <a:spLocks noChangeShapeType="1"/>
            </p:cNvSpPr>
            <p:nvPr/>
          </p:nvSpPr>
          <p:spPr bwMode="auto">
            <a:xfrm>
              <a:off x="3884" y="1782"/>
              <a:ext cx="425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4" name="Rectangle 1138"/>
            <p:cNvSpPr>
              <a:spLocks noChangeArrowheads="1"/>
            </p:cNvSpPr>
            <p:nvPr/>
          </p:nvSpPr>
          <p:spPr bwMode="auto">
            <a:xfrm>
              <a:off x="4309" y="1782"/>
              <a:ext cx="8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5" name="Line 1139"/>
            <p:cNvSpPr>
              <a:spLocks noChangeShapeType="1"/>
            </p:cNvSpPr>
            <p:nvPr/>
          </p:nvSpPr>
          <p:spPr bwMode="auto">
            <a:xfrm>
              <a:off x="4309" y="1782"/>
              <a:ext cx="8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6" name="Line 1140"/>
            <p:cNvSpPr>
              <a:spLocks noChangeShapeType="1"/>
            </p:cNvSpPr>
            <p:nvPr/>
          </p:nvSpPr>
          <p:spPr bwMode="auto">
            <a:xfrm>
              <a:off x="4309" y="178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7" name="Rectangle 1141"/>
            <p:cNvSpPr>
              <a:spLocks noChangeArrowheads="1"/>
            </p:cNvSpPr>
            <p:nvPr/>
          </p:nvSpPr>
          <p:spPr bwMode="auto">
            <a:xfrm>
              <a:off x="4317" y="1782"/>
              <a:ext cx="42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8" name="Line 1142"/>
            <p:cNvSpPr>
              <a:spLocks noChangeShapeType="1"/>
            </p:cNvSpPr>
            <p:nvPr/>
          </p:nvSpPr>
          <p:spPr bwMode="auto">
            <a:xfrm>
              <a:off x="4317" y="1782"/>
              <a:ext cx="422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79" name="Rectangle 1143"/>
            <p:cNvSpPr>
              <a:spLocks noChangeArrowheads="1"/>
            </p:cNvSpPr>
            <p:nvPr/>
          </p:nvSpPr>
          <p:spPr bwMode="auto">
            <a:xfrm>
              <a:off x="4739" y="1782"/>
              <a:ext cx="20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0" name="Line 1144"/>
            <p:cNvSpPr>
              <a:spLocks noChangeShapeType="1"/>
            </p:cNvSpPr>
            <p:nvPr/>
          </p:nvSpPr>
          <p:spPr bwMode="auto">
            <a:xfrm>
              <a:off x="4739" y="1782"/>
              <a:ext cx="20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1" name="Rectangle 1145"/>
            <p:cNvSpPr>
              <a:spLocks noChangeArrowheads="1"/>
            </p:cNvSpPr>
            <p:nvPr/>
          </p:nvSpPr>
          <p:spPr bwMode="auto">
            <a:xfrm>
              <a:off x="925" y="1794"/>
              <a:ext cx="20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2" name="Line 1146"/>
            <p:cNvSpPr>
              <a:spLocks noChangeShapeType="1"/>
            </p:cNvSpPr>
            <p:nvPr/>
          </p:nvSpPr>
          <p:spPr bwMode="auto">
            <a:xfrm>
              <a:off x="925" y="1794"/>
              <a:ext cx="2" cy="2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3" name="Rectangle 1147"/>
            <p:cNvSpPr>
              <a:spLocks noChangeArrowheads="1"/>
            </p:cNvSpPr>
            <p:nvPr/>
          </p:nvSpPr>
          <p:spPr bwMode="auto">
            <a:xfrm>
              <a:off x="4739" y="1794"/>
              <a:ext cx="20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4" name="Line 1148"/>
            <p:cNvSpPr>
              <a:spLocks noChangeShapeType="1"/>
            </p:cNvSpPr>
            <p:nvPr/>
          </p:nvSpPr>
          <p:spPr bwMode="auto">
            <a:xfrm>
              <a:off x="4739" y="1794"/>
              <a:ext cx="1" cy="2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85" name="Rectangle 1149"/>
            <p:cNvSpPr>
              <a:spLocks noChangeArrowheads="1"/>
            </p:cNvSpPr>
            <p:nvPr/>
          </p:nvSpPr>
          <p:spPr bwMode="auto">
            <a:xfrm>
              <a:off x="1360" y="2060"/>
              <a:ext cx="36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66686" name="Rectangle 1150"/>
            <p:cNvSpPr>
              <a:spLocks noChangeArrowheads="1"/>
            </p:cNvSpPr>
            <p:nvPr/>
          </p:nvSpPr>
          <p:spPr bwMode="auto">
            <a:xfrm>
              <a:off x="1817" y="2060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87" name="Rectangle 1151"/>
            <p:cNvSpPr>
              <a:spLocks noChangeArrowheads="1"/>
            </p:cNvSpPr>
            <p:nvPr/>
          </p:nvSpPr>
          <p:spPr bwMode="auto">
            <a:xfrm>
              <a:off x="2251" y="2060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88" name="Rectangle 1152"/>
            <p:cNvSpPr>
              <a:spLocks noChangeArrowheads="1"/>
            </p:cNvSpPr>
            <p:nvPr/>
          </p:nvSpPr>
          <p:spPr bwMode="auto">
            <a:xfrm>
              <a:off x="2686" y="2060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89" name="Rectangle 1153"/>
            <p:cNvSpPr>
              <a:spLocks noChangeArrowheads="1"/>
            </p:cNvSpPr>
            <p:nvPr/>
          </p:nvSpPr>
          <p:spPr bwMode="auto">
            <a:xfrm>
              <a:off x="3097" y="2060"/>
              <a:ext cx="1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99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66690" name="Rectangle 1154"/>
            <p:cNvSpPr>
              <a:spLocks noChangeArrowheads="1"/>
            </p:cNvSpPr>
            <p:nvPr/>
          </p:nvSpPr>
          <p:spPr bwMode="auto">
            <a:xfrm>
              <a:off x="3558" y="2060"/>
              <a:ext cx="323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BrushDom" charset="0"/>
                </a:rPr>
                <a:t>d. SN </a:t>
              </a:r>
            </a:p>
            <a:p>
              <a:pPr algn="l"/>
              <a:r>
                <a:rPr lang="en-US" sz="1600">
                  <a:latin typeface="BrushDom" charset="0"/>
                </a:rPr>
                <a:t>0.5</a:t>
              </a:r>
            </a:p>
          </p:txBody>
        </p:sp>
        <p:sp>
          <p:nvSpPr>
            <p:cNvPr id="66691" name="Rectangle 1155"/>
            <p:cNvSpPr>
              <a:spLocks noChangeArrowheads="1"/>
            </p:cNvSpPr>
            <p:nvPr/>
          </p:nvSpPr>
          <p:spPr bwMode="auto">
            <a:xfrm>
              <a:off x="3996" y="2060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692" name="Rectangle 1156"/>
            <p:cNvSpPr>
              <a:spLocks noChangeArrowheads="1"/>
            </p:cNvSpPr>
            <p:nvPr/>
          </p:nvSpPr>
          <p:spPr bwMode="auto">
            <a:xfrm>
              <a:off x="4426" y="2060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693" name="Rectangle 1157"/>
            <p:cNvSpPr>
              <a:spLocks noChangeArrowheads="1"/>
            </p:cNvSpPr>
            <p:nvPr/>
          </p:nvSpPr>
          <p:spPr bwMode="auto">
            <a:xfrm>
              <a:off x="925" y="2060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4" name="Line 1158"/>
            <p:cNvSpPr>
              <a:spLocks noChangeShapeType="1"/>
            </p:cNvSpPr>
            <p:nvPr/>
          </p:nvSpPr>
          <p:spPr bwMode="auto">
            <a:xfrm>
              <a:off x="925" y="2060"/>
              <a:ext cx="2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5" name="Rectangle 1159"/>
            <p:cNvSpPr>
              <a:spLocks noChangeArrowheads="1"/>
            </p:cNvSpPr>
            <p:nvPr/>
          </p:nvSpPr>
          <p:spPr bwMode="auto">
            <a:xfrm>
              <a:off x="4739" y="2060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6" name="Line 1160"/>
            <p:cNvSpPr>
              <a:spLocks noChangeShapeType="1"/>
            </p:cNvSpPr>
            <p:nvPr/>
          </p:nvSpPr>
          <p:spPr bwMode="auto">
            <a:xfrm>
              <a:off x="4739" y="2060"/>
              <a:ext cx="1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697" name="Rectangle 1161"/>
            <p:cNvSpPr>
              <a:spLocks noChangeArrowheads="1"/>
            </p:cNvSpPr>
            <p:nvPr/>
          </p:nvSpPr>
          <p:spPr bwMode="auto">
            <a:xfrm>
              <a:off x="1386" y="2323"/>
              <a:ext cx="28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SN</a:t>
              </a:r>
            </a:p>
          </p:txBody>
        </p:sp>
        <p:sp>
          <p:nvSpPr>
            <p:cNvPr id="66698" name="Rectangle 1162"/>
            <p:cNvSpPr>
              <a:spLocks noChangeArrowheads="1"/>
            </p:cNvSpPr>
            <p:nvPr/>
          </p:nvSpPr>
          <p:spPr bwMode="auto">
            <a:xfrm>
              <a:off x="1817" y="2323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699" name="Rectangle 1163"/>
            <p:cNvSpPr>
              <a:spLocks noChangeArrowheads="1"/>
            </p:cNvSpPr>
            <p:nvPr/>
          </p:nvSpPr>
          <p:spPr bwMode="auto">
            <a:xfrm>
              <a:off x="2251" y="2323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700" name="Rectangle 1164"/>
            <p:cNvSpPr>
              <a:spLocks noChangeArrowheads="1"/>
            </p:cNvSpPr>
            <p:nvPr/>
          </p:nvSpPr>
          <p:spPr bwMode="auto">
            <a:xfrm>
              <a:off x="2664" y="2323"/>
              <a:ext cx="1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9900"/>
                  </a:solidFill>
                  <a:latin typeface="BrushDom" charset="0"/>
                </a:rPr>
                <a:t>MN</a:t>
              </a:r>
            </a:p>
          </p:txBody>
        </p:sp>
        <p:sp>
          <p:nvSpPr>
            <p:cNvPr id="66701" name="Rectangle 1165"/>
            <p:cNvSpPr>
              <a:spLocks noChangeArrowheads="1"/>
            </p:cNvSpPr>
            <p:nvPr/>
          </p:nvSpPr>
          <p:spPr bwMode="auto">
            <a:xfrm>
              <a:off x="3124" y="2323"/>
              <a:ext cx="28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BrushDom" charset="0"/>
                </a:rPr>
                <a:t>c.SN </a:t>
              </a:r>
            </a:p>
            <a:p>
              <a:pPr algn="l"/>
              <a:r>
                <a:rPr lang="en-US" sz="1600">
                  <a:latin typeface="BrushDom" charset="0"/>
                </a:rPr>
                <a:t>0.3</a:t>
              </a:r>
            </a:p>
          </p:txBody>
        </p:sp>
        <p:sp>
          <p:nvSpPr>
            <p:cNvPr id="66702" name="Rectangle 1166"/>
            <p:cNvSpPr>
              <a:spLocks noChangeArrowheads="1"/>
            </p:cNvSpPr>
            <p:nvPr/>
          </p:nvSpPr>
          <p:spPr bwMode="auto">
            <a:xfrm>
              <a:off x="3561" y="2323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703" name="Rectangle 1167"/>
            <p:cNvSpPr>
              <a:spLocks noChangeArrowheads="1"/>
            </p:cNvSpPr>
            <p:nvPr/>
          </p:nvSpPr>
          <p:spPr bwMode="auto">
            <a:xfrm>
              <a:off x="3996" y="2323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704" name="Rectangle 1168"/>
            <p:cNvSpPr>
              <a:spLocks noChangeArrowheads="1"/>
            </p:cNvSpPr>
            <p:nvPr/>
          </p:nvSpPr>
          <p:spPr bwMode="auto">
            <a:xfrm>
              <a:off x="4437" y="2323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05" name="Rectangle 1169"/>
            <p:cNvSpPr>
              <a:spLocks noChangeArrowheads="1"/>
            </p:cNvSpPr>
            <p:nvPr/>
          </p:nvSpPr>
          <p:spPr bwMode="auto">
            <a:xfrm>
              <a:off x="925" y="2319"/>
              <a:ext cx="20" cy="2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06" name="Line 1170"/>
            <p:cNvSpPr>
              <a:spLocks noChangeShapeType="1"/>
            </p:cNvSpPr>
            <p:nvPr/>
          </p:nvSpPr>
          <p:spPr bwMode="auto">
            <a:xfrm>
              <a:off x="925" y="2319"/>
              <a:ext cx="2" cy="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07" name="Rectangle 1171"/>
            <p:cNvSpPr>
              <a:spLocks noChangeArrowheads="1"/>
            </p:cNvSpPr>
            <p:nvPr/>
          </p:nvSpPr>
          <p:spPr bwMode="auto">
            <a:xfrm>
              <a:off x="4739" y="2319"/>
              <a:ext cx="20" cy="26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08" name="Line 1172"/>
            <p:cNvSpPr>
              <a:spLocks noChangeShapeType="1"/>
            </p:cNvSpPr>
            <p:nvPr/>
          </p:nvSpPr>
          <p:spPr bwMode="auto">
            <a:xfrm>
              <a:off x="4739" y="2319"/>
              <a:ext cx="1" cy="2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09" name="Rectangle 1173"/>
            <p:cNvSpPr>
              <a:spLocks noChangeArrowheads="1"/>
            </p:cNvSpPr>
            <p:nvPr/>
          </p:nvSpPr>
          <p:spPr bwMode="auto">
            <a:xfrm>
              <a:off x="1055" y="2584"/>
              <a:ext cx="1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chemeClr val="accent1"/>
                  </a:solidFill>
                  <a:latin typeface="BrushDom" charset="0"/>
                </a:rPr>
                <a:t>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710" name="Rectangle 1174"/>
            <p:cNvSpPr>
              <a:spLocks noChangeArrowheads="1"/>
            </p:cNvSpPr>
            <p:nvPr/>
          </p:nvSpPr>
          <p:spPr bwMode="auto">
            <a:xfrm>
              <a:off x="1389" y="2584"/>
              <a:ext cx="27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711" name="Rectangle 1175"/>
            <p:cNvSpPr>
              <a:spLocks noChangeArrowheads="1"/>
            </p:cNvSpPr>
            <p:nvPr/>
          </p:nvSpPr>
          <p:spPr bwMode="auto">
            <a:xfrm>
              <a:off x="1817" y="2584"/>
              <a:ext cx="14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0099"/>
                  </a:solidFill>
                  <a:latin typeface="BrushDom" charset="0"/>
                </a:rPr>
                <a:t>LN</a:t>
              </a:r>
            </a:p>
          </p:txBody>
        </p:sp>
        <p:sp>
          <p:nvSpPr>
            <p:cNvPr id="66712" name="Rectangle 1176"/>
            <p:cNvSpPr>
              <a:spLocks noChangeArrowheads="1"/>
            </p:cNvSpPr>
            <p:nvPr/>
          </p:nvSpPr>
          <p:spPr bwMode="auto">
            <a:xfrm>
              <a:off x="2229" y="2584"/>
              <a:ext cx="1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9900"/>
                  </a:solidFill>
                  <a:latin typeface="BrushDom" charset="0"/>
                </a:rPr>
                <a:t>MN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713" name="Rectangle 1177"/>
            <p:cNvSpPr>
              <a:spLocks noChangeArrowheads="1"/>
            </p:cNvSpPr>
            <p:nvPr/>
          </p:nvSpPr>
          <p:spPr bwMode="auto">
            <a:xfrm>
              <a:off x="2689" y="2584"/>
              <a:ext cx="29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BrushDom" charset="0"/>
                </a:rPr>
                <a:t>b.SN </a:t>
              </a:r>
            </a:p>
            <a:p>
              <a:pPr algn="l"/>
              <a:r>
                <a:rPr lang="en-US" sz="1600">
                  <a:latin typeface="BrushDom" charset="0"/>
                </a:rPr>
                <a:t>0.4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714" name="Rectangle 1178"/>
            <p:cNvSpPr>
              <a:spLocks noChangeArrowheads="1"/>
            </p:cNvSpPr>
            <p:nvPr/>
          </p:nvSpPr>
          <p:spPr bwMode="auto">
            <a:xfrm>
              <a:off x="3126" y="2584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715" name="Rectangle 1179"/>
            <p:cNvSpPr>
              <a:spLocks noChangeArrowheads="1"/>
            </p:cNvSpPr>
            <p:nvPr/>
          </p:nvSpPr>
          <p:spPr bwMode="auto">
            <a:xfrm>
              <a:off x="3571" y="2584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16" name="Rectangle 1180"/>
            <p:cNvSpPr>
              <a:spLocks noChangeArrowheads="1"/>
            </p:cNvSpPr>
            <p:nvPr/>
          </p:nvSpPr>
          <p:spPr bwMode="auto">
            <a:xfrm>
              <a:off x="3979" y="2584"/>
              <a:ext cx="1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66FF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66717" name="Rectangle 1181"/>
            <p:cNvSpPr>
              <a:spLocks noChangeArrowheads="1"/>
            </p:cNvSpPr>
            <p:nvPr/>
          </p:nvSpPr>
          <p:spPr bwMode="auto">
            <a:xfrm>
              <a:off x="4433" y="2584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  <a:endParaRPr lang="en-US" sz="2800">
                <a:solidFill>
                  <a:srgbClr val="CCCC00"/>
                </a:solidFill>
                <a:latin typeface="BrushDom" charset="0"/>
              </a:endParaRPr>
            </a:p>
          </p:txBody>
        </p:sp>
        <p:sp>
          <p:nvSpPr>
            <p:cNvPr id="66718" name="Rectangle 1182"/>
            <p:cNvSpPr>
              <a:spLocks noChangeArrowheads="1"/>
            </p:cNvSpPr>
            <p:nvPr/>
          </p:nvSpPr>
          <p:spPr bwMode="auto">
            <a:xfrm>
              <a:off x="925" y="2584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19" name="Line 1183"/>
            <p:cNvSpPr>
              <a:spLocks noChangeShapeType="1"/>
            </p:cNvSpPr>
            <p:nvPr/>
          </p:nvSpPr>
          <p:spPr bwMode="auto">
            <a:xfrm>
              <a:off x="925" y="2584"/>
              <a:ext cx="2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20" name="Rectangle 1184"/>
            <p:cNvSpPr>
              <a:spLocks noChangeArrowheads="1"/>
            </p:cNvSpPr>
            <p:nvPr/>
          </p:nvSpPr>
          <p:spPr bwMode="auto">
            <a:xfrm>
              <a:off x="4739" y="2584"/>
              <a:ext cx="20" cy="25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21" name="Line 1185"/>
            <p:cNvSpPr>
              <a:spLocks noChangeShapeType="1"/>
            </p:cNvSpPr>
            <p:nvPr/>
          </p:nvSpPr>
          <p:spPr bwMode="auto">
            <a:xfrm>
              <a:off x="4739" y="2584"/>
              <a:ext cx="1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22" name="Rectangle 1186"/>
            <p:cNvSpPr>
              <a:spLocks noChangeArrowheads="1"/>
            </p:cNvSpPr>
            <p:nvPr/>
          </p:nvSpPr>
          <p:spPr bwMode="auto">
            <a:xfrm>
              <a:off x="1399" y="2848"/>
              <a:ext cx="25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23" name="Rectangle 1187"/>
            <p:cNvSpPr>
              <a:spLocks noChangeArrowheads="1"/>
            </p:cNvSpPr>
            <p:nvPr/>
          </p:nvSpPr>
          <p:spPr bwMode="auto">
            <a:xfrm>
              <a:off x="1821" y="2848"/>
              <a:ext cx="316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latin typeface="BrushDom" charset="0"/>
                </a:rPr>
                <a:t>a. SN </a:t>
              </a:r>
            </a:p>
            <a:p>
              <a:pPr algn="l"/>
              <a:r>
                <a:rPr lang="en-US" sz="1600">
                  <a:latin typeface="BrushDom" charset="0"/>
                </a:rPr>
                <a:t>0.1</a:t>
              </a:r>
            </a:p>
          </p:txBody>
        </p:sp>
        <p:sp>
          <p:nvSpPr>
            <p:cNvPr id="66724" name="Rectangle 1188"/>
            <p:cNvSpPr>
              <a:spLocks noChangeArrowheads="1"/>
            </p:cNvSpPr>
            <p:nvPr/>
          </p:nvSpPr>
          <p:spPr bwMode="auto">
            <a:xfrm>
              <a:off x="2258" y="2848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725" name="Rectangle 1189"/>
            <p:cNvSpPr>
              <a:spLocks noChangeArrowheads="1"/>
            </p:cNvSpPr>
            <p:nvPr/>
          </p:nvSpPr>
          <p:spPr bwMode="auto">
            <a:xfrm>
              <a:off x="2693" y="2848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</a:p>
          </p:txBody>
        </p:sp>
        <p:sp>
          <p:nvSpPr>
            <p:cNvPr id="66726" name="Rectangle 1190"/>
            <p:cNvSpPr>
              <a:spLocks noChangeArrowheads="1"/>
            </p:cNvSpPr>
            <p:nvPr/>
          </p:nvSpPr>
          <p:spPr bwMode="auto">
            <a:xfrm>
              <a:off x="3136" y="2848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27" name="Rectangle 1191"/>
            <p:cNvSpPr>
              <a:spLocks noChangeArrowheads="1"/>
            </p:cNvSpPr>
            <p:nvPr/>
          </p:nvSpPr>
          <p:spPr bwMode="auto">
            <a:xfrm>
              <a:off x="3546" y="2848"/>
              <a:ext cx="1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66FF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66728" name="Rectangle 1192"/>
            <p:cNvSpPr>
              <a:spLocks noChangeArrowheads="1"/>
            </p:cNvSpPr>
            <p:nvPr/>
          </p:nvSpPr>
          <p:spPr bwMode="auto">
            <a:xfrm>
              <a:off x="4001" y="2848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29" name="Rectangle 1193"/>
            <p:cNvSpPr>
              <a:spLocks noChangeArrowheads="1"/>
            </p:cNvSpPr>
            <p:nvPr/>
          </p:nvSpPr>
          <p:spPr bwMode="auto">
            <a:xfrm>
              <a:off x="4433" y="2848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30" name="Rectangle 1194"/>
            <p:cNvSpPr>
              <a:spLocks noChangeArrowheads="1"/>
            </p:cNvSpPr>
            <p:nvPr/>
          </p:nvSpPr>
          <p:spPr bwMode="auto">
            <a:xfrm>
              <a:off x="925" y="2843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31" name="Line 1195"/>
            <p:cNvSpPr>
              <a:spLocks noChangeShapeType="1"/>
            </p:cNvSpPr>
            <p:nvPr/>
          </p:nvSpPr>
          <p:spPr bwMode="auto">
            <a:xfrm>
              <a:off x="925" y="2843"/>
              <a:ext cx="2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32" name="Rectangle 1196"/>
            <p:cNvSpPr>
              <a:spLocks noChangeArrowheads="1"/>
            </p:cNvSpPr>
            <p:nvPr/>
          </p:nvSpPr>
          <p:spPr bwMode="auto">
            <a:xfrm>
              <a:off x="4739" y="2843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33" name="Line 1197"/>
            <p:cNvSpPr>
              <a:spLocks noChangeShapeType="1"/>
            </p:cNvSpPr>
            <p:nvPr/>
          </p:nvSpPr>
          <p:spPr bwMode="auto">
            <a:xfrm>
              <a:off x="4739" y="2843"/>
              <a:ext cx="1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34" name="Rectangle 1198"/>
            <p:cNvSpPr>
              <a:spLocks noChangeArrowheads="1"/>
            </p:cNvSpPr>
            <p:nvPr/>
          </p:nvSpPr>
          <p:spPr bwMode="auto">
            <a:xfrm>
              <a:off x="1374" y="3106"/>
              <a:ext cx="32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66735" name="Rectangle 1199"/>
            <p:cNvSpPr>
              <a:spLocks noChangeArrowheads="1"/>
            </p:cNvSpPr>
            <p:nvPr/>
          </p:nvSpPr>
          <p:spPr bwMode="auto">
            <a:xfrm>
              <a:off x="1824" y="3106"/>
              <a:ext cx="1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FF0000"/>
                  </a:solidFill>
                  <a:latin typeface="BrushDom" charset="0"/>
                </a:rPr>
                <a:t>ZE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736" name="Rectangle 1200"/>
            <p:cNvSpPr>
              <a:spLocks noChangeArrowheads="1"/>
            </p:cNvSpPr>
            <p:nvPr/>
          </p:nvSpPr>
          <p:spPr bwMode="auto">
            <a:xfrm>
              <a:off x="2258" y="3106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37" name="Rectangle 1201"/>
            <p:cNvSpPr>
              <a:spLocks noChangeArrowheads="1"/>
            </p:cNvSpPr>
            <p:nvPr/>
          </p:nvSpPr>
          <p:spPr bwMode="auto">
            <a:xfrm>
              <a:off x="2703" y="3106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38" name="Rectangle 1202"/>
            <p:cNvSpPr>
              <a:spLocks noChangeArrowheads="1"/>
            </p:cNvSpPr>
            <p:nvPr/>
          </p:nvSpPr>
          <p:spPr bwMode="auto">
            <a:xfrm>
              <a:off x="3111" y="3106"/>
              <a:ext cx="1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66FF"/>
                  </a:solidFill>
                  <a:latin typeface="BrushDom" charset="0"/>
                </a:rPr>
                <a:t>MP</a:t>
              </a:r>
            </a:p>
          </p:txBody>
        </p:sp>
        <p:sp>
          <p:nvSpPr>
            <p:cNvPr id="66739" name="Rectangle 1203"/>
            <p:cNvSpPr>
              <a:spLocks noChangeArrowheads="1"/>
            </p:cNvSpPr>
            <p:nvPr/>
          </p:nvSpPr>
          <p:spPr bwMode="auto">
            <a:xfrm>
              <a:off x="3568" y="3106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40" name="Rectangle 1204"/>
            <p:cNvSpPr>
              <a:spLocks noChangeArrowheads="1"/>
            </p:cNvSpPr>
            <p:nvPr/>
          </p:nvSpPr>
          <p:spPr bwMode="auto">
            <a:xfrm>
              <a:off x="4001" y="3106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41" name="Rectangle 1205"/>
            <p:cNvSpPr>
              <a:spLocks noChangeArrowheads="1"/>
            </p:cNvSpPr>
            <p:nvPr/>
          </p:nvSpPr>
          <p:spPr bwMode="auto">
            <a:xfrm>
              <a:off x="4433" y="3106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42" name="Rectangle 1206"/>
            <p:cNvSpPr>
              <a:spLocks noChangeArrowheads="1"/>
            </p:cNvSpPr>
            <p:nvPr/>
          </p:nvSpPr>
          <p:spPr bwMode="auto">
            <a:xfrm>
              <a:off x="925" y="3106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43" name="Line 1207"/>
            <p:cNvSpPr>
              <a:spLocks noChangeShapeType="1"/>
            </p:cNvSpPr>
            <p:nvPr/>
          </p:nvSpPr>
          <p:spPr bwMode="auto">
            <a:xfrm>
              <a:off x="925" y="3106"/>
              <a:ext cx="2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44" name="Rectangle 1208"/>
            <p:cNvSpPr>
              <a:spLocks noChangeArrowheads="1"/>
            </p:cNvSpPr>
            <p:nvPr/>
          </p:nvSpPr>
          <p:spPr bwMode="auto">
            <a:xfrm>
              <a:off x="4739" y="3106"/>
              <a:ext cx="20" cy="26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45" name="Line 1209"/>
            <p:cNvSpPr>
              <a:spLocks noChangeShapeType="1"/>
            </p:cNvSpPr>
            <p:nvPr/>
          </p:nvSpPr>
          <p:spPr bwMode="auto">
            <a:xfrm>
              <a:off x="4739" y="3106"/>
              <a:ext cx="1" cy="26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46" name="Rectangle 1210"/>
            <p:cNvSpPr>
              <a:spLocks noChangeArrowheads="1"/>
            </p:cNvSpPr>
            <p:nvPr/>
          </p:nvSpPr>
          <p:spPr bwMode="auto">
            <a:xfrm>
              <a:off x="1396" y="3372"/>
              <a:ext cx="2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800">
                  <a:solidFill>
                    <a:srgbClr val="0080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47" name="Rectangle 1211"/>
            <p:cNvSpPr>
              <a:spLocks noChangeArrowheads="1"/>
            </p:cNvSpPr>
            <p:nvPr/>
          </p:nvSpPr>
          <p:spPr bwMode="auto">
            <a:xfrm>
              <a:off x="1833" y="3372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748" name="Rectangle 1212"/>
            <p:cNvSpPr>
              <a:spLocks noChangeArrowheads="1"/>
            </p:cNvSpPr>
            <p:nvPr/>
          </p:nvSpPr>
          <p:spPr bwMode="auto">
            <a:xfrm>
              <a:off x="2268" y="3372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33CC33"/>
                  </a:solidFill>
                  <a:latin typeface="BrushDom" charset="0"/>
                </a:rPr>
                <a:t>SP</a:t>
              </a:r>
            </a:p>
          </p:txBody>
        </p:sp>
        <p:sp>
          <p:nvSpPr>
            <p:cNvPr id="66749" name="Rectangle 1213"/>
            <p:cNvSpPr>
              <a:spLocks noChangeArrowheads="1"/>
            </p:cNvSpPr>
            <p:nvPr/>
          </p:nvSpPr>
          <p:spPr bwMode="auto">
            <a:xfrm>
              <a:off x="2676" y="3372"/>
              <a:ext cx="1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0066FF"/>
                  </a:solidFill>
                  <a:latin typeface="BrushDom" charset="0"/>
                </a:rPr>
                <a:t>MP</a:t>
              </a:r>
              <a:endParaRPr lang="en-US" sz="2800">
                <a:solidFill>
                  <a:srgbClr val="CC0099"/>
                </a:solidFill>
                <a:latin typeface="BrushDom" charset="0"/>
              </a:endParaRPr>
            </a:p>
          </p:txBody>
        </p:sp>
        <p:sp>
          <p:nvSpPr>
            <p:cNvPr id="66750" name="Rectangle 1214"/>
            <p:cNvSpPr>
              <a:spLocks noChangeArrowheads="1"/>
            </p:cNvSpPr>
            <p:nvPr/>
          </p:nvSpPr>
          <p:spPr bwMode="auto">
            <a:xfrm>
              <a:off x="3133" y="3372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51" name="Rectangle 1215"/>
            <p:cNvSpPr>
              <a:spLocks noChangeArrowheads="1"/>
            </p:cNvSpPr>
            <p:nvPr/>
          </p:nvSpPr>
          <p:spPr bwMode="auto">
            <a:xfrm>
              <a:off x="3568" y="3372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52" name="Rectangle 1216"/>
            <p:cNvSpPr>
              <a:spLocks noChangeArrowheads="1"/>
            </p:cNvSpPr>
            <p:nvPr/>
          </p:nvSpPr>
          <p:spPr bwMode="auto">
            <a:xfrm>
              <a:off x="4001" y="3372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53" name="Rectangle 1217"/>
            <p:cNvSpPr>
              <a:spLocks noChangeArrowheads="1"/>
            </p:cNvSpPr>
            <p:nvPr/>
          </p:nvSpPr>
          <p:spPr bwMode="auto">
            <a:xfrm>
              <a:off x="4433" y="3372"/>
              <a:ext cx="1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>
                  <a:solidFill>
                    <a:srgbClr val="CCCC00"/>
                  </a:solidFill>
                  <a:latin typeface="BrushDom" charset="0"/>
                </a:rPr>
                <a:t>LP</a:t>
              </a:r>
            </a:p>
          </p:txBody>
        </p:sp>
        <p:sp>
          <p:nvSpPr>
            <p:cNvPr id="66754" name="Rectangle 1218"/>
            <p:cNvSpPr>
              <a:spLocks noChangeArrowheads="1"/>
            </p:cNvSpPr>
            <p:nvPr/>
          </p:nvSpPr>
          <p:spPr bwMode="auto">
            <a:xfrm>
              <a:off x="925" y="3367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5" name="Line 1219"/>
            <p:cNvSpPr>
              <a:spLocks noChangeShapeType="1"/>
            </p:cNvSpPr>
            <p:nvPr/>
          </p:nvSpPr>
          <p:spPr bwMode="auto">
            <a:xfrm>
              <a:off x="925" y="3367"/>
              <a:ext cx="2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6" name="Rectangle 1220"/>
            <p:cNvSpPr>
              <a:spLocks noChangeArrowheads="1"/>
            </p:cNvSpPr>
            <p:nvPr/>
          </p:nvSpPr>
          <p:spPr bwMode="auto">
            <a:xfrm>
              <a:off x="925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7" name="Line 1221"/>
            <p:cNvSpPr>
              <a:spLocks noChangeShapeType="1"/>
            </p:cNvSpPr>
            <p:nvPr/>
          </p:nvSpPr>
          <p:spPr bwMode="auto">
            <a:xfrm>
              <a:off x="925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8" name="Line 1222"/>
            <p:cNvSpPr>
              <a:spLocks noChangeShapeType="1"/>
            </p:cNvSpPr>
            <p:nvPr/>
          </p:nvSpPr>
          <p:spPr bwMode="auto">
            <a:xfrm>
              <a:off x="925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59" name="Rectangle 1223"/>
            <p:cNvSpPr>
              <a:spLocks noChangeArrowheads="1"/>
            </p:cNvSpPr>
            <p:nvPr/>
          </p:nvSpPr>
          <p:spPr bwMode="auto">
            <a:xfrm>
              <a:off x="925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0" name="Line 1224"/>
            <p:cNvSpPr>
              <a:spLocks noChangeShapeType="1"/>
            </p:cNvSpPr>
            <p:nvPr/>
          </p:nvSpPr>
          <p:spPr bwMode="auto">
            <a:xfrm>
              <a:off x="925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1" name="Line 1225"/>
            <p:cNvSpPr>
              <a:spLocks noChangeShapeType="1"/>
            </p:cNvSpPr>
            <p:nvPr/>
          </p:nvSpPr>
          <p:spPr bwMode="auto">
            <a:xfrm>
              <a:off x="925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2" name="Rectangle 1226"/>
            <p:cNvSpPr>
              <a:spLocks noChangeArrowheads="1"/>
            </p:cNvSpPr>
            <p:nvPr/>
          </p:nvSpPr>
          <p:spPr bwMode="auto">
            <a:xfrm>
              <a:off x="945" y="3630"/>
              <a:ext cx="3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3" name="Line 1227"/>
            <p:cNvSpPr>
              <a:spLocks noChangeShapeType="1"/>
            </p:cNvSpPr>
            <p:nvPr/>
          </p:nvSpPr>
          <p:spPr bwMode="auto">
            <a:xfrm>
              <a:off x="945" y="3630"/>
              <a:ext cx="3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4" name="Rectangle 1228"/>
            <p:cNvSpPr>
              <a:spLocks noChangeArrowheads="1"/>
            </p:cNvSpPr>
            <p:nvPr/>
          </p:nvSpPr>
          <p:spPr bwMode="auto">
            <a:xfrm>
              <a:off x="1266" y="3630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5" name="Line 1229"/>
            <p:cNvSpPr>
              <a:spLocks noChangeShapeType="1"/>
            </p:cNvSpPr>
            <p:nvPr/>
          </p:nvSpPr>
          <p:spPr bwMode="auto">
            <a:xfrm>
              <a:off x="1266" y="3630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6" name="Line 1230"/>
            <p:cNvSpPr>
              <a:spLocks noChangeShapeType="1"/>
            </p:cNvSpPr>
            <p:nvPr/>
          </p:nvSpPr>
          <p:spPr bwMode="auto">
            <a:xfrm>
              <a:off x="1266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7" name="Rectangle 1231"/>
            <p:cNvSpPr>
              <a:spLocks noChangeArrowheads="1"/>
            </p:cNvSpPr>
            <p:nvPr/>
          </p:nvSpPr>
          <p:spPr bwMode="auto">
            <a:xfrm>
              <a:off x="1287" y="3630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8" name="Line 1232"/>
            <p:cNvSpPr>
              <a:spLocks noChangeShapeType="1"/>
            </p:cNvSpPr>
            <p:nvPr/>
          </p:nvSpPr>
          <p:spPr bwMode="auto">
            <a:xfrm>
              <a:off x="1287" y="3630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69" name="Line 1233"/>
            <p:cNvSpPr>
              <a:spLocks noChangeShapeType="1"/>
            </p:cNvSpPr>
            <p:nvPr/>
          </p:nvSpPr>
          <p:spPr bwMode="auto">
            <a:xfrm>
              <a:off x="1700" y="1242"/>
              <a:ext cx="3" cy="23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0" name="Rectangle 1234"/>
            <p:cNvSpPr>
              <a:spLocks noChangeArrowheads="1"/>
            </p:cNvSpPr>
            <p:nvPr/>
          </p:nvSpPr>
          <p:spPr bwMode="auto">
            <a:xfrm>
              <a:off x="1701" y="3630"/>
              <a:ext cx="19" cy="2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1" name="Line 1235"/>
            <p:cNvSpPr>
              <a:spLocks noChangeShapeType="1"/>
            </p:cNvSpPr>
            <p:nvPr/>
          </p:nvSpPr>
          <p:spPr bwMode="auto">
            <a:xfrm>
              <a:off x="1701" y="3630"/>
              <a:ext cx="1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2" name="Line 1236"/>
            <p:cNvSpPr>
              <a:spLocks noChangeShapeType="1"/>
            </p:cNvSpPr>
            <p:nvPr/>
          </p:nvSpPr>
          <p:spPr bwMode="auto">
            <a:xfrm>
              <a:off x="1701" y="3630"/>
              <a:ext cx="2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3" name="Rectangle 1237"/>
            <p:cNvSpPr>
              <a:spLocks noChangeArrowheads="1"/>
            </p:cNvSpPr>
            <p:nvPr/>
          </p:nvSpPr>
          <p:spPr bwMode="auto">
            <a:xfrm>
              <a:off x="1720" y="3630"/>
              <a:ext cx="416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4" name="Line 1238"/>
            <p:cNvSpPr>
              <a:spLocks noChangeShapeType="1"/>
            </p:cNvSpPr>
            <p:nvPr/>
          </p:nvSpPr>
          <p:spPr bwMode="auto">
            <a:xfrm>
              <a:off x="1720" y="3630"/>
              <a:ext cx="41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5" name="Rectangle 1239"/>
            <p:cNvSpPr>
              <a:spLocks noChangeArrowheads="1"/>
            </p:cNvSpPr>
            <p:nvPr/>
          </p:nvSpPr>
          <p:spPr bwMode="auto">
            <a:xfrm>
              <a:off x="2136" y="3630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6" name="Line 1240"/>
            <p:cNvSpPr>
              <a:spLocks noChangeShapeType="1"/>
            </p:cNvSpPr>
            <p:nvPr/>
          </p:nvSpPr>
          <p:spPr bwMode="auto">
            <a:xfrm>
              <a:off x="2136" y="3630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7" name="Line 1241"/>
            <p:cNvSpPr>
              <a:spLocks noChangeShapeType="1"/>
            </p:cNvSpPr>
            <p:nvPr/>
          </p:nvSpPr>
          <p:spPr bwMode="auto">
            <a:xfrm>
              <a:off x="2136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8" name="Rectangle 1242"/>
            <p:cNvSpPr>
              <a:spLocks noChangeArrowheads="1"/>
            </p:cNvSpPr>
            <p:nvPr/>
          </p:nvSpPr>
          <p:spPr bwMode="auto">
            <a:xfrm>
              <a:off x="2155" y="3630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79" name="Line 1243"/>
            <p:cNvSpPr>
              <a:spLocks noChangeShapeType="1"/>
            </p:cNvSpPr>
            <p:nvPr/>
          </p:nvSpPr>
          <p:spPr bwMode="auto">
            <a:xfrm>
              <a:off x="2155" y="3630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0" name="Rectangle 1244"/>
            <p:cNvSpPr>
              <a:spLocks noChangeArrowheads="1"/>
            </p:cNvSpPr>
            <p:nvPr/>
          </p:nvSpPr>
          <p:spPr bwMode="auto">
            <a:xfrm>
              <a:off x="2570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1" name="Line 1245"/>
            <p:cNvSpPr>
              <a:spLocks noChangeShapeType="1"/>
            </p:cNvSpPr>
            <p:nvPr/>
          </p:nvSpPr>
          <p:spPr bwMode="auto">
            <a:xfrm>
              <a:off x="2570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2" name="Line 1246"/>
            <p:cNvSpPr>
              <a:spLocks noChangeShapeType="1"/>
            </p:cNvSpPr>
            <p:nvPr/>
          </p:nvSpPr>
          <p:spPr bwMode="auto">
            <a:xfrm>
              <a:off x="2570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3" name="Rectangle 1247"/>
            <p:cNvSpPr>
              <a:spLocks noChangeArrowheads="1"/>
            </p:cNvSpPr>
            <p:nvPr/>
          </p:nvSpPr>
          <p:spPr bwMode="auto">
            <a:xfrm>
              <a:off x="2590" y="3630"/>
              <a:ext cx="415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4" name="Line 1248"/>
            <p:cNvSpPr>
              <a:spLocks noChangeShapeType="1"/>
            </p:cNvSpPr>
            <p:nvPr/>
          </p:nvSpPr>
          <p:spPr bwMode="auto">
            <a:xfrm>
              <a:off x="2590" y="3630"/>
              <a:ext cx="41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5" name="Rectangle 1249"/>
            <p:cNvSpPr>
              <a:spLocks noChangeArrowheads="1"/>
            </p:cNvSpPr>
            <p:nvPr/>
          </p:nvSpPr>
          <p:spPr bwMode="auto">
            <a:xfrm>
              <a:off x="3005" y="3630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6" name="Line 1250"/>
            <p:cNvSpPr>
              <a:spLocks noChangeShapeType="1"/>
            </p:cNvSpPr>
            <p:nvPr/>
          </p:nvSpPr>
          <p:spPr bwMode="auto">
            <a:xfrm>
              <a:off x="3005" y="3630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7" name="Line 1251"/>
            <p:cNvSpPr>
              <a:spLocks noChangeShapeType="1"/>
            </p:cNvSpPr>
            <p:nvPr/>
          </p:nvSpPr>
          <p:spPr bwMode="auto">
            <a:xfrm>
              <a:off x="3005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8" name="Rectangle 1252"/>
            <p:cNvSpPr>
              <a:spLocks noChangeArrowheads="1"/>
            </p:cNvSpPr>
            <p:nvPr/>
          </p:nvSpPr>
          <p:spPr bwMode="auto">
            <a:xfrm>
              <a:off x="3024" y="3630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89" name="Line 1253"/>
            <p:cNvSpPr>
              <a:spLocks noChangeShapeType="1"/>
            </p:cNvSpPr>
            <p:nvPr/>
          </p:nvSpPr>
          <p:spPr bwMode="auto">
            <a:xfrm>
              <a:off x="3024" y="3630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0" name="Rectangle 1254"/>
            <p:cNvSpPr>
              <a:spLocks noChangeArrowheads="1"/>
            </p:cNvSpPr>
            <p:nvPr/>
          </p:nvSpPr>
          <p:spPr bwMode="auto">
            <a:xfrm>
              <a:off x="3438" y="3630"/>
              <a:ext cx="21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1" name="Line 1255"/>
            <p:cNvSpPr>
              <a:spLocks noChangeShapeType="1"/>
            </p:cNvSpPr>
            <p:nvPr/>
          </p:nvSpPr>
          <p:spPr bwMode="auto">
            <a:xfrm>
              <a:off x="3438" y="3630"/>
              <a:ext cx="21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2" name="Line 1256"/>
            <p:cNvSpPr>
              <a:spLocks noChangeShapeType="1"/>
            </p:cNvSpPr>
            <p:nvPr/>
          </p:nvSpPr>
          <p:spPr bwMode="auto">
            <a:xfrm>
              <a:off x="3438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3" name="Rectangle 1257"/>
            <p:cNvSpPr>
              <a:spLocks noChangeArrowheads="1"/>
            </p:cNvSpPr>
            <p:nvPr/>
          </p:nvSpPr>
          <p:spPr bwMode="auto">
            <a:xfrm>
              <a:off x="3459" y="3630"/>
              <a:ext cx="414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4" name="Line 1258"/>
            <p:cNvSpPr>
              <a:spLocks noChangeShapeType="1"/>
            </p:cNvSpPr>
            <p:nvPr/>
          </p:nvSpPr>
          <p:spPr bwMode="auto">
            <a:xfrm>
              <a:off x="3459" y="3630"/>
              <a:ext cx="414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5" name="Rectangle 1259"/>
            <p:cNvSpPr>
              <a:spLocks noChangeArrowheads="1"/>
            </p:cNvSpPr>
            <p:nvPr/>
          </p:nvSpPr>
          <p:spPr bwMode="auto">
            <a:xfrm>
              <a:off x="3873" y="3630"/>
              <a:ext cx="19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6" name="Line 1260"/>
            <p:cNvSpPr>
              <a:spLocks noChangeShapeType="1"/>
            </p:cNvSpPr>
            <p:nvPr/>
          </p:nvSpPr>
          <p:spPr bwMode="auto">
            <a:xfrm>
              <a:off x="3873" y="3630"/>
              <a:ext cx="1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7" name="Line 1261"/>
            <p:cNvSpPr>
              <a:spLocks noChangeShapeType="1"/>
            </p:cNvSpPr>
            <p:nvPr/>
          </p:nvSpPr>
          <p:spPr bwMode="auto">
            <a:xfrm>
              <a:off x="3873" y="3630"/>
              <a:ext cx="2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8" name="Rectangle 1262"/>
            <p:cNvSpPr>
              <a:spLocks noChangeArrowheads="1"/>
            </p:cNvSpPr>
            <p:nvPr/>
          </p:nvSpPr>
          <p:spPr bwMode="auto">
            <a:xfrm>
              <a:off x="3892" y="3630"/>
              <a:ext cx="417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799" name="Line 1263"/>
            <p:cNvSpPr>
              <a:spLocks noChangeShapeType="1"/>
            </p:cNvSpPr>
            <p:nvPr/>
          </p:nvSpPr>
          <p:spPr bwMode="auto">
            <a:xfrm>
              <a:off x="3892" y="3630"/>
              <a:ext cx="4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0" name="Rectangle 1264"/>
            <p:cNvSpPr>
              <a:spLocks noChangeArrowheads="1"/>
            </p:cNvSpPr>
            <p:nvPr/>
          </p:nvSpPr>
          <p:spPr bwMode="auto">
            <a:xfrm>
              <a:off x="4309" y="3630"/>
              <a:ext cx="18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1" name="Line 1265"/>
            <p:cNvSpPr>
              <a:spLocks noChangeShapeType="1"/>
            </p:cNvSpPr>
            <p:nvPr/>
          </p:nvSpPr>
          <p:spPr bwMode="auto">
            <a:xfrm>
              <a:off x="4309" y="3630"/>
              <a:ext cx="1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2" name="Line 1266"/>
            <p:cNvSpPr>
              <a:spLocks noChangeShapeType="1"/>
            </p:cNvSpPr>
            <p:nvPr/>
          </p:nvSpPr>
          <p:spPr bwMode="auto">
            <a:xfrm>
              <a:off x="4309" y="363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3" name="Rectangle 1267"/>
            <p:cNvSpPr>
              <a:spLocks noChangeArrowheads="1"/>
            </p:cNvSpPr>
            <p:nvPr/>
          </p:nvSpPr>
          <p:spPr bwMode="auto">
            <a:xfrm>
              <a:off x="4327" y="3630"/>
              <a:ext cx="412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4" name="Line 1268"/>
            <p:cNvSpPr>
              <a:spLocks noChangeShapeType="1"/>
            </p:cNvSpPr>
            <p:nvPr/>
          </p:nvSpPr>
          <p:spPr bwMode="auto">
            <a:xfrm>
              <a:off x="4327" y="3630"/>
              <a:ext cx="412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5" name="Rectangle 1269"/>
            <p:cNvSpPr>
              <a:spLocks noChangeArrowheads="1"/>
            </p:cNvSpPr>
            <p:nvPr/>
          </p:nvSpPr>
          <p:spPr bwMode="auto">
            <a:xfrm>
              <a:off x="4739" y="3367"/>
              <a:ext cx="20" cy="26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6" name="Line 1270"/>
            <p:cNvSpPr>
              <a:spLocks noChangeShapeType="1"/>
            </p:cNvSpPr>
            <p:nvPr/>
          </p:nvSpPr>
          <p:spPr bwMode="auto">
            <a:xfrm>
              <a:off x="4739" y="3367"/>
              <a:ext cx="1" cy="2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7" name="Rectangle 1271"/>
            <p:cNvSpPr>
              <a:spLocks noChangeArrowheads="1"/>
            </p:cNvSpPr>
            <p:nvPr/>
          </p:nvSpPr>
          <p:spPr bwMode="auto">
            <a:xfrm>
              <a:off x="4739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8" name="Line 1272"/>
            <p:cNvSpPr>
              <a:spLocks noChangeShapeType="1"/>
            </p:cNvSpPr>
            <p:nvPr/>
          </p:nvSpPr>
          <p:spPr bwMode="auto">
            <a:xfrm>
              <a:off x="4739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09" name="Line 1273"/>
            <p:cNvSpPr>
              <a:spLocks noChangeShapeType="1"/>
            </p:cNvSpPr>
            <p:nvPr/>
          </p:nvSpPr>
          <p:spPr bwMode="auto">
            <a:xfrm>
              <a:off x="4739" y="363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0" name="Rectangle 1274"/>
            <p:cNvSpPr>
              <a:spLocks noChangeArrowheads="1"/>
            </p:cNvSpPr>
            <p:nvPr/>
          </p:nvSpPr>
          <p:spPr bwMode="auto">
            <a:xfrm>
              <a:off x="4739" y="3630"/>
              <a:ext cx="20" cy="2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1" name="Line 1275"/>
            <p:cNvSpPr>
              <a:spLocks noChangeShapeType="1"/>
            </p:cNvSpPr>
            <p:nvPr/>
          </p:nvSpPr>
          <p:spPr bwMode="auto">
            <a:xfrm>
              <a:off x="4739" y="3630"/>
              <a:ext cx="20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812" name="Line 1276"/>
            <p:cNvSpPr>
              <a:spLocks noChangeShapeType="1"/>
            </p:cNvSpPr>
            <p:nvPr/>
          </p:nvSpPr>
          <p:spPr bwMode="auto">
            <a:xfrm>
              <a:off x="4739" y="3630"/>
              <a:ext cx="1" cy="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813" name="WordArt 1277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Rule Aggregation</a:t>
            </a:r>
          </a:p>
        </p:txBody>
      </p:sp>
      <p:sp>
        <p:nvSpPr>
          <p:cNvPr id="66814" name="Text Box 1278"/>
          <p:cNvSpPr txBox="1">
            <a:spLocks noChangeArrowheads="1"/>
          </p:cNvSpPr>
          <p:nvPr/>
        </p:nvSpPr>
        <p:spPr bwMode="auto">
          <a:xfrm>
            <a:off x="2063750" y="5486400"/>
            <a:ext cx="54149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Consequent is or SN if </a:t>
            </a:r>
            <a:r>
              <a:rPr lang="en-US" i="1"/>
              <a:t>a </a:t>
            </a:r>
            <a:r>
              <a:rPr lang="en-US"/>
              <a:t>or</a:t>
            </a:r>
            <a:r>
              <a:rPr lang="en-US" i="1"/>
              <a:t> b </a:t>
            </a:r>
            <a:r>
              <a:rPr lang="en-US"/>
              <a:t>or</a:t>
            </a:r>
            <a:r>
              <a:rPr lang="en-US" i="1"/>
              <a:t> c </a:t>
            </a:r>
            <a:r>
              <a:rPr lang="en-US"/>
              <a:t>or</a:t>
            </a:r>
            <a:r>
              <a:rPr lang="en-US" i="1"/>
              <a:t> d </a:t>
            </a:r>
            <a:r>
              <a:rPr lang="en-US"/>
              <a:t>or</a:t>
            </a:r>
            <a:r>
              <a:rPr lang="en-US" i="1"/>
              <a:t> f.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0B4E-F555-46FD-9395-B32D87AF01E7}" type="slidenum">
              <a:rPr lang="en-US"/>
              <a:pPr/>
              <a:t>46</a:t>
            </a:fld>
            <a:endParaRPr lang="en-US"/>
          </a:p>
        </p:txBody>
      </p:sp>
      <p:sp>
        <p:nvSpPr>
          <p:cNvPr id="67837" name="WordArt 1277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Rule Aggregation</a:t>
            </a:r>
          </a:p>
        </p:txBody>
      </p:sp>
      <p:sp>
        <p:nvSpPr>
          <p:cNvPr id="67838" name="Text Box 1278"/>
          <p:cNvSpPr txBox="1">
            <a:spLocks noChangeArrowheads="1"/>
          </p:cNvSpPr>
          <p:nvPr/>
        </p:nvSpPr>
        <p:spPr bwMode="auto">
          <a:xfrm>
            <a:off x="1143000" y="2057400"/>
            <a:ext cx="6186488" cy="210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Consequent is or SN if </a:t>
            </a:r>
            <a:r>
              <a:rPr lang="en-US" i="1"/>
              <a:t>a </a:t>
            </a:r>
            <a:r>
              <a:rPr lang="en-US"/>
              <a:t>or</a:t>
            </a:r>
            <a:r>
              <a:rPr lang="en-US" i="1"/>
              <a:t> b </a:t>
            </a:r>
            <a:r>
              <a:rPr lang="en-US"/>
              <a:t>or</a:t>
            </a:r>
            <a:r>
              <a:rPr lang="en-US" i="1"/>
              <a:t> c </a:t>
            </a:r>
            <a:r>
              <a:rPr lang="en-US"/>
              <a:t>or</a:t>
            </a:r>
            <a:r>
              <a:rPr lang="en-US" i="1"/>
              <a:t> d </a:t>
            </a:r>
            <a:r>
              <a:rPr lang="en-US"/>
              <a:t>or</a:t>
            </a:r>
            <a:r>
              <a:rPr lang="en-US" i="1"/>
              <a:t> f.</a:t>
            </a:r>
          </a:p>
          <a:p>
            <a:pPr>
              <a:spcBef>
                <a:spcPct val="50000"/>
              </a:spcBef>
            </a:pPr>
            <a:r>
              <a:rPr lang="en-US"/>
              <a:t>Consequent Membership = max(a,b,c,d,e,f) = 0.5</a:t>
            </a:r>
          </a:p>
          <a:p>
            <a:pPr>
              <a:spcBef>
                <a:spcPct val="50000"/>
              </a:spcBef>
            </a:pPr>
            <a:r>
              <a:rPr lang="en-US"/>
              <a:t>More generally: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20" name="Object 1024"/>
          <p:cNvGraphicFramePr>
            <a:graphicFrameLocks noChangeAspect="1"/>
          </p:cNvGraphicFramePr>
          <p:nvPr/>
        </p:nvGraphicFramePr>
        <p:xfrm>
          <a:off x="2667000" y="3962400"/>
          <a:ext cx="3733800" cy="979488"/>
        </p:xfrm>
        <a:graphic>
          <a:graphicData uri="http://schemas.openxmlformats.org/presentationml/2006/ole">
            <p:oleObj spid="_x0000_s81920" name="Equation" r:id="rId3" imgW="1485720" imgH="4824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EB6A-4C24-438D-B169-8253678C46E5}" type="slidenum">
              <a:rPr lang="en-US"/>
              <a:pPr/>
              <a:t>47</a:t>
            </a:fld>
            <a:endParaRPr lang="en-US"/>
          </a:p>
        </p:txBody>
      </p:sp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Rule Aggregation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195103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Special Cases:</a:t>
            </a:r>
          </a:p>
        </p:txBody>
      </p:sp>
      <p:graphicFrame>
        <p:nvGraphicFramePr>
          <p:cNvPr id="82944" name="Object 1024"/>
          <p:cNvGraphicFramePr>
            <a:graphicFrameLocks noChangeAspect="1"/>
          </p:cNvGraphicFramePr>
          <p:nvPr/>
        </p:nvGraphicFramePr>
        <p:xfrm>
          <a:off x="609600" y="1371600"/>
          <a:ext cx="3733800" cy="1055688"/>
        </p:xfrm>
        <a:graphic>
          <a:graphicData uri="http://schemas.openxmlformats.org/presentationml/2006/ole">
            <p:oleObj spid="_x0000_s82944" name="Equation" r:id="rId3" imgW="1485720" imgH="482400" progId="Equation.3">
              <p:embed/>
            </p:oleObj>
          </a:graphicData>
        </a:graphic>
      </p:graphicFrame>
      <p:graphicFrame>
        <p:nvGraphicFramePr>
          <p:cNvPr id="82945" name="Object 1025"/>
          <p:cNvGraphicFramePr>
            <a:graphicFrameLocks noChangeAspect="1"/>
          </p:cNvGraphicFramePr>
          <p:nvPr/>
        </p:nvGraphicFramePr>
        <p:xfrm>
          <a:off x="3581400" y="2590800"/>
          <a:ext cx="4495800" cy="4056063"/>
        </p:xfrm>
        <a:graphic>
          <a:graphicData uri="http://schemas.openxmlformats.org/presentationml/2006/ole">
            <p:oleObj spid="_x0000_s82945" name="Equation" r:id="rId4" imgW="2476440" imgH="2234880" progId="Equation.3">
              <p:embed/>
            </p:oleObj>
          </a:graphicData>
        </a:graphic>
      </p:graphicFrame>
      <p:pic>
        <p:nvPicPr>
          <p:cNvPr id="68618" name="Picture 10" descr="C:\temp\ku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22225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960E9-BFC8-473A-80A1-7F38B0E8A6D1}" type="slidenum">
              <a:rPr lang="en-US"/>
              <a:pPr/>
              <a:t>48</a:t>
            </a:fld>
            <a:endParaRPr lang="en-US"/>
          </a:p>
        </p:txBody>
      </p:sp>
      <p:sp>
        <p:nvSpPr>
          <p:cNvPr id="24665" name="Rectangle 89"/>
          <p:cNvSpPr>
            <a:spLocks noChangeArrowheads="1"/>
          </p:cNvSpPr>
          <p:nvPr/>
        </p:nvSpPr>
        <p:spPr bwMode="auto">
          <a:xfrm>
            <a:off x="685800" y="1828800"/>
            <a:ext cx="7543800" cy="3962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664" name="Group 88"/>
          <p:cNvGrpSpPr>
            <a:grpSpLocks/>
          </p:cNvGrpSpPr>
          <p:nvPr/>
        </p:nvGrpSpPr>
        <p:grpSpPr bwMode="auto">
          <a:xfrm>
            <a:off x="927100" y="2263775"/>
            <a:ext cx="6611938" cy="2987675"/>
            <a:chOff x="466" y="1324"/>
            <a:chExt cx="4731" cy="2585"/>
          </a:xfrm>
        </p:grpSpPr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1018" y="1390"/>
              <a:ext cx="1" cy="19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989" y="3308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989" y="2834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8"/>
            <p:cNvSpPr>
              <a:spLocks noChangeShapeType="1"/>
            </p:cNvSpPr>
            <p:nvPr/>
          </p:nvSpPr>
          <p:spPr bwMode="auto">
            <a:xfrm>
              <a:off x="989" y="2349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9"/>
            <p:cNvSpPr>
              <a:spLocks noChangeShapeType="1"/>
            </p:cNvSpPr>
            <p:nvPr/>
          </p:nvSpPr>
          <p:spPr bwMode="auto">
            <a:xfrm>
              <a:off x="989" y="1875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50"/>
            <p:cNvSpPr>
              <a:spLocks noChangeShapeType="1"/>
            </p:cNvSpPr>
            <p:nvPr/>
          </p:nvSpPr>
          <p:spPr bwMode="auto">
            <a:xfrm>
              <a:off x="989" y="1390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51"/>
            <p:cNvSpPr>
              <a:spLocks noChangeShapeType="1"/>
            </p:cNvSpPr>
            <p:nvPr/>
          </p:nvSpPr>
          <p:spPr bwMode="auto">
            <a:xfrm>
              <a:off x="1018" y="3308"/>
              <a:ext cx="4179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52"/>
            <p:cNvSpPr>
              <a:spLocks noChangeShapeType="1"/>
            </p:cNvSpPr>
            <p:nvPr/>
          </p:nvSpPr>
          <p:spPr bwMode="auto">
            <a:xfrm flipV="1">
              <a:off x="1018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53"/>
            <p:cNvSpPr>
              <a:spLocks noChangeShapeType="1"/>
            </p:cNvSpPr>
            <p:nvPr/>
          </p:nvSpPr>
          <p:spPr bwMode="auto">
            <a:xfrm flipV="1">
              <a:off x="1436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54"/>
            <p:cNvSpPr>
              <a:spLocks noChangeShapeType="1"/>
            </p:cNvSpPr>
            <p:nvPr/>
          </p:nvSpPr>
          <p:spPr bwMode="auto">
            <a:xfrm flipV="1">
              <a:off x="1854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55"/>
            <p:cNvSpPr>
              <a:spLocks noChangeShapeType="1"/>
            </p:cNvSpPr>
            <p:nvPr/>
          </p:nvSpPr>
          <p:spPr bwMode="auto">
            <a:xfrm flipV="1">
              <a:off x="2271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6"/>
            <p:cNvSpPr>
              <a:spLocks noChangeShapeType="1"/>
            </p:cNvSpPr>
            <p:nvPr/>
          </p:nvSpPr>
          <p:spPr bwMode="auto">
            <a:xfrm flipV="1">
              <a:off x="2689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57"/>
            <p:cNvSpPr>
              <a:spLocks noChangeShapeType="1"/>
            </p:cNvSpPr>
            <p:nvPr/>
          </p:nvSpPr>
          <p:spPr bwMode="auto">
            <a:xfrm flipV="1">
              <a:off x="3107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58"/>
            <p:cNvSpPr>
              <a:spLocks noChangeShapeType="1"/>
            </p:cNvSpPr>
            <p:nvPr/>
          </p:nvSpPr>
          <p:spPr bwMode="auto">
            <a:xfrm flipV="1">
              <a:off x="3525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59"/>
            <p:cNvSpPr>
              <a:spLocks noChangeShapeType="1"/>
            </p:cNvSpPr>
            <p:nvPr/>
          </p:nvSpPr>
          <p:spPr bwMode="auto">
            <a:xfrm flipV="1">
              <a:off x="3943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60"/>
            <p:cNvSpPr>
              <a:spLocks noChangeShapeType="1"/>
            </p:cNvSpPr>
            <p:nvPr/>
          </p:nvSpPr>
          <p:spPr bwMode="auto">
            <a:xfrm flipV="1">
              <a:off x="4361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61"/>
            <p:cNvSpPr>
              <a:spLocks noChangeShapeType="1"/>
            </p:cNvSpPr>
            <p:nvPr/>
          </p:nvSpPr>
          <p:spPr bwMode="auto">
            <a:xfrm flipV="1">
              <a:off x="4779" y="3280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62"/>
            <p:cNvSpPr>
              <a:spLocks/>
            </p:cNvSpPr>
            <p:nvPr/>
          </p:nvSpPr>
          <p:spPr bwMode="auto">
            <a:xfrm>
              <a:off x="1018" y="1457"/>
              <a:ext cx="4179" cy="1785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4" y="94"/>
                </a:cxn>
                <a:cxn ang="0">
                  <a:pos x="21" y="94"/>
                </a:cxn>
                <a:cxn ang="0">
                  <a:pos x="28" y="93"/>
                </a:cxn>
                <a:cxn ang="0">
                  <a:pos x="35" y="89"/>
                </a:cxn>
                <a:cxn ang="0">
                  <a:pos x="42" y="80"/>
                </a:cxn>
                <a:cxn ang="0">
                  <a:pos x="49" y="60"/>
                </a:cxn>
                <a:cxn ang="0">
                  <a:pos x="56" y="33"/>
                </a:cxn>
                <a:cxn ang="0">
                  <a:pos x="63" y="13"/>
                </a:cxn>
                <a:cxn ang="0">
                  <a:pos x="70" y="4"/>
                </a:cxn>
                <a:cxn ang="0">
                  <a:pos x="77" y="1"/>
                </a:cxn>
                <a:cxn ang="0">
                  <a:pos x="84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105" y="0"/>
                </a:cxn>
                <a:cxn ang="0">
                  <a:pos x="112" y="0"/>
                </a:cxn>
                <a:cxn ang="0">
                  <a:pos x="119" y="0"/>
                </a:cxn>
                <a:cxn ang="0">
                  <a:pos x="126" y="0"/>
                </a:cxn>
                <a:cxn ang="0">
                  <a:pos x="133" y="1"/>
                </a:cxn>
                <a:cxn ang="0">
                  <a:pos x="141" y="5"/>
                </a:cxn>
                <a:cxn ang="0">
                  <a:pos x="148" y="15"/>
                </a:cxn>
                <a:cxn ang="0">
                  <a:pos x="155" y="38"/>
                </a:cxn>
                <a:cxn ang="0">
                  <a:pos x="162" y="65"/>
                </a:cxn>
                <a:cxn ang="0">
                  <a:pos x="169" y="83"/>
                </a:cxn>
                <a:cxn ang="0">
                  <a:pos x="176" y="90"/>
                </a:cxn>
                <a:cxn ang="0">
                  <a:pos x="183" y="93"/>
                </a:cxn>
                <a:cxn ang="0">
                  <a:pos x="190" y="94"/>
                </a:cxn>
                <a:cxn ang="0">
                  <a:pos x="197" y="94"/>
                </a:cxn>
                <a:cxn ang="0">
                  <a:pos x="204" y="94"/>
                </a:cxn>
                <a:cxn ang="0">
                  <a:pos x="211" y="94"/>
                </a:cxn>
                <a:cxn ang="0">
                  <a:pos x="218" y="94"/>
                </a:cxn>
                <a:cxn ang="0">
                  <a:pos x="225" y="94"/>
                </a:cxn>
                <a:cxn ang="0">
                  <a:pos x="232" y="95"/>
                </a:cxn>
                <a:cxn ang="0">
                  <a:pos x="239" y="96"/>
                </a:cxn>
                <a:cxn ang="0">
                  <a:pos x="246" y="100"/>
                </a:cxn>
                <a:cxn ang="0">
                  <a:pos x="253" y="113"/>
                </a:cxn>
                <a:cxn ang="0">
                  <a:pos x="260" y="136"/>
                </a:cxn>
                <a:cxn ang="0">
                  <a:pos x="267" y="163"/>
                </a:cxn>
                <a:cxn ang="0">
                  <a:pos x="274" y="179"/>
                </a:cxn>
                <a:cxn ang="0">
                  <a:pos x="281" y="185"/>
                </a:cxn>
                <a:cxn ang="0">
                  <a:pos x="288" y="188"/>
                </a:cxn>
                <a:cxn ang="0">
                  <a:pos x="296" y="188"/>
                </a:cxn>
                <a:cxn ang="0">
                  <a:pos x="303" y="188"/>
                </a:cxn>
                <a:cxn ang="0">
                  <a:pos x="310" y="188"/>
                </a:cxn>
                <a:cxn ang="0">
                  <a:pos x="317" y="188"/>
                </a:cxn>
                <a:cxn ang="0">
                  <a:pos x="324" y="188"/>
                </a:cxn>
                <a:cxn ang="0">
                  <a:pos x="331" y="188"/>
                </a:cxn>
                <a:cxn ang="0">
                  <a:pos x="338" y="188"/>
                </a:cxn>
                <a:cxn ang="0">
                  <a:pos x="345" y="186"/>
                </a:cxn>
                <a:cxn ang="0">
                  <a:pos x="352" y="181"/>
                </a:cxn>
                <a:cxn ang="0">
                  <a:pos x="359" y="167"/>
                </a:cxn>
                <a:cxn ang="0">
                  <a:pos x="366" y="142"/>
                </a:cxn>
                <a:cxn ang="0">
                  <a:pos x="373" y="116"/>
                </a:cxn>
                <a:cxn ang="0">
                  <a:pos x="380" y="102"/>
                </a:cxn>
                <a:cxn ang="0">
                  <a:pos x="387" y="97"/>
                </a:cxn>
                <a:cxn ang="0">
                  <a:pos x="394" y="95"/>
                </a:cxn>
                <a:cxn ang="0">
                  <a:pos x="401" y="94"/>
                </a:cxn>
                <a:cxn ang="0">
                  <a:pos x="408" y="94"/>
                </a:cxn>
                <a:cxn ang="0">
                  <a:pos x="415" y="94"/>
                </a:cxn>
                <a:cxn ang="0">
                  <a:pos x="422" y="94"/>
                </a:cxn>
                <a:cxn ang="0">
                  <a:pos x="429" y="94"/>
                </a:cxn>
                <a:cxn ang="0">
                  <a:pos x="436" y="94"/>
                </a:cxn>
              </a:cxnLst>
              <a:rect l="0" t="0" r="r" b="b"/>
              <a:pathLst>
                <a:path w="440" h="188">
                  <a:moveTo>
                    <a:pt x="0" y="94"/>
                  </a:moveTo>
                  <a:lnTo>
                    <a:pt x="0" y="94"/>
                  </a:lnTo>
                  <a:lnTo>
                    <a:pt x="1" y="94"/>
                  </a:lnTo>
                  <a:lnTo>
                    <a:pt x="1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3" y="94"/>
                  </a:lnTo>
                  <a:lnTo>
                    <a:pt x="3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5" y="94"/>
                  </a:lnTo>
                  <a:lnTo>
                    <a:pt x="5" y="94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1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1" y="92"/>
                  </a:lnTo>
                  <a:lnTo>
                    <a:pt x="31" y="91"/>
                  </a:lnTo>
                  <a:lnTo>
                    <a:pt x="32" y="91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7"/>
                  </a:lnTo>
                  <a:lnTo>
                    <a:pt x="38" y="87"/>
                  </a:lnTo>
                  <a:lnTo>
                    <a:pt x="38" y="86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0" y="84"/>
                  </a:lnTo>
                  <a:lnTo>
                    <a:pt x="40" y="84"/>
                  </a:lnTo>
                  <a:lnTo>
                    <a:pt x="41" y="83"/>
                  </a:lnTo>
                  <a:lnTo>
                    <a:pt x="41" y="82"/>
                  </a:lnTo>
                  <a:lnTo>
                    <a:pt x="41" y="81"/>
                  </a:lnTo>
                  <a:lnTo>
                    <a:pt x="42" y="80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3" y="78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44" y="74"/>
                  </a:lnTo>
                  <a:lnTo>
                    <a:pt x="45" y="73"/>
                  </a:lnTo>
                  <a:lnTo>
                    <a:pt x="45" y="72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7" y="68"/>
                  </a:lnTo>
                  <a:lnTo>
                    <a:pt x="47" y="66"/>
                  </a:lnTo>
                  <a:lnTo>
                    <a:pt x="48" y="65"/>
                  </a:lnTo>
                  <a:lnTo>
                    <a:pt x="48" y="63"/>
                  </a:lnTo>
                  <a:lnTo>
                    <a:pt x="48" y="62"/>
                  </a:lnTo>
                  <a:lnTo>
                    <a:pt x="49" y="60"/>
                  </a:lnTo>
                  <a:lnTo>
                    <a:pt x="49" y="58"/>
                  </a:lnTo>
                  <a:lnTo>
                    <a:pt x="50" y="57"/>
                  </a:lnTo>
                  <a:lnTo>
                    <a:pt x="50" y="55"/>
                  </a:lnTo>
                  <a:lnTo>
                    <a:pt x="51" y="53"/>
                  </a:lnTo>
                  <a:lnTo>
                    <a:pt x="51" y="52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3" y="45"/>
                  </a:lnTo>
                  <a:lnTo>
                    <a:pt x="53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5" y="38"/>
                  </a:lnTo>
                  <a:lnTo>
                    <a:pt x="55" y="36"/>
                  </a:lnTo>
                  <a:lnTo>
                    <a:pt x="55" y="34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8" y="26"/>
                  </a:lnTo>
                  <a:lnTo>
                    <a:pt x="58" y="25"/>
                  </a:lnTo>
                  <a:lnTo>
                    <a:pt x="59" y="24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60" y="20"/>
                  </a:lnTo>
                  <a:lnTo>
                    <a:pt x="60" y="19"/>
                  </a:lnTo>
                  <a:lnTo>
                    <a:pt x="61" y="18"/>
                  </a:lnTo>
                  <a:lnTo>
                    <a:pt x="61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8" y="5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5" y="2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37" y="2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8" y="3"/>
                  </a:lnTo>
                  <a:lnTo>
                    <a:pt x="138" y="3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5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6"/>
                  </a:lnTo>
                  <a:lnTo>
                    <a:pt x="142" y="6"/>
                  </a:lnTo>
                  <a:lnTo>
                    <a:pt x="142" y="7"/>
                  </a:lnTo>
                  <a:lnTo>
                    <a:pt x="143" y="7"/>
                  </a:lnTo>
                  <a:lnTo>
                    <a:pt x="143" y="8"/>
                  </a:lnTo>
                  <a:lnTo>
                    <a:pt x="144" y="8"/>
                  </a:lnTo>
                  <a:lnTo>
                    <a:pt x="144" y="9"/>
                  </a:lnTo>
                  <a:lnTo>
                    <a:pt x="144" y="10"/>
                  </a:lnTo>
                  <a:lnTo>
                    <a:pt x="145" y="10"/>
                  </a:lnTo>
                  <a:lnTo>
                    <a:pt x="145" y="11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8" y="15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9" y="19"/>
                  </a:lnTo>
                  <a:lnTo>
                    <a:pt x="149" y="20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1" y="25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9"/>
                  </a:lnTo>
                  <a:lnTo>
                    <a:pt x="153" y="31"/>
                  </a:lnTo>
                  <a:lnTo>
                    <a:pt x="153" y="33"/>
                  </a:lnTo>
                  <a:lnTo>
                    <a:pt x="154" y="34"/>
                  </a:lnTo>
                  <a:lnTo>
                    <a:pt x="154" y="36"/>
                  </a:lnTo>
                  <a:lnTo>
                    <a:pt x="155" y="38"/>
                  </a:lnTo>
                  <a:lnTo>
                    <a:pt x="155" y="39"/>
                  </a:lnTo>
                  <a:lnTo>
                    <a:pt x="155" y="41"/>
                  </a:lnTo>
                  <a:lnTo>
                    <a:pt x="156" y="43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8" y="50"/>
                  </a:lnTo>
                  <a:lnTo>
                    <a:pt x="158" y="52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2" y="65"/>
                  </a:lnTo>
                  <a:lnTo>
                    <a:pt x="162" y="66"/>
                  </a:lnTo>
                  <a:lnTo>
                    <a:pt x="163" y="68"/>
                  </a:lnTo>
                  <a:lnTo>
                    <a:pt x="163" y="69"/>
                  </a:lnTo>
                  <a:lnTo>
                    <a:pt x="163" y="71"/>
                  </a:lnTo>
                  <a:lnTo>
                    <a:pt x="164" y="72"/>
                  </a:lnTo>
                  <a:lnTo>
                    <a:pt x="164" y="73"/>
                  </a:lnTo>
                  <a:lnTo>
                    <a:pt x="165" y="74"/>
                  </a:lnTo>
                  <a:lnTo>
                    <a:pt x="165" y="75"/>
                  </a:lnTo>
                  <a:lnTo>
                    <a:pt x="166" y="76"/>
                  </a:lnTo>
                  <a:lnTo>
                    <a:pt x="166" y="78"/>
                  </a:lnTo>
                  <a:lnTo>
                    <a:pt x="166" y="79"/>
                  </a:lnTo>
                  <a:lnTo>
                    <a:pt x="167" y="79"/>
                  </a:lnTo>
                  <a:lnTo>
                    <a:pt x="167" y="80"/>
                  </a:lnTo>
                  <a:lnTo>
                    <a:pt x="168" y="81"/>
                  </a:lnTo>
                  <a:lnTo>
                    <a:pt x="168" y="82"/>
                  </a:lnTo>
                  <a:lnTo>
                    <a:pt x="169" y="83"/>
                  </a:lnTo>
                  <a:lnTo>
                    <a:pt x="169" y="84"/>
                  </a:lnTo>
                  <a:lnTo>
                    <a:pt x="170" y="84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1" y="86"/>
                  </a:lnTo>
                  <a:lnTo>
                    <a:pt x="171" y="87"/>
                  </a:lnTo>
                  <a:lnTo>
                    <a:pt x="172" y="87"/>
                  </a:lnTo>
                  <a:lnTo>
                    <a:pt x="172" y="88"/>
                  </a:lnTo>
                  <a:lnTo>
                    <a:pt x="173" y="88"/>
                  </a:lnTo>
                  <a:lnTo>
                    <a:pt x="173" y="88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8" y="91"/>
                  </a:lnTo>
                  <a:lnTo>
                    <a:pt x="178" y="92"/>
                  </a:lnTo>
                  <a:lnTo>
                    <a:pt x="179" y="92"/>
                  </a:lnTo>
                  <a:lnTo>
                    <a:pt x="179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81" y="92"/>
                  </a:lnTo>
                  <a:lnTo>
                    <a:pt x="181" y="92"/>
                  </a:lnTo>
                  <a:lnTo>
                    <a:pt x="181" y="93"/>
                  </a:lnTo>
                  <a:lnTo>
                    <a:pt x="182" y="93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84" y="93"/>
                  </a:lnTo>
                  <a:lnTo>
                    <a:pt x="184" y="93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6" y="93"/>
                  </a:lnTo>
                  <a:lnTo>
                    <a:pt x="186" y="93"/>
                  </a:lnTo>
                  <a:lnTo>
                    <a:pt x="187" y="93"/>
                  </a:lnTo>
                  <a:lnTo>
                    <a:pt x="187" y="93"/>
                  </a:lnTo>
                  <a:lnTo>
                    <a:pt x="188" y="93"/>
                  </a:lnTo>
                  <a:lnTo>
                    <a:pt x="188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89" y="94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91" y="94"/>
                  </a:lnTo>
                  <a:lnTo>
                    <a:pt x="191" y="94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2" y="94"/>
                  </a:lnTo>
                  <a:lnTo>
                    <a:pt x="193" y="94"/>
                  </a:lnTo>
                  <a:lnTo>
                    <a:pt x="193" y="94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5" y="94"/>
                  </a:lnTo>
                  <a:lnTo>
                    <a:pt x="195" y="94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6" y="94"/>
                  </a:lnTo>
                  <a:lnTo>
                    <a:pt x="197" y="94"/>
                  </a:lnTo>
                  <a:lnTo>
                    <a:pt x="197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6" y="94"/>
                  </a:lnTo>
                  <a:lnTo>
                    <a:pt x="206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7" y="94"/>
                  </a:lnTo>
                  <a:lnTo>
                    <a:pt x="208" y="94"/>
                  </a:lnTo>
                  <a:lnTo>
                    <a:pt x="208" y="94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10" y="94"/>
                  </a:lnTo>
                  <a:lnTo>
                    <a:pt x="210" y="94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12" y="94"/>
                  </a:lnTo>
                  <a:lnTo>
                    <a:pt x="212" y="94"/>
                  </a:lnTo>
                  <a:lnTo>
                    <a:pt x="213" y="94"/>
                  </a:lnTo>
                  <a:lnTo>
                    <a:pt x="213" y="94"/>
                  </a:lnTo>
                  <a:lnTo>
                    <a:pt x="214" y="94"/>
                  </a:lnTo>
                  <a:lnTo>
                    <a:pt x="214" y="94"/>
                  </a:lnTo>
                  <a:lnTo>
                    <a:pt x="214" y="94"/>
                  </a:lnTo>
                  <a:lnTo>
                    <a:pt x="215" y="94"/>
                  </a:lnTo>
                  <a:lnTo>
                    <a:pt x="215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7" y="94"/>
                  </a:lnTo>
                  <a:lnTo>
                    <a:pt x="217" y="94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9" y="94"/>
                  </a:lnTo>
                  <a:lnTo>
                    <a:pt x="219" y="94"/>
                  </a:lnTo>
                  <a:lnTo>
                    <a:pt x="220" y="94"/>
                  </a:lnTo>
                  <a:lnTo>
                    <a:pt x="220" y="94"/>
                  </a:lnTo>
                  <a:lnTo>
                    <a:pt x="221" y="94"/>
                  </a:lnTo>
                  <a:lnTo>
                    <a:pt x="221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3" y="94"/>
                  </a:lnTo>
                  <a:lnTo>
                    <a:pt x="223" y="94"/>
                  </a:lnTo>
                  <a:lnTo>
                    <a:pt x="224" y="94"/>
                  </a:lnTo>
                  <a:lnTo>
                    <a:pt x="224" y="94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7" y="94"/>
                  </a:lnTo>
                  <a:lnTo>
                    <a:pt x="227" y="94"/>
                  </a:lnTo>
                  <a:lnTo>
                    <a:pt x="228" y="94"/>
                  </a:lnTo>
                  <a:lnTo>
                    <a:pt x="228" y="94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29" y="94"/>
                  </a:lnTo>
                  <a:lnTo>
                    <a:pt x="230" y="94"/>
                  </a:lnTo>
                  <a:lnTo>
                    <a:pt x="230" y="94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32" y="95"/>
                  </a:lnTo>
                  <a:lnTo>
                    <a:pt x="232" y="95"/>
                  </a:lnTo>
                  <a:lnTo>
                    <a:pt x="233" y="95"/>
                  </a:lnTo>
                  <a:lnTo>
                    <a:pt x="233" y="95"/>
                  </a:lnTo>
                  <a:lnTo>
                    <a:pt x="233" y="95"/>
                  </a:lnTo>
                  <a:lnTo>
                    <a:pt x="234" y="95"/>
                  </a:lnTo>
                  <a:lnTo>
                    <a:pt x="234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36" y="95"/>
                  </a:lnTo>
                  <a:lnTo>
                    <a:pt x="236" y="95"/>
                  </a:lnTo>
                  <a:lnTo>
                    <a:pt x="237" y="95"/>
                  </a:lnTo>
                  <a:lnTo>
                    <a:pt x="237" y="95"/>
                  </a:lnTo>
                  <a:lnTo>
                    <a:pt x="237" y="96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9" y="96"/>
                  </a:lnTo>
                  <a:lnTo>
                    <a:pt x="239" y="96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40" y="97"/>
                  </a:lnTo>
                  <a:lnTo>
                    <a:pt x="241" y="97"/>
                  </a:lnTo>
                  <a:lnTo>
                    <a:pt x="241" y="97"/>
                  </a:lnTo>
                  <a:lnTo>
                    <a:pt x="242" y="97"/>
                  </a:lnTo>
                  <a:lnTo>
                    <a:pt x="242" y="97"/>
                  </a:lnTo>
                  <a:lnTo>
                    <a:pt x="243" y="98"/>
                  </a:lnTo>
                  <a:lnTo>
                    <a:pt x="243" y="98"/>
                  </a:lnTo>
                  <a:lnTo>
                    <a:pt x="244" y="98"/>
                  </a:lnTo>
                  <a:lnTo>
                    <a:pt x="244" y="99"/>
                  </a:lnTo>
                  <a:lnTo>
                    <a:pt x="244" y="99"/>
                  </a:lnTo>
                  <a:lnTo>
                    <a:pt x="245" y="99"/>
                  </a:lnTo>
                  <a:lnTo>
                    <a:pt x="245" y="100"/>
                  </a:lnTo>
                  <a:lnTo>
                    <a:pt x="246" y="100"/>
                  </a:lnTo>
                  <a:lnTo>
                    <a:pt x="246" y="100"/>
                  </a:lnTo>
                  <a:lnTo>
                    <a:pt x="247" y="101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48" y="103"/>
                  </a:lnTo>
                  <a:lnTo>
                    <a:pt x="248" y="103"/>
                  </a:lnTo>
                  <a:lnTo>
                    <a:pt x="249" y="104"/>
                  </a:lnTo>
                  <a:lnTo>
                    <a:pt x="249" y="104"/>
                  </a:lnTo>
                  <a:lnTo>
                    <a:pt x="250" y="105"/>
                  </a:lnTo>
                  <a:lnTo>
                    <a:pt x="250" y="106"/>
                  </a:lnTo>
                  <a:lnTo>
                    <a:pt x="251" y="107"/>
                  </a:lnTo>
                  <a:lnTo>
                    <a:pt x="251" y="108"/>
                  </a:lnTo>
                  <a:lnTo>
                    <a:pt x="251" y="109"/>
                  </a:lnTo>
                  <a:lnTo>
                    <a:pt x="252" y="109"/>
                  </a:lnTo>
                  <a:lnTo>
                    <a:pt x="252" y="110"/>
                  </a:lnTo>
                  <a:lnTo>
                    <a:pt x="253" y="112"/>
                  </a:lnTo>
                  <a:lnTo>
                    <a:pt x="253" y="113"/>
                  </a:lnTo>
                  <a:lnTo>
                    <a:pt x="254" y="114"/>
                  </a:lnTo>
                  <a:lnTo>
                    <a:pt x="254" y="115"/>
                  </a:lnTo>
                  <a:lnTo>
                    <a:pt x="255" y="116"/>
                  </a:lnTo>
                  <a:lnTo>
                    <a:pt x="255" y="117"/>
                  </a:lnTo>
                  <a:lnTo>
                    <a:pt x="255" y="119"/>
                  </a:lnTo>
                  <a:lnTo>
                    <a:pt x="256" y="120"/>
                  </a:lnTo>
                  <a:lnTo>
                    <a:pt x="256" y="122"/>
                  </a:lnTo>
                  <a:lnTo>
                    <a:pt x="257" y="123"/>
                  </a:lnTo>
                  <a:lnTo>
                    <a:pt x="257" y="125"/>
                  </a:lnTo>
                  <a:lnTo>
                    <a:pt x="258" y="126"/>
                  </a:lnTo>
                  <a:lnTo>
                    <a:pt x="258" y="128"/>
                  </a:lnTo>
                  <a:lnTo>
                    <a:pt x="259" y="130"/>
                  </a:lnTo>
                  <a:lnTo>
                    <a:pt x="259" y="131"/>
                  </a:lnTo>
                  <a:lnTo>
                    <a:pt x="259" y="133"/>
                  </a:lnTo>
                  <a:lnTo>
                    <a:pt x="260" y="135"/>
                  </a:lnTo>
                  <a:lnTo>
                    <a:pt x="260" y="136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3" y="145"/>
                  </a:lnTo>
                  <a:lnTo>
                    <a:pt x="263" y="147"/>
                  </a:lnTo>
                  <a:lnTo>
                    <a:pt x="263" y="149"/>
                  </a:lnTo>
                  <a:lnTo>
                    <a:pt x="264" y="150"/>
                  </a:lnTo>
                  <a:lnTo>
                    <a:pt x="264" y="152"/>
                  </a:lnTo>
                  <a:lnTo>
                    <a:pt x="265" y="154"/>
                  </a:lnTo>
                  <a:lnTo>
                    <a:pt x="265" y="155"/>
                  </a:lnTo>
                  <a:lnTo>
                    <a:pt x="266" y="157"/>
                  </a:lnTo>
                  <a:lnTo>
                    <a:pt x="266" y="159"/>
                  </a:lnTo>
                  <a:lnTo>
                    <a:pt x="266" y="160"/>
                  </a:lnTo>
                  <a:lnTo>
                    <a:pt x="267" y="162"/>
                  </a:lnTo>
                  <a:lnTo>
                    <a:pt x="267" y="163"/>
                  </a:lnTo>
                  <a:lnTo>
                    <a:pt x="268" y="164"/>
                  </a:lnTo>
                  <a:lnTo>
                    <a:pt x="268" y="166"/>
                  </a:lnTo>
                  <a:lnTo>
                    <a:pt x="269" y="167"/>
                  </a:lnTo>
                  <a:lnTo>
                    <a:pt x="269" y="168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4"/>
                  </a:lnTo>
                  <a:lnTo>
                    <a:pt x="272" y="174"/>
                  </a:lnTo>
                  <a:lnTo>
                    <a:pt x="272" y="175"/>
                  </a:lnTo>
                  <a:lnTo>
                    <a:pt x="273" y="176"/>
                  </a:lnTo>
                  <a:lnTo>
                    <a:pt x="273" y="177"/>
                  </a:lnTo>
                  <a:lnTo>
                    <a:pt x="274" y="178"/>
                  </a:lnTo>
                  <a:lnTo>
                    <a:pt x="274" y="178"/>
                  </a:lnTo>
                  <a:lnTo>
                    <a:pt x="274" y="179"/>
                  </a:lnTo>
                  <a:lnTo>
                    <a:pt x="275" y="180"/>
                  </a:lnTo>
                  <a:lnTo>
                    <a:pt x="275" y="180"/>
                  </a:lnTo>
                  <a:lnTo>
                    <a:pt x="276" y="181"/>
                  </a:lnTo>
                  <a:lnTo>
                    <a:pt x="276" y="181"/>
                  </a:lnTo>
                  <a:lnTo>
                    <a:pt x="277" y="182"/>
                  </a:lnTo>
                  <a:lnTo>
                    <a:pt x="277" y="182"/>
                  </a:lnTo>
                  <a:lnTo>
                    <a:pt x="277" y="183"/>
                  </a:lnTo>
                  <a:lnTo>
                    <a:pt x="278" y="183"/>
                  </a:lnTo>
                  <a:lnTo>
                    <a:pt x="278" y="183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80" y="184"/>
                  </a:lnTo>
                  <a:lnTo>
                    <a:pt x="280" y="185"/>
                  </a:lnTo>
                  <a:lnTo>
                    <a:pt x="281" y="185"/>
                  </a:lnTo>
                  <a:lnTo>
                    <a:pt x="281" y="185"/>
                  </a:lnTo>
                  <a:lnTo>
                    <a:pt x="281" y="185"/>
                  </a:lnTo>
                  <a:lnTo>
                    <a:pt x="282" y="186"/>
                  </a:lnTo>
                  <a:lnTo>
                    <a:pt x="282" y="186"/>
                  </a:lnTo>
                  <a:lnTo>
                    <a:pt x="283" y="186"/>
                  </a:lnTo>
                  <a:lnTo>
                    <a:pt x="283" y="186"/>
                  </a:lnTo>
                  <a:lnTo>
                    <a:pt x="284" y="186"/>
                  </a:lnTo>
                  <a:lnTo>
                    <a:pt x="284" y="187"/>
                  </a:lnTo>
                  <a:lnTo>
                    <a:pt x="285" y="187"/>
                  </a:lnTo>
                  <a:lnTo>
                    <a:pt x="285" y="187"/>
                  </a:lnTo>
                  <a:lnTo>
                    <a:pt x="285" y="187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87" y="187"/>
                  </a:lnTo>
                  <a:lnTo>
                    <a:pt x="287" y="187"/>
                  </a:lnTo>
                  <a:lnTo>
                    <a:pt x="288" y="187"/>
                  </a:lnTo>
                  <a:lnTo>
                    <a:pt x="288" y="187"/>
                  </a:lnTo>
                  <a:lnTo>
                    <a:pt x="288" y="188"/>
                  </a:lnTo>
                  <a:lnTo>
                    <a:pt x="289" y="188"/>
                  </a:lnTo>
                  <a:lnTo>
                    <a:pt x="289" y="188"/>
                  </a:lnTo>
                  <a:lnTo>
                    <a:pt x="290" y="188"/>
                  </a:lnTo>
                  <a:lnTo>
                    <a:pt x="290" y="188"/>
                  </a:lnTo>
                  <a:lnTo>
                    <a:pt x="291" y="188"/>
                  </a:lnTo>
                  <a:lnTo>
                    <a:pt x="291" y="188"/>
                  </a:lnTo>
                  <a:lnTo>
                    <a:pt x="292" y="188"/>
                  </a:lnTo>
                  <a:lnTo>
                    <a:pt x="292" y="188"/>
                  </a:lnTo>
                  <a:lnTo>
                    <a:pt x="292" y="188"/>
                  </a:lnTo>
                  <a:lnTo>
                    <a:pt x="293" y="188"/>
                  </a:lnTo>
                  <a:lnTo>
                    <a:pt x="293" y="188"/>
                  </a:lnTo>
                  <a:lnTo>
                    <a:pt x="294" y="188"/>
                  </a:lnTo>
                  <a:lnTo>
                    <a:pt x="294" y="188"/>
                  </a:lnTo>
                  <a:lnTo>
                    <a:pt x="295" y="188"/>
                  </a:lnTo>
                  <a:lnTo>
                    <a:pt x="295" y="188"/>
                  </a:lnTo>
                  <a:lnTo>
                    <a:pt x="296" y="188"/>
                  </a:lnTo>
                  <a:lnTo>
                    <a:pt x="296" y="188"/>
                  </a:lnTo>
                  <a:lnTo>
                    <a:pt x="296" y="188"/>
                  </a:lnTo>
                  <a:lnTo>
                    <a:pt x="297" y="188"/>
                  </a:lnTo>
                  <a:lnTo>
                    <a:pt x="297" y="188"/>
                  </a:lnTo>
                  <a:lnTo>
                    <a:pt x="298" y="188"/>
                  </a:lnTo>
                  <a:lnTo>
                    <a:pt x="298" y="188"/>
                  </a:lnTo>
                  <a:lnTo>
                    <a:pt x="299" y="188"/>
                  </a:lnTo>
                  <a:lnTo>
                    <a:pt x="299" y="188"/>
                  </a:lnTo>
                  <a:lnTo>
                    <a:pt x="299" y="188"/>
                  </a:lnTo>
                  <a:lnTo>
                    <a:pt x="300" y="188"/>
                  </a:lnTo>
                  <a:lnTo>
                    <a:pt x="300" y="188"/>
                  </a:lnTo>
                  <a:lnTo>
                    <a:pt x="301" y="188"/>
                  </a:lnTo>
                  <a:lnTo>
                    <a:pt x="301" y="188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03" y="188"/>
                  </a:lnTo>
                  <a:lnTo>
                    <a:pt x="303" y="188"/>
                  </a:lnTo>
                  <a:lnTo>
                    <a:pt x="303" y="188"/>
                  </a:lnTo>
                  <a:lnTo>
                    <a:pt x="304" y="188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7" y="188"/>
                  </a:lnTo>
                  <a:lnTo>
                    <a:pt x="308" y="188"/>
                  </a:lnTo>
                  <a:lnTo>
                    <a:pt x="308" y="188"/>
                  </a:lnTo>
                  <a:lnTo>
                    <a:pt x="309" y="188"/>
                  </a:lnTo>
                  <a:lnTo>
                    <a:pt x="309" y="188"/>
                  </a:lnTo>
                  <a:lnTo>
                    <a:pt x="310" y="188"/>
                  </a:lnTo>
                  <a:lnTo>
                    <a:pt x="310" y="188"/>
                  </a:lnTo>
                  <a:lnTo>
                    <a:pt x="311" y="188"/>
                  </a:lnTo>
                  <a:lnTo>
                    <a:pt x="311" y="188"/>
                  </a:lnTo>
                  <a:lnTo>
                    <a:pt x="311" y="188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13" y="188"/>
                  </a:lnTo>
                  <a:lnTo>
                    <a:pt x="313" y="188"/>
                  </a:lnTo>
                  <a:lnTo>
                    <a:pt x="314" y="188"/>
                  </a:lnTo>
                  <a:lnTo>
                    <a:pt x="314" y="188"/>
                  </a:lnTo>
                  <a:lnTo>
                    <a:pt x="314" y="188"/>
                  </a:lnTo>
                  <a:lnTo>
                    <a:pt x="315" y="188"/>
                  </a:lnTo>
                  <a:lnTo>
                    <a:pt x="315" y="188"/>
                  </a:lnTo>
                  <a:lnTo>
                    <a:pt x="316" y="188"/>
                  </a:lnTo>
                  <a:lnTo>
                    <a:pt x="316" y="188"/>
                  </a:lnTo>
                  <a:lnTo>
                    <a:pt x="317" y="188"/>
                  </a:lnTo>
                  <a:lnTo>
                    <a:pt x="317" y="188"/>
                  </a:lnTo>
                  <a:lnTo>
                    <a:pt x="318" y="188"/>
                  </a:lnTo>
                  <a:lnTo>
                    <a:pt x="318" y="188"/>
                  </a:lnTo>
                  <a:lnTo>
                    <a:pt x="318" y="188"/>
                  </a:lnTo>
                  <a:lnTo>
                    <a:pt x="319" y="188"/>
                  </a:lnTo>
                  <a:lnTo>
                    <a:pt x="319" y="188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21" y="188"/>
                  </a:lnTo>
                  <a:lnTo>
                    <a:pt x="321" y="188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4" y="188"/>
                  </a:lnTo>
                  <a:lnTo>
                    <a:pt x="324" y="188"/>
                  </a:lnTo>
                  <a:lnTo>
                    <a:pt x="325" y="188"/>
                  </a:lnTo>
                  <a:lnTo>
                    <a:pt x="325" y="188"/>
                  </a:lnTo>
                  <a:lnTo>
                    <a:pt x="325" y="188"/>
                  </a:lnTo>
                  <a:lnTo>
                    <a:pt x="326" y="188"/>
                  </a:lnTo>
                  <a:lnTo>
                    <a:pt x="326" y="188"/>
                  </a:lnTo>
                  <a:lnTo>
                    <a:pt x="327" y="188"/>
                  </a:lnTo>
                  <a:lnTo>
                    <a:pt x="327" y="188"/>
                  </a:lnTo>
                  <a:lnTo>
                    <a:pt x="328" y="188"/>
                  </a:lnTo>
                  <a:lnTo>
                    <a:pt x="328" y="188"/>
                  </a:lnTo>
                  <a:lnTo>
                    <a:pt x="329" y="188"/>
                  </a:lnTo>
                  <a:lnTo>
                    <a:pt x="329" y="188"/>
                  </a:lnTo>
                  <a:lnTo>
                    <a:pt x="329" y="188"/>
                  </a:lnTo>
                  <a:lnTo>
                    <a:pt x="330" y="188"/>
                  </a:lnTo>
                  <a:lnTo>
                    <a:pt x="330" y="188"/>
                  </a:lnTo>
                  <a:lnTo>
                    <a:pt x="331" y="188"/>
                  </a:lnTo>
                  <a:lnTo>
                    <a:pt x="331" y="188"/>
                  </a:lnTo>
                  <a:lnTo>
                    <a:pt x="332" y="188"/>
                  </a:lnTo>
                  <a:lnTo>
                    <a:pt x="332" y="188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3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6" y="188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38" y="188"/>
                  </a:lnTo>
                  <a:lnTo>
                    <a:pt x="338" y="188"/>
                  </a:lnTo>
                  <a:lnTo>
                    <a:pt x="339" y="188"/>
                  </a:lnTo>
                  <a:lnTo>
                    <a:pt x="339" y="188"/>
                  </a:lnTo>
                  <a:lnTo>
                    <a:pt x="340" y="187"/>
                  </a:lnTo>
                  <a:lnTo>
                    <a:pt x="340" y="187"/>
                  </a:lnTo>
                  <a:lnTo>
                    <a:pt x="340" y="187"/>
                  </a:lnTo>
                  <a:lnTo>
                    <a:pt x="341" y="187"/>
                  </a:lnTo>
                  <a:lnTo>
                    <a:pt x="341" y="187"/>
                  </a:lnTo>
                  <a:lnTo>
                    <a:pt x="342" y="187"/>
                  </a:lnTo>
                  <a:lnTo>
                    <a:pt x="342" y="187"/>
                  </a:lnTo>
                  <a:lnTo>
                    <a:pt x="343" y="187"/>
                  </a:lnTo>
                  <a:lnTo>
                    <a:pt x="343" y="187"/>
                  </a:lnTo>
                  <a:lnTo>
                    <a:pt x="344" y="187"/>
                  </a:lnTo>
                  <a:lnTo>
                    <a:pt x="344" y="186"/>
                  </a:lnTo>
                  <a:lnTo>
                    <a:pt x="344" y="186"/>
                  </a:lnTo>
                  <a:lnTo>
                    <a:pt x="345" y="186"/>
                  </a:lnTo>
                  <a:lnTo>
                    <a:pt x="345" y="186"/>
                  </a:lnTo>
                  <a:lnTo>
                    <a:pt x="346" y="186"/>
                  </a:lnTo>
                  <a:lnTo>
                    <a:pt x="346" y="185"/>
                  </a:lnTo>
                  <a:lnTo>
                    <a:pt x="347" y="185"/>
                  </a:lnTo>
                  <a:lnTo>
                    <a:pt x="347" y="185"/>
                  </a:lnTo>
                  <a:lnTo>
                    <a:pt x="348" y="185"/>
                  </a:lnTo>
                  <a:lnTo>
                    <a:pt x="348" y="184"/>
                  </a:lnTo>
                  <a:lnTo>
                    <a:pt x="348" y="184"/>
                  </a:lnTo>
                  <a:lnTo>
                    <a:pt x="349" y="184"/>
                  </a:lnTo>
                  <a:lnTo>
                    <a:pt x="349" y="183"/>
                  </a:lnTo>
                  <a:lnTo>
                    <a:pt x="350" y="183"/>
                  </a:lnTo>
                  <a:lnTo>
                    <a:pt x="350" y="183"/>
                  </a:lnTo>
                  <a:lnTo>
                    <a:pt x="351" y="182"/>
                  </a:lnTo>
                  <a:lnTo>
                    <a:pt x="351" y="182"/>
                  </a:lnTo>
                  <a:lnTo>
                    <a:pt x="351" y="181"/>
                  </a:lnTo>
                  <a:lnTo>
                    <a:pt x="352" y="181"/>
                  </a:lnTo>
                  <a:lnTo>
                    <a:pt x="352" y="180"/>
                  </a:lnTo>
                  <a:lnTo>
                    <a:pt x="353" y="180"/>
                  </a:lnTo>
                  <a:lnTo>
                    <a:pt x="353" y="179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55" y="177"/>
                  </a:lnTo>
                  <a:lnTo>
                    <a:pt x="355" y="176"/>
                  </a:lnTo>
                  <a:lnTo>
                    <a:pt x="355" y="175"/>
                  </a:lnTo>
                  <a:lnTo>
                    <a:pt x="356" y="174"/>
                  </a:lnTo>
                  <a:lnTo>
                    <a:pt x="356" y="174"/>
                  </a:lnTo>
                  <a:lnTo>
                    <a:pt x="357" y="173"/>
                  </a:lnTo>
                  <a:lnTo>
                    <a:pt x="357" y="172"/>
                  </a:lnTo>
                  <a:lnTo>
                    <a:pt x="358" y="170"/>
                  </a:lnTo>
                  <a:lnTo>
                    <a:pt x="358" y="169"/>
                  </a:lnTo>
                  <a:lnTo>
                    <a:pt x="359" y="168"/>
                  </a:lnTo>
                  <a:lnTo>
                    <a:pt x="359" y="167"/>
                  </a:lnTo>
                  <a:lnTo>
                    <a:pt x="359" y="166"/>
                  </a:lnTo>
                  <a:lnTo>
                    <a:pt x="360" y="164"/>
                  </a:lnTo>
                  <a:lnTo>
                    <a:pt x="360" y="163"/>
                  </a:lnTo>
                  <a:lnTo>
                    <a:pt x="361" y="162"/>
                  </a:lnTo>
                  <a:lnTo>
                    <a:pt x="361" y="160"/>
                  </a:lnTo>
                  <a:lnTo>
                    <a:pt x="362" y="159"/>
                  </a:lnTo>
                  <a:lnTo>
                    <a:pt x="362" y="157"/>
                  </a:lnTo>
                  <a:lnTo>
                    <a:pt x="362" y="155"/>
                  </a:lnTo>
                  <a:lnTo>
                    <a:pt x="363" y="154"/>
                  </a:lnTo>
                  <a:lnTo>
                    <a:pt x="363" y="152"/>
                  </a:lnTo>
                  <a:lnTo>
                    <a:pt x="364" y="150"/>
                  </a:lnTo>
                  <a:lnTo>
                    <a:pt x="364" y="149"/>
                  </a:lnTo>
                  <a:lnTo>
                    <a:pt x="365" y="147"/>
                  </a:lnTo>
                  <a:lnTo>
                    <a:pt x="365" y="145"/>
                  </a:lnTo>
                  <a:lnTo>
                    <a:pt x="366" y="143"/>
                  </a:lnTo>
                  <a:lnTo>
                    <a:pt x="366" y="142"/>
                  </a:lnTo>
                  <a:lnTo>
                    <a:pt x="366" y="140"/>
                  </a:lnTo>
                  <a:lnTo>
                    <a:pt x="367" y="138"/>
                  </a:lnTo>
                  <a:lnTo>
                    <a:pt x="367" y="136"/>
                  </a:lnTo>
                  <a:lnTo>
                    <a:pt x="368" y="135"/>
                  </a:lnTo>
                  <a:lnTo>
                    <a:pt x="368" y="133"/>
                  </a:lnTo>
                  <a:lnTo>
                    <a:pt x="369" y="131"/>
                  </a:lnTo>
                  <a:lnTo>
                    <a:pt x="369" y="130"/>
                  </a:lnTo>
                  <a:lnTo>
                    <a:pt x="370" y="128"/>
                  </a:lnTo>
                  <a:lnTo>
                    <a:pt x="370" y="126"/>
                  </a:lnTo>
                  <a:lnTo>
                    <a:pt x="370" y="125"/>
                  </a:lnTo>
                  <a:lnTo>
                    <a:pt x="371" y="123"/>
                  </a:lnTo>
                  <a:lnTo>
                    <a:pt x="371" y="122"/>
                  </a:lnTo>
                  <a:lnTo>
                    <a:pt x="372" y="120"/>
                  </a:lnTo>
                  <a:lnTo>
                    <a:pt x="372" y="119"/>
                  </a:lnTo>
                  <a:lnTo>
                    <a:pt x="373" y="117"/>
                  </a:lnTo>
                  <a:lnTo>
                    <a:pt x="373" y="116"/>
                  </a:lnTo>
                  <a:lnTo>
                    <a:pt x="373" y="115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5" y="112"/>
                  </a:lnTo>
                  <a:lnTo>
                    <a:pt x="375" y="110"/>
                  </a:lnTo>
                  <a:lnTo>
                    <a:pt x="376" y="109"/>
                  </a:lnTo>
                  <a:lnTo>
                    <a:pt x="376" y="109"/>
                  </a:lnTo>
                  <a:lnTo>
                    <a:pt x="377" y="108"/>
                  </a:lnTo>
                  <a:lnTo>
                    <a:pt x="377" y="107"/>
                  </a:lnTo>
                  <a:lnTo>
                    <a:pt x="377" y="106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9" y="104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80" y="102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2" y="100"/>
                  </a:lnTo>
                  <a:lnTo>
                    <a:pt x="382" y="100"/>
                  </a:lnTo>
                  <a:lnTo>
                    <a:pt x="383" y="99"/>
                  </a:lnTo>
                  <a:lnTo>
                    <a:pt x="383" y="99"/>
                  </a:lnTo>
                  <a:lnTo>
                    <a:pt x="384" y="99"/>
                  </a:lnTo>
                  <a:lnTo>
                    <a:pt x="384" y="98"/>
                  </a:lnTo>
                  <a:lnTo>
                    <a:pt x="385" y="98"/>
                  </a:lnTo>
                  <a:lnTo>
                    <a:pt x="385" y="98"/>
                  </a:lnTo>
                  <a:lnTo>
                    <a:pt x="385" y="97"/>
                  </a:lnTo>
                  <a:lnTo>
                    <a:pt x="386" y="97"/>
                  </a:lnTo>
                  <a:lnTo>
                    <a:pt x="386" y="97"/>
                  </a:lnTo>
                  <a:lnTo>
                    <a:pt x="387" y="97"/>
                  </a:lnTo>
                  <a:lnTo>
                    <a:pt x="387" y="97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91" y="95"/>
                  </a:lnTo>
                  <a:lnTo>
                    <a:pt x="391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2" y="95"/>
                  </a:lnTo>
                  <a:lnTo>
                    <a:pt x="393" y="95"/>
                  </a:lnTo>
                  <a:lnTo>
                    <a:pt x="393" y="95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95" y="95"/>
                  </a:lnTo>
                  <a:lnTo>
                    <a:pt x="395" y="95"/>
                  </a:lnTo>
                  <a:lnTo>
                    <a:pt x="396" y="95"/>
                  </a:lnTo>
                  <a:lnTo>
                    <a:pt x="396" y="95"/>
                  </a:lnTo>
                  <a:lnTo>
                    <a:pt x="396" y="95"/>
                  </a:lnTo>
                  <a:lnTo>
                    <a:pt x="397" y="95"/>
                  </a:lnTo>
                  <a:lnTo>
                    <a:pt x="397" y="94"/>
                  </a:lnTo>
                  <a:lnTo>
                    <a:pt x="398" y="94"/>
                  </a:lnTo>
                  <a:lnTo>
                    <a:pt x="398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399" y="94"/>
                  </a:lnTo>
                  <a:lnTo>
                    <a:pt x="400" y="94"/>
                  </a:lnTo>
                  <a:lnTo>
                    <a:pt x="400" y="94"/>
                  </a:lnTo>
                  <a:lnTo>
                    <a:pt x="401" y="94"/>
                  </a:lnTo>
                  <a:lnTo>
                    <a:pt x="401" y="94"/>
                  </a:lnTo>
                  <a:lnTo>
                    <a:pt x="402" y="94"/>
                  </a:lnTo>
                  <a:lnTo>
                    <a:pt x="402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5" y="94"/>
                  </a:lnTo>
                  <a:lnTo>
                    <a:pt x="405" y="94"/>
                  </a:lnTo>
                  <a:lnTo>
                    <a:pt x="406" y="94"/>
                  </a:lnTo>
                  <a:lnTo>
                    <a:pt x="406" y="94"/>
                  </a:lnTo>
                  <a:lnTo>
                    <a:pt x="407" y="94"/>
                  </a:lnTo>
                  <a:lnTo>
                    <a:pt x="407" y="94"/>
                  </a:lnTo>
                  <a:lnTo>
                    <a:pt x="407" y="94"/>
                  </a:lnTo>
                  <a:lnTo>
                    <a:pt x="408" y="94"/>
                  </a:lnTo>
                  <a:lnTo>
                    <a:pt x="408" y="94"/>
                  </a:lnTo>
                  <a:lnTo>
                    <a:pt x="409" y="94"/>
                  </a:lnTo>
                  <a:lnTo>
                    <a:pt x="409" y="94"/>
                  </a:lnTo>
                  <a:lnTo>
                    <a:pt x="410" y="94"/>
                  </a:lnTo>
                  <a:lnTo>
                    <a:pt x="410" y="94"/>
                  </a:lnTo>
                  <a:lnTo>
                    <a:pt x="410" y="94"/>
                  </a:lnTo>
                  <a:lnTo>
                    <a:pt x="411" y="94"/>
                  </a:lnTo>
                  <a:lnTo>
                    <a:pt x="411" y="94"/>
                  </a:lnTo>
                  <a:lnTo>
                    <a:pt x="412" y="94"/>
                  </a:lnTo>
                  <a:lnTo>
                    <a:pt x="412" y="94"/>
                  </a:lnTo>
                  <a:lnTo>
                    <a:pt x="413" y="94"/>
                  </a:lnTo>
                  <a:lnTo>
                    <a:pt x="413" y="94"/>
                  </a:lnTo>
                  <a:lnTo>
                    <a:pt x="414" y="94"/>
                  </a:lnTo>
                  <a:lnTo>
                    <a:pt x="414" y="94"/>
                  </a:lnTo>
                  <a:lnTo>
                    <a:pt x="414" y="94"/>
                  </a:lnTo>
                  <a:lnTo>
                    <a:pt x="415" y="94"/>
                  </a:lnTo>
                  <a:lnTo>
                    <a:pt x="415" y="94"/>
                  </a:lnTo>
                  <a:lnTo>
                    <a:pt x="416" y="94"/>
                  </a:lnTo>
                  <a:lnTo>
                    <a:pt x="416" y="94"/>
                  </a:lnTo>
                  <a:lnTo>
                    <a:pt x="417" y="94"/>
                  </a:lnTo>
                  <a:lnTo>
                    <a:pt x="417" y="94"/>
                  </a:lnTo>
                  <a:lnTo>
                    <a:pt x="418" y="94"/>
                  </a:lnTo>
                  <a:lnTo>
                    <a:pt x="418" y="94"/>
                  </a:lnTo>
                  <a:lnTo>
                    <a:pt x="418" y="94"/>
                  </a:lnTo>
                  <a:lnTo>
                    <a:pt x="419" y="94"/>
                  </a:lnTo>
                  <a:lnTo>
                    <a:pt x="419" y="94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21" y="94"/>
                  </a:lnTo>
                  <a:lnTo>
                    <a:pt x="421" y="94"/>
                  </a:lnTo>
                  <a:lnTo>
                    <a:pt x="422" y="94"/>
                  </a:lnTo>
                  <a:lnTo>
                    <a:pt x="422" y="94"/>
                  </a:lnTo>
                  <a:lnTo>
                    <a:pt x="422" y="94"/>
                  </a:lnTo>
                  <a:lnTo>
                    <a:pt x="423" y="94"/>
                  </a:lnTo>
                  <a:lnTo>
                    <a:pt x="423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5" y="94"/>
                  </a:lnTo>
                  <a:lnTo>
                    <a:pt x="426" y="94"/>
                  </a:lnTo>
                  <a:lnTo>
                    <a:pt x="426" y="94"/>
                  </a:lnTo>
                  <a:lnTo>
                    <a:pt x="427" y="94"/>
                  </a:lnTo>
                  <a:lnTo>
                    <a:pt x="427" y="94"/>
                  </a:lnTo>
                  <a:lnTo>
                    <a:pt x="428" y="94"/>
                  </a:lnTo>
                  <a:lnTo>
                    <a:pt x="428" y="94"/>
                  </a:lnTo>
                  <a:lnTo>
                    <a:pt x="429" y="94"/>
                  </a:lnTo>
                  <a:lnTo>
                    <a:pt x="429" y="94"/>
                  </a:lnTo>
                  <a:lnTo>
                    <a:pt x="429" y="94"/>
                  </a:lnTo>
                  <a:lnTo>
                    <a:pt x="430" y="94"/>
                  </a:lnTo>
                  <a:lnTo>
                    <a:pt x="430" y="94"/>
                  </a:lnTo>
                  <a:lnTo>
                    <a:pt x="431" y="94"/>
                  </a:lnTo>
                  <a:lnTo>
                    <a:pt x="431" y="94"/>
                  </a:lnTo>
                  <a:lnTo>
                    <a:pt x="432" y="94"/>
                  </a:lnTo>
                  <a:lnTo>
                    <a:pt x="432" y="94"/>
                  </a:lnTo>
                  <a:lnTo>
                    <a:pt x="433" y="94"/>
                  </a:lnTo>
                  <a:lnTo>
                    <a:pt x="433" y="94"/>
                  </a:lnTo>
                  <a:lnTo>
                    <a:pt x="433" y="94"/>
                  </a:lnTo>
                  <a:lnTo>
                    <a:pt x="434" y="94"/>
                  </a:lnTo>
                  <a:lnTo>
                    <a:pt x="434" y="94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6" y="94"/>
                  </a:lnTo>
                  <a:lnTo>
                    <a:pt x="436" y="94"/>
                  </a:lnTo>
                  <a:lnTo>
                    <a:pt x="436" y="94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4"/>
                  </a:lnTo>
                  <a:lnTo>
                    <a:pt x="438" y="94"/>
                  </a:lnTo>
                  <a:lnTo>
                    <a:pt x="439" y="94"/>
                  </a:lnTo>
                  <a:lnTo>
                    <a:pt x="439" y="94"/>
                  </a:lnTo>
                  <a:lnTo>
                    <a:pt x="440" y="94"/>
                  </a:lnTo>
                  <a:lnTo>
                    <a:pt x="440" y="94"/>
                  </a:lnTo>
                </a:path>
              </a:pathLst>
            </a:custGeom>
            <a:noFill/>
            <a:ln w="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63"/>
            <p:cNvSpPr>
              <a:spLocks/>
            </p:cNvSpPr>
            <p:nvPr/>
          </p:nvSpPr>
          <p:spPr bwMode="auto">
            <a:xfrm>
              <a:off x="1018" y="1447"/>
              <a:ext cx="4179" cy="1804"/>
            </a:xfrm>
            <a:custGeom>
              <a:avLst/>
              <a:gdLst/>
              <a:ahLst/>
              <a:cxnLst>
                <a:cxn ang="0">
                  <a:pos x="7" y="95"/>
                </a:cxn>
                <a:cxn ang="0">
                  <a:pos x="14" y="95"/>
                </a:cxn>
                <a:cxn ang="0">
                  <a:pos x="21" y="95"/>
                </a:cxn>
                <a:cxn ang="0">
                  <a:pos x="28" y="94"/>
                </a:cxn>
                <a:cxn ang="0">
                  <a:pos x="35" y="90"/>
                </a:cxn>
                <a:cxn ang="0">
                  <a:pos x="42" y="82"/>
                </a:cxn>
                <a:cxn ang="0">
                  <a:pos x="49" y="61"/>
                </a:cxn>
                <a:cxn ang="0">
                  <a:pos x="56" y="33"/>
                </a:cxn>
                <a:cxn ang="0">
                  <a:pos x="63" y="13"/>
                </a:cxn>
                <a:cxn ang="0">
                  <a:pos x="70" y="6"/>
                </a:cxn>
                <a:cxn ang="0">
                  <a:pos x="77" y="2"/>
                </a:cxn>
                <a:cxn ang="0">
                  <a:pos x="84" y="1"/>
                </a:cxn>
                <a:cxn ang="0">
                  <a:pos x="91" y="1"/>
                </a:cxn>
                <a:cxn ang="0">
                  <a:pos x="98" y="1"/>
                </a:cxn>
                <a:cxn ang="0">
                  <a:pos x="105" y="1"/>
                </a:cxn>
                <a:cxn ang="0">
                  <a:pos x="112" y="1"/>
                </a:cxn>
                <a:cxn ang="0">
                  <a:pos x="119" y="1"/>
                </a:cxn>
                <a:cxn ang="0">
                  <a:pos x="126" y="1"/>
                </a:cxn>
                <a:cxn ang="0">
                  <a:pos x="133" y="2"/>
                </a:cxn>
                <a:cxn ang="0">
                  <a:pos x="141" y="6"/>
                </a:cxn>
                <a:cxn ang="0">
                  <a:pos x="148" y="16"/>
                </a:cxn>
                <a:cxn ang="0">
                  <a:pos x="155" y="39"/>
                </a:cxn>
                <a:cxn ang="0">
                  <a:pos x="162" y="67"/>
                </a:cxn>
                <a:cxn ang="0">
                  <a:pos x="169" y="82"/>
                </a:cxn>
                <a:cxn ang="0">
                  <a:pos x="176" y="91"/>
                </a:cxn>
                <a:cxn ang="0">
                  <a:pos x="183" y="94"/>
                </a:cxn>
                <a:cxn ang="0">
                  <a:pos x="190" y="95"/>
                </a:cxn>
                <a:cxn ang="0">
                  <a:pos x="197" y="95"/>
                </a:cxn>
                <a:cxn ang="0">
                  <a:pos x="204" y="94"/>
                </a:cxn>
                <a:cxn ang="0">
                  <a:pos x="211" y="95"/>
                </a:cxn>
                <a:cxn ang="0">
                  <a:pos x="218" y="95"/>
                </a:cxn>
                <a:cxn ang="0">
                  <a:pos x="225" y="95"/>
                </a:cxn>
                <a:cxn ang="0">
                  <a:pos x="232" y="95"/>
                </a:cxn>
                <a:cxn ang="0">
                  <a:pos x="239" y="98"/>
                </a:cxn>
                <a:cxn ang="0">
                  <a:pos x="246" y="101"/>
                </a:cxn>
                <a:cxn ang="0">
                  <a:pos x="253" y="114"/>
                </a:cxn>
                <a:cxn ang="0">
                  <a:pos x="260" y="137"/>
                </a:cxn>
                <a:cxn ang="0">
                  <a:pos x="267" y="165"/>
                </a:cxn>
                <a:cxn ang="0">
                  <a:pos x="274" y="180"/>
                </a:cxn>
                <a:cxn ang="0">
                  <a:pos x="281" y="186"/>
                </a:cxn>
                <a:cxn ang="0">
                  <a:pos x="288" y="189"/>
                </a:cxn>
                <a:cxn ang="0">
                  <a:pos x="296" y="189"/>
                </a:cxn>
                <a:cxn ang="0">
                  <a:pos x="303" y="189"/>
                </a:cxn>
                <a:cxn ang="0">
                  <a:pos x="310" y="190"/>
                </a:cxn>
                <a:cxn ang="0">
                  <a:pos x="317" y="189"/>
                </a:cxn>
                <a:cxn ang="0">
                  <a:pos x="324" y="189"/>
                </a:cxn>
                <a:cxn ang="0">
                  <a:pos x="331" y="189"/>
                </a:cxn>
                <a:cxn ang="0">
                  <a:pos x="338" y="189"/>
                </a:cxn>
                <a:cxn ang="0">
                  <a:pos x="345" y="187"/>
                </a:cxn>
                <a:cxn ang="0">
                  <a:pos x="352" y="182"/>
                </a:cxn>
                <a:cxn ang="0">
                  <a:pos x="359" y="168"/>
                </a:cxn>
                <a:cxn ang="0">
                  <a:pos x="366" y="145"/>
                </a:cxn>
                <a:cxn ang="0">
                  <a:pos x="373" y="118"/>
                </a:cxn>
                <a:cxn ang="0">
                  <a:pos x="380" y="103"/>
                </a:cxn>
                <a:cxn ang="0">
                  <a:pos x="387" y="98"/>
                </a:cxn>
                <a:cxn ang="0">
                  <a:pos x="394" y="95"/>
                </a:cxn>
                <a:cxn ang="0">
                  <a:pos x="401" y="95"/>
                </a:cxn>
                <a:cxn ang="0">
                  <a:pos x="408" y="96"/>
                </a:cxn>
                <a:cxn ang="0">
                  <a:pos x="415" y="95"/>
                </a:cxn>
                <a:cxn ang="0">
                  <a:pos x="422" y="95"/>
                </a:cxn>
                <a:cxn ang="0">
                  <a:pos x="429" y="95"/>
                </a:cxn>
                <a:cxn ang="0">
                  <a:pos x="436" y="95"/>
                </a:cxn>
              </a:cxnLst>
              <a:rect l="0" t="0" r="r" b="b"/>
              <a:pathLst>
                <a:path w="440" h="190">
                  <a:moveTo>
                    <a:pt x="0" y="95"/>
                  </a:moveTo>
                  <a:lnTo>
                    <a:pt x="0" y="95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6" y="95"/>
                  </a:lnTo>
                  <a:lnTo>
                    <a:pt x="6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8" y="9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1" y="95"/>
                  </a:lnTo>
                  <a:lnTo>
                    <a:pt x="12" y="95"/>
                  </a:lnTo>
                  <a:lnTo>
                    <a:pt x="12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4" y="95"/>
                  </a:lnTo>
                  <a:lnTo>
                    <a:pt x="24" y="95"/>
                  </a:lnTo>
                  <a:lnTo>
                    <a:pt x="25" y="95"/>
                  </a:lnTo>
                  <a:lnTo>
                    <a:pt x="25" y="95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7" y="94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9" y="93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30" y="91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2" y="91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1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8" y="89"/>
                  </a:lnTo>
                  <a:lnTo>
                    <a:pt x="38" y="88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40" y="86"/>
                  </a:lnTo>
                  <a:lnTo>
                    <a:pt x="40" y="85"/>
                  </a:lnTo>
                  <a:lnTo>
                    <a:pt x="41" y="85"/>
                  </a:lnTo>
                  <a:lnTo>
                    <a:pt x="41" y="84"/>
                  </a:lnTo>
                  <a:lnTo>
                    <a:pt x="41" y="83"/>
                  </a:lnTo>
                  <a:lnTo>
                    <a:pt x="42" y="82"/>
                  </a:lnTo>
                  <a:lnTo>
                    <a:pt x="42" y="81"/>
                  </a:lnTo>
                  <a:lnTo>
                    <a:pt x="43" y="80"/>
                  </a:lnTo>
                  <a:lnTo>
                    <a:pt x="43" y="79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5"/>
                  </a:lnTo>
                  <a:lnTo>
                    <a:pt x="45" y="74"/>
                  </a:lnTo>
                  <a:lnTo>
                    <a:pt x="45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7" y="69"/>
                  </a:lnTo>
                  <a:lnTo>
                    <a:pt x="47" y="67"/>
                  </a:lnTo>
                  <a:lnTo>
                    <a:pt x="48" y="66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9" y="61"/>
                  </a:lnTo>
                  <a:lnTo>
                    <a:pt x="49" y="59"/>
                  </a:lnTo>
                  <a:lnTo>
                    <a:pt x="50" y="57"/>
                  </a:lnTo>
                  <a:lnTo>
                    <a:pt x="50" y="55"/>
                  </a:lnTo>
                  <a:lnTo>
                    <a:pt x="51" y="54"/>
                  </a:lnTo>
                  <a:lnTo>
                    <a:pt x="51" y="52"/>
                  </a:lnTo>
                  <a:lnTo>
                    <a:pt x="52" y="51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3" y="46"/>
                  </a:lnTo>
                  <a:lnTo>
                    <a:pt x="53" y="45"/>
                  </a:lnTo>
                  <a:lnTo>
                    <a:pt x="54" y="43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5"/>
                  </a:lnTo>
                  <a:lnTo>
                    <a:pt x="56" y="33"/>
                  </a:lnTo>
                  <a:lnTo>
                    <a:pt x="56" y="31"/>
                  </a:lnTo>
                  <a:lnTo>
                    <a:pt x="57" y="30"/>
                  </a:lnTo>
                  <a:lnTo>
                    <a:pt x="57" y="28"/>
                  </a:lnTo>
                  <a:lnTo>
                    <a:pt x="58" y="27"/>
                  </a:lnTo>
                  <a:lnTo>
                    <a:pt x="58" y="26"/>
                  </a:lnTo>
                  <a:lnTo>
                    <a:pt x="59" y="25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60" y="22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3" y="13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6" y="10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09" y="1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11" y="1"/>
                  </a:lnTo>
                  <a:lnTo>
                    <a:pt x="111" y="0"/>
                  </a:lnTo>
                  <a:lnTo>
                    <a:pt x="111" y="1"/>
                  </a:lnTo>
                  <a:lnTo>
                    <a:pt x="112" y="0"/>
                  </a:lnTo>
                  <a:lnTo>
                    <a:pt x="112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9" y="1"/>
                  </a:lnTo>
                  <a:lnTo>
                    <a:pt x="119" y="1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2" y="1"/>
                  </a:lnTo>
                  <a:lnTo>
                    <a:pt x="122" y="0"/>
                  </a:lnTo>
                  <a:lnTo>
                    <a:pt x="122" y="1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4" y="1"/>
                  </a:lnTo>
                  <a:lnTo>
                    <a:pt x="124" y="1"/>
                  </a:lnTo>
                  <a:lnTo>
                    <a:pt x="125" y="1"/>
                  </a:lnTo>
                  <a:lnTo>
                    <a:pt x="125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3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7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7"/>
                  </a:lnTo>
                  <a:lnTo>
                    <a:pt x="142" y="7"/>
                  </a:lnTo>
                  <a:lnTo>
                    <a:pt x="143" y="8"/>
                  </a:lnTo>
                  <a:lnTo>
                    <a:pt x="143" y="8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4" y="10"/>
                  </a:lnTo>
                  <a:lnTo>
                    <a:pt x="145" y="11"/>
                  </a:lnTo>
                  <a:lnTo>
                    <a:pt x="145" y="12"/>
                  </a:lnTo>
                  <a:lnTo>
                    <a:pt x="146" y="13"/>
                  </a:lnTo>
                  <a:lnTo>
                    <a:pt x="146" y="14"/>
                  </a:lnTo>
                  <a:lnTo>
                    <a:pt x="147" y="15"/>
                  </a:lnTo>
                  <a:lnTo>
                    <a:pt x="147" y="15"/>
                  </a:lnTo>
                  <a:lnTo>
                    <a:pt x="148" y="16"/>
                  </a:lnTo>
                  <a:lnTo>
                    <a:pt x="148" y="17"/>
                  </a:lnTo>
                  <a:lnTo>
                    <a:pt x="148" y="18"/>
                  </a:lnTo>
                  <a:lnTo>
                    <a:pt x="149" y="19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0" y="24"/>
                  </a:lnTo>
                  <a:lnTo>
                    <a:pt x="151" y="25"/>
                  </a:lnTo>
                  <a:lnTo>
                    <a:pt x="151" y="26"/>
                  </a:lnTo>
                  <a:lnTo>
                    <a:pt x="152" y="28"/>
                  </a:lnTo>
                  <a:lnTo>
                    <a:pt x="152" y="29"/>
                  </a:lnTo>
                  <a:lnTo>
                    <a:pt x="152" y="29"/>
                  </a:lnTo>
                  <a:lnTo>
                    <a:pt x="153" y="31"/>
                  </a:lnTo>
                  <a:lnTo>
                    <a:pt x="153" y="33"/>
                  </a:lnTo>
                  <a:lnTo>
                    <a:pt x="154" y="35"/>
                  </a:lnTo>
                  <a:lnTo>
                    <a:pt x="154" y="37"/>
                  </a:lnTo>
                  <a:lnTo>
                    <a:pt x="155" y="39"/>
                  </a:lnTo>
                  <a:lnTo>
                    <a:pt x="155" y="41"/>
                  </a:lnTo>
                  <a:lnTo>
                    <a:pt x="155" y="43"/>
                  </a:lnTo>
                  <a:lnTo>
                    <a:pt x="156" y="43"/>
                  </a:lnTo>
                  <a:lnTo>
                    <a:pt x="156" y="44"/>
                  </a:lnTo>
                  <a:lnTo>
                    <a:pt x="157" y="45"/>
                  </a:lnTo>
                  <a:lnTo>
                    <a:pt x="157" y="47"/>
                  </a:lnTo>
                  <a:lnTo>
                    <a:pt x="158" y="49"/>
                  </a:lnTo>
                  <a:lnTo>
                    <a:pt x="158" y="51"/>
                  </a:lnTo>
                  <a:lnTo>
                    <a:pt x="159" y="53"/>
                  </a:lnTo>
                  <a:lnTo>
                    <a:pt x="159" y="55"/>
                  </a:lnTo>
                  <a:lnTo>
                    <a:pt x="159" y="57"/>
                  </a:lnTo>
                  <a:lnTo>
                    <a:pt x="160" y="59"/>
                  </a:lnTo>
                  <a:lnTo>
                    <a:pt x="160" y="61"/>
                  </a:lnTo>
                  <a:lnTo>
                    <a:pt x="161" y="63"/>
                  </a:lnTo>
                  <a:lnTo>
                    <a:pt x="161" y="65"/>
                  </a:lnTo>
                  <a:lnTo>
                    <a:pt x="162" y="67"/>
                  </a:lnTo>
                  <a:lnTo>
                    <a:pt x="162" y="67"/>
                  </a:lnTo>
                  <a:lnTo>
                    <a:pt x="163" y="68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4" y="72"/>
                  </a:lnTo>
                  <a:lnTo>
                    <a:pt x="164" y="74"/>
                  </a:lnTo>
                  <a:lnTo>
                    <a:pt x="165" y="75"/>
                  </a:lnTo>
                  <a:lnTo>
                    <a:pt x="165" y="77"/>
                  </a:lnTo>
                  <a:lnTo>
                    <a:pt x="166" y="78"/>
                  </a:lnTo>
                  <a:lnTo>
                    <a:pt x="166" y="79"/>
                  </a:lnTo>
                  <a:lnTo>
                    <a:pt x="166" y="80"/>
                  </a:lnTo>
                  <a:lnTo>
                    <a:pt x="167" y="80"/>
                  </a:lnTo>
                  <a:lnTo>
                    <a:pt x="167" y="80"/>
                  </a:lnTo>
                  <a:lnTo>
                    <a:pt x="168" y="81"/>
                  </a:lnTo>
                  <a:lnTo>
                    <a:pt x="168" y="82"/>
                  </a:lnTo>
                  <a:lnTo>
                    <a:pt x="169" y="82"/>
                  </a:lnTo>
                  <a:lnTo>
                    <a:pt x="169" y="83"/>
                  </a:lnTo>
                  <a:lnTo>
                    <a:pt x="170" y="84"/>
                  </a:lnTo>
                  <a:lnTo>
                    <a:pt x="170" y="85"/>
                  </a:lnTo>
                  <a:lnTo>
                    <a:pt x="170" y="86"/>
                  </a:lnTo>
                  <a:lnTo>
                    <a:pt x="171" y="87"/>
                  </a:lnTo>
                  <a:lnTo>
                    <a:pt x="171" y="88"/>
                  </a:lnTo>
                  <a:lnTo>
                    <a:pt x="172" y="88"/>
                  </a:lnTo>
                  <a:lnTo>
                    <a:pt x="172" y="88"/>
                  </a:lnTo>
                  <a:lnTo>
                    <a:pt x="173" y="89"/>
                  </a:lnTo>
                  <a:lnTo>
                    <a:pt x="173" y="89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4" y="89"/>
                  </a:lnTo>
                  <a:lnTo>
                    <a:pt x="175" y="90"/>
                  </a:lnTo>
                  <a:lnTo>
                    <a:pt x="175" y="90"/>
                  </a:lnTo>
                  <a:lnTo>
                    <a:pt x="176" y="91"/>
                  </a:lnTo>
                  <a:lnTo>
                    <a:pt x="176" y="91"/>
                  </a:lnTo>
                  <a:lnTo>
                    <a:pt x="177" y="91"/>
                  </a:lnTo>
                  <a:lnTo>
                    <a:pt x="177" y="91"/>
                  </a:lnTo>
                  <a:lnTo>
                    <a:pt x="177" y="92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9" y="92"/>
                  </a:lnTo>
                  <a:lnTo>
                    <a:pt x="179" y="93"/>
                  </a:lnTo>
                  <a:lnTo>
                    <a:pt x="180" y="93"/>
                  </a:lnTo>
                  <a:lnTo>
                    <a:pt x="180" y="93"/>
                  </a:lnTo>
                  <a:lnTo>
                    <a:pt x="181" y="93"/>
                  </a:lnTo>
                  <a:lnTo>
                    <a:pt x="181" y="93"/>
                  </a:lnTo>
                  <a:lnTo>
                    <a:pt x="181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3" y="94"/>
                  </a:lnTo>
                  <a:lnTo>
                    <a:pt x="183" y="94"/>
                  </a:lnTo>
                  <a:lnTo>
                    <a:pt x="184" y="94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6" y="95"/>
                  </a:lnTo>
                  <a:lnTo>
                    <a:pt x="187" y="95"/>
                  </a:lnTo>
                  <a:lnTo>
                    <a:pt x="187" y="95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90" y="95"/>
                  </a:lnTo>
                  <a:lnTo>
                    <a:pt x="190" y="95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93" y="95"/>
                  </a:lnTo>
                  <a:lnTo>
                    <a:pt x="193" y="95"/>
                  </a:lnTo>
                  <a:lnTo>
                    <a:pt x="194" y="95"/>
                  </a:lnTo>
                  <a:lnTo>
                    <a:pt x="194" y="95"/>
                  </a:lnTo>
                  <a:lnTo>
                    <a:pt x="195" y="95"/>
                  </a:lnTo>
                  <a:lnTo>
                    <a:pt x="195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6" y="95"/>
                  </a:lnTo>
                  <a:lnTo>
                    <a:pt x="197" y="95"/>
                  </a:lnTo>
                  <a:lnTo>
                    <a:pt x="197" y="94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199" y="94"/>
                  </a:lnTo>
                  <a:lnTo>
                    <a:pt x="199" y="94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1" y="94"/>
                  </a:lnTo>
                  <a:lnTo>
                    <a:pt x="201" y="94"/>
                  </a:lnTo>
                  <a:lnTo>
                    <a:pt x="202" y="94"/>
                  </a:lnTo>
                  <a:lnTo>
                    <a:pt x="202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3" y="94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5" y="94"/>
                  </a:lnTo>
                  <a:lnTo>
                    <a:pt x="205" y="94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7" y="95"/>
                  </a:lnTo>
                  <a:lnTo>
                    <a:pt x="208" y="95"/>
                  </a:lnTo>
                  <a:lnTo>
                    <a:pt x="208" y="95"/>
                  </a:lnTo>
                  <a:lnTo>
                    <a:pt x="209" y="95"/>
                  </a:lnTo>
                  <a:lnTo>
                    <a:pt x="209" y="95"/>
                  </a:lnTo>
                  <a:lnTo>
                    <a:pt x="210" y="95"/>
                  </a:lnTo>
                  <a:lnTo>
                    <a:pt x="210" y="95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2" y="95"/>
                  </a:lnTo>
                  <a:lnTo>
                    <a:pt x="212" y="95"/>
                  </a:lnTo>
                  <a:lnTo>
                    <a:pt x="213" y="95"/>
                  </a:lnTo>
                  <a:lnTo>
                    <a:pt x="213" y="95"/>
                  </a:lnTo>
                  <a:lnTo>
                    <a:pt x="214" y="95"/>
                  </a:lnTo>
                  <a:lnTo>
                    <a:pt x="214" y="95"/>
                  </a:lnTo>
                  <a:lnTo>
                    <a:pt x="214" y="95"/>
                  </a:lnTo>
                  <a:lnTo>
                    <a:pt x="215" y="95"/>
                  </a:lnTo>
                  <a:lnTo>
                    <a:pt x="215" y="95"/>
                  </a:lnTo>
                  <a:lnTo>
                    <a:pt x="216" y="95"/>
                  </a:lnTo>
                  <a:lnTo>
                    <a:pt x="216" y="95"/>
                  </a:lnTo>
                  <a:lnTo>
                    <a:pt x="217" y="95"/>
                  </a:lnTo>
                  <a:lnTo>
                    <a:pt x="217" y="95"/>
                  </a:lnTo>
                  <a:lnTo>
                    <a:pt x="218" y="95"/>
                  </a:lnTo>
                  <a:lnTo>
                    <a:pt x="218" y="95"/>
                  </a:lnTo>
                  <a:lnTo>
                    <a:pt x="218" y="95"/>
                  </a:lnTo>
                  <a:lnTo>
                    <a:pt x="219" y="95"/>
                  </a:lnTo>
                  <a:lnTo>
                    <a:pt x="219" y="95"/>
                  </a:lnTo>
                  <a:lnTo>
                    <a:pt x="220" y="95"/>
                  </a:lnTo>
                  <a:lnTo>
                    <a:pt x="220" y="95"/>
                  </a:lnTo>
                  <a:lnTo>
                    <a:pt x="221" y="95"/>
                  </a:lnTo>
                  <a:lnTo>
                    <a:pt x="221" y="95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2" y="95"/>
                  </a:lnTo>
                  <a:lnTo>
                    <a:pt x="223" y="95"/>
                  </a:lnTo>
                  <a:lnTo>
                    <a:pt x="223" y="95"/>
                  </a:lnTo>
                  <a:lnTo>
                    <a:pt x="224" y="95"/>
                  </a:lnTo>
                  <a:lnTo>
                    <a:pt x="224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8" y="95"/>
                  </a:lnTo>
                  <a:lnTo>
                    <a:pt x="228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29" y="95"/>
                  </a:lnTo>
                  <a:lnTo>
                    <a:pt x="230" y="95"/>
                  </a:lnTo>
                  <a:lnTo>
                    <a:pt x="230" y="95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32" y="95"/>
                  </a:lnTo>
                  <a:lnTo>
                    <a:pt x="232" y="95"/>
                  </a:lnTo>
                  <a:lnTo>
                    <a:pt x="233" y="95"/>
                  </a:lnTo>
                  <a:lnTo>
                    <a:pt x="233" y="95"/>
                  </a:lnTo>
                  <a:lnTo>
                    <a:pt x="233" y="95"/>
                  </a:lnTo>
                  <a:lnTo>
                    <a:pt x="234" y="95"/>
                  </a:lnTo>
                  <a:lnTo>
                    <a:pt x="234" y="95"/>
                  </a:lnTo>
                  <a:lnTo>
                    <a:pt x="235" y="95"/>
                  </a:lnTo>
                  <a:lnTo>
                    <a:pt x="235" y="95"/>
                  </a:lnTo>
                  <a:lnTo>
                    <a:pt x="236" y="95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6"/>
                  </a:lnTo>
                  <a:lnTo>
                    <a:pt x="237" y="96"/>
                  </a:lnTo>
                  <a:lnTo>
                    <a:pt x="238" y="96"/>
                  </a:lnTo>
                  <a:lnTo>
                    <a:pt x="238" y="97"/>
                  </a:lnTo>
                  <a:lnTo>
                    <a:pt x="239" y="97"/>
                  </a:lnTo>
                  <a:lnTo>
                    <a:pt x="239" y="98"/>
                  </a:lnTo>
                  <a:lnTo>
                    <a:pt x="240" y="98"/>
                  </a:lnTo>
                  <a:lnTo>
                    <a:pt x="240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100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3" y="100"/>
                  </a:lnTo>
                  <a:lnTo>
                    <a:pt x="243" y="100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5" y="100"/>
                  </a:lnTo>
                  <a:lnTo>
                    <a:pt x="246" y="100"/>
                  </a:lnTo>
                  <a:lnTo>
                    <a:pt x="246" y="101"/>
                  </a:lnTo>
                  <a:lnTo>
                    <a:pt x="247" y="101"/>
                  </a:lnTo>
                  <a:lnTo>
                    <a:pt x="247" y="102"/>
                  </a:lnTo>
                  <a:lnTo>
                    <a:pt x="248" y="102"/>
                  </a:lnTo>
                  <a:lnTo>
                    <a:pt x="248" y="103"/>
                  </a:lnTo>
                  <a:lnTo>
                    <a:pt x="248" y="103"/>
                  </a:lnTo>
                  <a:lnTo>
                    <a:pt x="249" y="104"/>
                  </a:lnTo>
                  <a:lnTo>
                    <a:pt x="249" y="105"/>
                  </a:lnTo>
                  <a:lnTo>
                    <a:pt x="250" y="105"/>
                  </a:lnTo>
                  <a:lnTo>
                    <a:pt x="250" y="106"/>
                  </a:lnTo>
                  <a:lnTo>
                    <a:pt x="251" y="107"/>
                  </a:lnTo>
                  <a:lnTo>
                    <a:pt x="251" y="108"/>
                  </a:lnTo>
                  <a:lnTo>
                    <a:pt x="251" y="109"/>
                  </a:lnTo>
                  <a:lnTo>
                    <a:pt x="252" y="110"/>
                  </a:lnTo>
                  <a:lnTo>
                    <a:pt x="252" y="111"/>
                  </a:lnTo>
                  <a:lnTo>
                    <a:pt x="253" y="113"/>
                  </a:lnTo>
                  <a:lnTo>
                    <a:pt x="253" y="114"/>
                  </a:lnTo>
                  <a:lnTo>
                    <a:pt x="254" y="115"/>
                  </a:lnTo>
                  <a:lnTo>
                    <a:pt x="254" y="116"/>
                  </a:lnTo>
                  <a:lnTo>
                    <a:pt x="255" y="117"/>
                  </a:lnTo>
                  <a:lnTo>
                    <a:pt x="255" y="119"/>
                  </a:lnTo>
                  <a:lnTo>
                    <a:pt x="255" y="120"/>
                  </a:lnTo>
                  <a:lnTo>
                    <a:pt x="256" y="121"/>
                  </a:lnTo>
                  <a:lnTo>
                    <a:pt x="256" y="123"/>
                  </a:lnTo>
                  <a:lnTo>
                    <a:pt x="257" y="124"/>
                  </a:lnTo>
                  <a:lnTo>
                    <a:pt x="257" y="126"/>
                  </a:lnTo>
                  <a:lnTo>
                    <a:pt x="258" y="128"/>
                  </a:lnTo>
                  <a:lnTo>
                    <a:pt x="258" y="129"/>
                  </a:lnTo>
                  <a:lnTo>
                    <a:pt x="259" y="131"/>
                  </a:lnTo>
                  <a:lnTo>
                    <a:pt x="259" y="133"/>
                  </a:lnTo>
                  <a:lnTo>
                    <a:pt x="259" y="134"/>
                  </a:lnTo>
                  <a:lnTo>
                    <a:pt x="260" y="136"/>
                  </a:lnTo>
                  <a:lnTo>
                    <a:pt x="260" y="137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3" y="145"/>
                  </a:lnTo>
                  <a:lnTo>
                    <a:pt x="263" y="147"/>
                  </a:lnTo>
                  <a:lnTo>
                    <a:pt x="263" y="149"/>
                  </a:lnTo>
                  <a:lnTo>
                    <a:pt x="264" y="151"/>
                  </a:lnTo>
                  <a:lnTo>
                    <a:pt x="264" y="153"/>
                  </a:lnTo>
                  <a:lnTo>
                    <a:pt x="265" y="155"/>
                  </a:lnTo>
                  <a:lnTo>
                    <a:pt x="265" y="157"/>
                  </a:lnTo>
                  <a:lnTo>
                    <a:pt x="266" y="159"/>
                  </a:lnTo>
                  <a:lnTo>
                    <a:pt x="266" y="160"/>
                  </a:lnTo>
                  <a:lnTo>
                    <a:pt x="266" y="162"/>
                  </a:lnTo>
                  <a:lnTo>
                    <a:pt x="267" y="163"/>
                  </a:lnTo>
                  <a:lnTo>
                    <a:pt x="267" y="165"/>
                  </a:lnTo>
                  <a:lnTo>
                    <a:pt x="268" y="165"/>
                  </a:lnTo>
                  <a:lnTo>
                    <a:pt x="268" y="166"/>
                  </a:lnTo>
                  <a:lnTo>
                    <a:pt x="269" y="167"/>
                  </a:lnTo>
                  <a:lnTo>
                    <a:pt x="269" y="168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70" y="171"/>
                  </a:lnTo>
                  <a:lnTo>
                    <a:pt x="271" y="173"/>
                  </a:lnTo>
                  <a:lnTo>
                    <a:pt x="271" y="174"/>
                  </a:lnTo>
                  <a:lnTo>
                    <a:pt x="272" y="175"/>
                  </a:lnTo>
                  <a:lnTo>
                    <a:pt x="272" y="177"/>
                  </a:lnTo>
                  <a:lnTo>
                    <a:pt x="273" y="178"/>
                  </a:lnTo>
                  <a:lnTo>
                    <a:pt x="273" y="178"/>
                  </a:lnTo>
                  <a:lnTo>
                    <a:pt x="274" y="179"/>
                  </a:lnTo>
                  <a:lnTo>
                    <a:pt x="274" y="180"/>
                  </a:lnTo>
                  <a:lnTo>
                    <a:pt x="274" y="180"/>
                  </a:lnTo>
                  <a:lnTo>
                    <a:pt x="275" y="181"/>
                  </a:lnTo>
                  <a:lnTo>
                    <a:pt x="275" y="181"/>
                  </a:lnTo>
                  <a:lnTo>
                    <a:pt x="276" y="181"/>
                  </a:lnTo>
                  <a:lnTo>
                    <a:pt x="276" y="181"/>
                  </a:lnTo>
                  <a:lnTo>
                    <a:pt x="277" y="182"/>
                  </a:lnTo>
                  <a:lnTo>
                    <a:pt x="277" y="182"/>
                  </a:lnTo>
                  <a:lnTo>
                    <a:pt x="277" y="183"/>
                  </a:lnTo>
                  <a:lnTo>
                    <a:pt x="278" y="183"/>
                  </a:lnTo>
                  <a:lnTo>
                    <a:pt x="278" y="184"/>
                  </a:lnTo>
                  <a:lnTo>
                    <a:pt x="279" y="184"/>
                  </a:lnTo>
                  <a:lnTo>
                    <a:pt x="279" y="184"/>
                  </a:lnTo>
                  <a:lnTo>
                    <a:pt x="280" y="185"/>
                  </a:lnTo>
                  <a:lnTo>
                    <a:pt x="280" y="185"/>
                  </a:lnTo>
                  <a:lnTo>
                    <a:pt x="281" y="185"/>
                  </a:lnTo>
                  <a:lnTo>
                    <a:pt x="281" y="186"/>
                  </a:lnTo>
                  <a:lnTo>
                    <a:pt x="281" y="186"/>
                  </a:lnTo>
                  <a:lnTo>
                    <a:pt x="282" y="186"/>
                  </a:lnTo>
                  <a:lnTo>
                    <a:pt x="282" y="186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84" y="187"/>
                  </a:lnTo>
                  <a:lnTo>
                    <a:pt x="284" y="187"/>
                  </a:lnTo>
                  <a:lnTo>
                    <a:pt x="285" y="187"/>
                  </a:lnTo>
                  <a:lnTo>
                    <a:pt x="285" y="187"/>
                  </a:lnTo>
                  <a:lnTo>
                    <a:pt x="285" y="188"/>
                  </a:lnTo>
                  <a:lnTo>
                    <a:pt x="286" y="188"/>
                  </a:lnTo>
                  <a:lnTo>
                    <a:pt x="286" y="188"/>
                  </a:lnTo>
                  <a:lnTo>
                    <a:pt x="287" y="188"/>
                  </a:lnTo>
                  <a:lnTo>
                    <a:pt x="287" y="188"/>
                  </a:lnTo>
                  <a:lnTo>
                    <a:pt x="288" y="188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9" y="189"/>
                  </a:lnTo>
                  <a:lnTo>
                    <a:pt x="289" y="189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291" y="189"/>
                  </a:lnTo>
                  <a:lnTo>
                    <a:pt x="291" y="189"/>
                  </a:lnTo>
                  <a:lnTo>
                    <a:pt x="292" y="189"/>
                  </a:lnTo>
                  <a:lnTo>
                    <a:pt x="292" y="189"/>
                  </a:lnTo>
                  <a:lnTo>
                    <a:pt x="292" y="189"/>
                  </a:lnTo>
                  <a:lnTo>
                    <a:pt x="293" y="189"/>
                  </a:lnTo>
                  <a:lnTo>
                    <a:pt x="293" y="189"/>
                  </a:lnTo>
                  <a:lnTo>
                    <a:pt x="294" y="189"/>
                  </a:lnTo>
                  <a:lnTo>
                    <a:pt x="294" y="189"/>
                  </a:lnTo>
                  <a:lnTo>
                    <a:pt x="295" y="189"/>
                  </a:lnTo>
                  <a:lnTo>
                    <a:pt x="295" y="189"/>
                  </a:lnTo>
                  <a:lnTo>
                    <a:pt x="296" y="189"/>
                  </a:lnTo>
                  <a:lnTo>
                    <a:pt x="296" y="189"/>
                  </a:lnTo>
                  <a:lnTo>
                    <a:pt x="296" y="189"/>
                  </a:lnTo>
                  <a:lnTo>
                    <a:pt x="297" y="189"/>
                  </a:lnTo>
                  <a:lnTo>
                    <a:pt x="297" y="189"/>
                  </a:lnTo>
                  <a:lnTo>
                    <a:pt x="298" y="189"/>
                  </a:lnTo>
                  <a:lnTo>
                    <a:pt x="298" y="189"/>
                  </a:lnTo>
                  <a:lnTo>
                    <a:pt x="299" y="189"/>
                  </a:lnTo>
                  <a:lnTo>
                    <a:pt x="299" y="189"/>
                  </a:lnTo>
                  <a:lnTo>
                    <a:pt x="299" y="189"/>
                  </a:lnTo>
                  <a:lnTo>
                    <a:pt x="300" y="189"/>
                  </a:lnTo>
                  <a:lnTo>
                    <a:pt x="300" y="189"/>
                  </a:lnTo>
                  <a:lnTo>
                    <a:pt x="301" y="189"/>
                  </a:lnTo>
                  <a:lnTo>
                    <a:pt x="301" y="189"/>
                  </a:lnTo>
                  <a:lnTo>
                    <a:pt x="302" y="189"/>
                  </a:lnTo>
                  <a:lnTo>
                    <a:pt x="302" y="189"/>
                  </a:lnTo>
                  <a:lnTo>
                    <a:pt x="303" y="189"/>
                  </a:lnTo>
                  <a:lnTo>
                    <a:pt x="303" y="189"/>
                  </a:lnTo>
                  <a:lnTo>
                    <a:pt x="303" y="189"/>
                  </a:lnTo>
                  <a:lnTo>
                    <a:pt x="304" y="189"/>
                  </a:lnTo>
                  <a:lnTo>
                    <a:pt x="304" y="189"/>
                  </a:lnTo>
                  <a:lnTo>
                    <a:pt x="305" y="189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7" y="189"/>
                  </a:lnTo>
                  <a:lnTo>
                    <a:pt x="307" y="189"/>
                  </a:lnTo>
                  <a:lnTo>
                    <a:pt x="307" y="189"/>
                  </a:lnTo>
                  <a:lnTo>
                    <a:pt x="308" y="189"/>
                  </a:lnTo>
                  <a:lnTo>
                    <a:pt x="308" y="189"/>
                  </a:lnTo>
                  <a:lnTo>
                    <a:pt x="309" y="189"/>
                  </a:lnTo>
                  <a:lnTo>
                    <a:pt x="309" y="189"/>
                  </a:lnTo>
                  <a:lnTo>
                    <a:pt x="310" y="190"/>
                  </a:lnTo>
                  <a:lnTo>
                    <a:pt x="310" y="189"/>
                  </a:lnTo>
                  <a:lnTo>
                    <a:pt x="311" y="189"/>
                  </a:lnTo>
                  <a:lnTo>
                    <a:pt x="311" y="189"/>
                  </a:lnTo>
                  <a:lnTo>
                    <a:pt x="311" y="189"/>
                  </a:lnTo>
                  <a:lnTo>
                    <a:pt x="312" y="189"/>
                  </a:lnTo>
                  <a:lnTo>
                    <a:pt x="312" y="189"/>
                  </a:lnTo>
                  <a:lnTo>
                    <a:pt x="313" y="189"/>
                  </a:lnTo>
                  <a:lnTo>
                    <a:pt x="313" y="189"/>
                  </a:lnTo>
                  <a:lnTo>
                    <a:pt x="314" y="189"/>
                  </a:lnTo>
                  <a:lnTo>
                    <a:pt x="314" y="189"/>
                  </a:lnTo>
                  <a:lnTo>
                    <a:pt x="314" y="189"/>
                  </a:lnTo>
                  <a:lnTo>
                    <a:pt x="315" y="189"/>
                  </a:lnTo>
                  <a:lnTo>
                    <a:pt x="315" y="189"/>
                  </a:lnTo>
                  <a:lnTo>
                    <a:pt x="316" y="189"/>
                  </a:lnTo>
                  <a:lnTo>
                    <a:pt x="316" y="189"/>
                  </a:lnTo>
                  <a:lnTo>
                    <a:pt x="317" y="189"/>
                  </a:lnTo>
                  <a:lnTo>
                    <a:pt x="317" y="189"/>
                  </a:lnTo>
                  <a:lnTo>
                    <a:pt x="318" y="189"/>
                  </a:lnTo>
                  <a:lnTo>
                    <a:pt x="318" y="189"/>
                  </a:lnTo>
                  <a:lnTo>
                    <a:pt x="318" y="190"/>
                  </a:lnTo>
                  <a:lnTo>
                    <a:pt x="319" y="189"/>
                  </a:lnTo>
                  <a:lnTo>
                    <a:pt x="319" y="190"/>
                  </a:lnTo>
                  <a:lnTo>
                    <a:pt x="320" y="189"/>
                  </a:lnTo>
                  <a:lnTo>
                    <a:pt x="320" y="189"/>
                  </a:lnTo>
                  <a:lnTo>
                    <a:pt x="321" y="190"/>
                  </a:lnTo>
                  <a:lnTo>
                    <a:pt x="321" y="189"/>
                  </a:lnTo>
                  <a:lnTo>
                    <a:pt x="322" y="190"/>
                  </a:lnTo>
                  <a:lnTo>
                    <a:pt x="322" y="190"/>
                  </a:lnTo>
                  <a:lnTo>
                    <a:pt x="322" y="190"/>
                  </a:lnTo>
                  <a:lnTo>
                    <a:pt x="323" y="189"/>
                  </a:lnTo>
                  <a:lnTo>
                    <a:pt x="323" y="189"/>
                  </a:lnTo>
                  <a:lnTo>
                    <a:pt x="324" y="189"/>
                  </a:lnTo>
                  <a:lnTo>
                    <a:pt x="324" y="190"/>
                  </a:lnTo>
                  <a:lnTo>
                    <a:pt x="325" y="189"/>
                  </a:lnTo>
                  <a:lnTo>
                    <a:pt x="325" y="189"/>
                  </a:lnTo>
                  <a:lnTo>
                    <a:pt x="325" y="189"/>
                  </a:lnTo>
                  <a:lnTo>
                    <a:pt x="326" y="189"/>
                  </a:lnTo>
                  <a:lnTo>
                    <a:pt x="326" y="189"/>
                  </a:lnTo>
                  <a:lnTo>
                    <a:pt x="327" y="190"/>
                  </a:lnTo>
                  <a:lnTo>
                    <a:pt x="327" y="189"/>
                  </a:lnTo>
                  <a:lnTo>
                    <a:pt x="328" y="189"/>
                  </a:lnTo>
                  <a:lnTo>
                    <a:pt x="328" y="189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29" y="189"/>
                  </a:lnTo>
                  <a:lnTo>
                    <a:pt x="330" y="189"/>
                  </a:lnTo>
                  <a:lnTo>
                    <a:pt x="330" y="189"/>
                  </a:lnTo>
                  <a:lnTo>
                    <a:pt x="331" y="189"/>
                  </a:lnTo>
                  <a:lnTo>
                    <a:pt x="331" y="189"/>
                  </a:lnTo>
                  <a:lnTo>
                    <a:pt x="332" y="189"/>
                  </a:lnTo>
                  <a:lnTo>
                    <a:pt x="332" y="189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3" y="189"/>
                  </a:lnTo>
                  <a:lnTo>
                    <a:pt x="334" y="189"/>
                  </a:lnTo>
                  <a:lnTo>
                    <a:pt x="334" y="189"/>
                  </a:lnTo>
                  <a:lnTo>
                    <a:pt x="335" y="189"/>
                  </a:lnTo>
                  <a:lnTo>
                    <a:pt x="335" y="189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6" y="189"/>
                  </a:lnTo>
                  <a:lnTo>
                    <a:pt x="337" y="189"/>
                  </a:lnTo>
                  <a:lnTo>
                    <a:pt x="337" y="189"/>
                  </a:lnTo>
                  <a:lnTo>
                    <a:pt x="338" y="189"/>
                  </a:lnTo>
                  <a:lnTo>
                    <a:pt x="338" y="189"/>
                  </a:lnTo>
                  <a:lnTo>
                    <a:pt x="339" y="189"/>
                  </a:lnTo>
                  <a:lnTo>
                    <a:pt x="339" y="189"/>
                  </a:lnTo>
                  <a:lnTo>
                    <a:pt x="340" y="189"/>
                  </a:lnTo>
                  <a:lnTo>
                    <a:pt x="340" y="189"/>
                  </a:lnTo>
                  <a:lnTo>
                    <a:pt x="340" y="188"/>
                  </a:lnTo>
                  <a:lnTo>
                    <a:pt x="341" y="188"/>
                  </a:lnTo>
                  <a:lnTo>
                    <a:pt x="341" y="188"/>
                  </a:lnTo>
                  <a:lnTo>
                    <a:pt x="342" y="188"/>
                  </a:lnTo>
                  <a:lnTo>
                    <a:pt x="342" y="188"/>
                  </a:lnTo>
                  <a:lnTo>
                    <a:pt x="343" y="188"/>
                  </a:lnTo>
                  <a:lnTo>
                    <a:pt x="343" y="188"/>
                  </a:lnTo>
                  <a:lnTo>
                    <a:pt x="344" y="187"/>
                  </a:lnTo>
                  <a:lnTo>
                    <a:pt x="344" y="187"/>
                  </a:lnTo>
                  <a:lnTo>
                    <a:pt x="344" y="187"/>
                  </a:lnTo>
                  <a:lnTo>
                    <a:pt x="345" y="187"/>
                  </a:lnTo>
                  <a:lnTo>
                    <a:pt x="345" y="187"/>
                  </a:lnTo>
                  <a:lnTo>
                    <a:pt x="346" y="187"/>
                  </a:lnTo>
                  <a:lnTo>
                    <a:pt x="346" y="186"/>
                  </a:lnTo>
                  <a:lnTo>
                    <a:pt x="347" y="186"/>
                  </a:lnTo>
                  <a:lnTo>
                    <a:pt x="347" y="186"/>
                  </a:lnTo>
                  <a:lnTo>
                    <a:pt x="348" y="186"/>
                  </a:lnTo>
                  <a:lnTo>
                    <a:pt x="348" y="186"/>
                  </a:lnTo>
                  <a:lnTo>
                    <a:pt x="348" y="185"/>
                  </a:lnTo>
                  <a:lnTo>
                    <a:pt x="349" y="185"/>
                  </a:lnTo>
                  <a:lnTo>
                    <a:pt x="349" y="185"/>
                  </a:lnTo>
                  <a:lnTo>
                    <a:pt x="350" y="185"/>
                  </a:lnTo>
                  <a:lnTo>
                    <a:pt x="350" y="184"/>
                  </a:lnTo>
                  <a:lnTo>
                    <a:pt x="351" y="184"/>
                  </a:lnTo>
                  <a:lnTo>
                    <a:pt x="351" y="183"/>
                  </a:lnTo>
                  <a:lnTo>
                    <a:pt x="351" y="183"/>
                  </a:lnTo>
                  <a:lnTo>
                    <a:pt x="352" y="182"/>
                  </a:lnTo>
                  <a:lnTo>
                    <a:pt x="352" y="182"/>
                  </a:lnTo>
                  <a:lnTo>
                    <a:pt x="353" y="181"/>
                  </a:lnTo>
                  <a:lnTo>
                    <a:pt x="353" y="181"/>
                  </a:lnTo>
                  <a:lnTo>
                    <a:pt x="354" y="180"/>
                  </a:lnTo>
                  <a:lnTo>
                    <a:pt x="354" y="179"/>
                  </a:lnTo>
                  <a:lnTo>
                    <a:pt x="355" y="178"/>
                  </a:lnTo>
                  <a:lnTo>
                    <a:pt x="355" y="177"/>
                  </a:lnTo>
                  <a:lnTo>
                    <a:pt x="355" y="176"/>
                  </a:lnTo>
                  <a:lnTo>
                    <a:pt x="356" y="176"/>
                  </a:lnTo>
                  <a:lnTo>
                    <a:pt x="356" y="175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8" y="172"/>
                  </a:lnTo>
                  <a:lnTo>
                    <a:pt x="358" y="170"/>
                  </a:lnTo>
                  <a:lnTo>
                    <a:pt x="359" y="169"/>
                  </a:lnTo>
                  <a:lnTo>
                    <a:pt x="359" y="168"/>
                  </a:lnTo>
                  <a:lnTo>
                    <a:pt x="359" y="166"/>
                  </a:lnTo>
                  <a:lnTo>
                    <a:pt x="360" y="165"/>
                  </a:lnTo>
                  <a:lnTo>
                    <a:pt x="360" y="164"/>
                  </a:lnTo>
                  <a:lnTo>
                    <a:pt x="361" y="163"/>
                  </a:lnTo>
                  <a:lnTo>
                    <a:pt x="361" y="162"/>
                  </a:lnTo>
                  <a:lnTo>
                    <a:pt x="362" y="160"/>
                  </a:lnTo>
                  <a:lnTo>
                    <a:pt x="362" y="158"/>
                  </a:lnTo>
                  <a:lnTo>
                    <a:pt x="362" y="156"/>
                  </a:lnTo>
                  <a:lnTo>
                    <a:pt x="363" y="154"/>
                  </a:lnTo>
                  <a:lnTo>
                    <a:pt x="363" y="152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5" y="149"/>
                  </a:lnTo>
                  <a:lnTo>
                    <a:pt x="365" y="149"/>
                  </a:lnTo>
                  <a:lnTo>
                    <a:pt x="366" y="147"/>
                  </a:lnTo>
                  <a:lnTo>
                    <a:pt x="366" y="145"/>
                  </a:lnTo>
                  <a:lnTo>
                    <a:pt x="366" y="143"/>
                  </a:lnTo>
                  <a:lnTo>
                    <a:pt x="367" y="141"/>
                  </a:lnTo>
                  <a:lnTo>
                    <a:pt x="367" y="138"/>
                  </a:lnTo>
                  <a:lnTo>
                    <a:pt x="368" y="136"/>
                  </a:lnTo>
                  <a:lnTo>
                    <a:pt x="368" y="134"/>
                  </a:lnTo>
                  <a:lnTo>
                    <a:pt x="369" y="132"/>
                  </a:lnTo>
                  <a:lnTo>
                    <a:pt x="369" y="130"/>
                  </a:lnTo>
                  <a:lnTo>
                    <a:pt x="370" y="128"/>
                  </a:lnTo>
                  <a:lnTo>
                    <a:pt x="370" y="127"/>
                  </a:lnTo>
                  <a:lnTo>
                    <a:pt x="370" y="125"/>
                  </a:lnTo>
                  <a:lnTo>
                    <a:pt x="371" y="124"/>
                  </a:lnTo>
                  <a:lnTo>
                    <a:pt x="371" y="123"/>
                  </a:lnTo>
                  <a:lnTo>
                    <a:pt x="372" y="123"/>
                  </a:lnTo>
                  <a:lnTo>
                    <a:pt x="372" y="122"/>
                  </a:lnTo>
                  <a:lnTo>
                    <a:pt x="373" y="120"/>
                  </a:lnTo>
                  <a:lnTo>
                    <a:pt x="373" y="118"/>
                  </a:lnTo>
                  <a:lnTo>
                    <a:pt x="373" y="116"/>
                  </a:lnTo>
                  <a:lnTo>
                    <a:pt x="374" y="115"/>
                  </a:lnTo>
                  <a:lnTo>
                    <a:pt x="374" y="113"/>
                  </a:lnTo>
                  <a:lnTo>
                    <a:pt x="375" y="112"/>
                  </a:lnTo>
                  <a:lnTo>
                    <a:pt x="375" y="111"/>
                  </a:lnTo>
                  <a:lnTo>
                    <a:pt x="376" y="110"/>
                  </a:lnTo>
                  <a:lnTo>
                    <a:pt x="376" y="110"/>
                  </a:lnTo>
                  <a:lnTo>
                    <a:pt x="377" y="109"/>
                  </a:lnTo>
                  <a:lnTo>
                    <a:pt x="377" y="109"/>
                  </a:lnTo>
                  <a:lnTo>
                    <a:pt x="377" y="108"/>
                  </a:lnTo>
                  <a:lnTo>
                    <a:pt x="378" y="107"/>
                  </a:lnTo>
                  <a:lnTo>
                    <a:pt x="378" y="106"/>
                  </a:lnTo>
                  <a:lnTo>
                    <a:pt x="379" y="105"/>
                  </a:lnTo>
                  <a:lnTo>
                    <a:pt x="379" y="104"/>
                  </a:lnTo>
                  <a:lnTo>
                    <a:pt x="380" y="104"/>
                  </a:lnTo>
                  <a:lnTo>
                    <a:pt x="380" y="103"/>
                  </a:lnTo>
                  <a:lnTo>
                    <a:pt x="381" y="103"/>
                  </a:lnTo>
                  <a:lnTo>
                    <a:pt x="381" y="102"/>
                  </a:lnTo>
                  <a:lnTo>
                    <a:pt x="381" y="102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3" y="101"/>
                  </a:lnTo>
                  <a:lnTo>
                    <a:pt x="383" y="101"/>
                  </a:lnTo>
                  <a:lnTo>
                    <a:pt x="384" y="100"/>
                  </a:lnTo>
                  <a:lnTo>
                    <a:pt x="384" y="100"/>
                  </a:lnTo>
                  <a:lnTo>
                    <a:pt x="385" y="100"/>
                  </a:lnTo>
                  <a:lnTo>
                    <a:pt x="385" y="100"/>
                  </a:lnTo>
                  <a:lnTo>
                    <a:pt x="385" y="99"/>
                  </a:lnTo>
                  <a:lnTo>
                    <a:pt x="386" y="99"/>
                  </a:lnTo>
                  <a:lnTo>
                    <a:pt x="386" y="98"/>
                  </a:lnTo>
                  <a:lnTo>
                    <a:pt x="387" y="98"/>
                  </a:lnTo>
                  <a:lnTo>
                    <a:pt x="387" y="98"/>
                  </a:lnTo>
                  <a:lnTo>
                    <a:pt x="388" y="98"/>
                  </a:lnTo>
                  <a:lnTo>
                    <a:pt x="388" y="97"/>
                  </a:lnTo>
                  <a:lnTo>
                    <a:pt x="388" y="97"/>
                  </a:lnTo>
                  <a:lnTo>
                    <a:pt x="389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6"/>
                  </a:lnTo>
                  <a:lnTo>
                    <a:pt x="391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93" y="96"/>
                  </a:lnTo>
                  <a:lnTo>
                    <a:pt x="393" y="96"/>
                  </a:lnTo>
                  <a:lnTo>
                    <a:pt x="394" y="95"/>
                  </a:lnTo>
                  <a:lnTo>
                    <a:pt x="394" y="95"/>
                  </a:lnTo>
                  <a:lnTo>
                    <a:pt x="395" y="95"/>
                  </a:lnTo>
                  <a:lnTo>
                    <a:pt x="395" y="95"/>
                  </a:lnTo>
                  <a:lnTo>
                    <a:pt x="396" y="95"/>
                  </a:lnTo>
                  <a:lnTo>
                    <a:pt x="396" y="95"/>
                  </a:lnTo>
                  <a:lnTo>
                    <a:pt x="396" y="95"/>
                  </a:lnTo>
                  <a:lnTo>
                    <a:pt x="397" y="95"/>
                  </a:lnTo>
                  <a:lnTo>
                    <a:pt x="397" y="95"/>
                  </a:lnTo>
                  <a:lnTo>
                    <a:pt x="398" y="95"/>
                  </a:lnTo>
                  <a:lnTo>
                    <a:pt x="398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399" y="95"/>
                  </a:lnTo>
                  <a:lnTo>
                    <a:pt x="400" y="95"/>
                  </a:lnTo>
                  <a:lnTo>
                    <a:pt x="400" y="95"/>
                  </a:lnTo>
                  <a:lnTo>
                    <a:pt x="401" y="95"/>
                  </a:lnTo>
                  <a:lnTo>
                    <a:pt x="401" y="95"/>
                  </a:lnTo>
                  <a:lnTo>
                    <a:pt x="402" y="95"/>
                  </a:lnTo>
                  <a:lnTo>
                    <a:pt x="402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3" y="95"/>
                  </a:lnTo>
                  <a:lnTo>
                    <a:pt x="404" y="95"/>
                  </a:lnTo>
                  <a:lnTo>
                    <a:pt x="404" y="95"/>
                  </a:lnTo>
                  <a:lnTo>
                    <a:pt x="405" y="95"/>
                  </a:lnTo>
                  <a:lnTo>
                    <a:pt x="405" y="95"/>
                  </a:lnTo>
                  <a:lnTo>
                    <a:pt x="406" y="95"/>
                  </a:lnTo>
                  <a:lnTo>
                    <a:pt x="406" y="95"/>
                  </a:lnTo>
                  <a:lnTo>
                    <a:pt x="407" y="96"/>
                  </a:lnTo>
                  <a:lnTo>
                    <a:pt x="407" y="96"/>
                  </a:lnTo>
                  <a:lnTo>
                    <a:pt x="407" y="96"/>
                  </a:lnTo>
                  <a:lnTo>
                    <a:pt x="408" y="96"/>
                  </a:lnTo>
                  <a:lnTo>
                    <a:pt x="408" y="96"/>
                  </a:lnTo>
                  <a:lnTo>
                    <a:pt x="409" y="96"/>
                  </a:lnTo>
                  <a:lnTo>
                    <a:pt x="409" y="96"/>
                  </a:lnTo>
                  <a:lnTo>
                    <a:pt x="410" y="96"/>
                  </a:lnTo>
                  <a:lnTo>
                    <a:pt x="410" y="96"/>
                  </a:lnTo>
                  <a:lnTo>
                    <a:pt x="410" y="96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2" y="96"/>
                  </a:lnTo>
                  <a:lnTo>
                    <a:pt x="412" y="96"/>
                  </a:lnTo>
                  <a:lnTo>
                    <a:pt x="413" y="96"/>
                  </a:lnTo>
                  <a:lnTo>
                    <a:pt x="413" y="96"/>
                  </a:lnTo>
                  <a:lnTo>
                    <a:pt x="414" y="96"/>
                  </a:lnTo>
                  <a:lnTo>
                    <a:pt x="414" y="96"/>
                  </a:lnTo>
                  <a:lnTo>
                    <a:pt x="414" y="95"/>
                  </a:lnTo>
                  <a:lnTo>
                    <a:pt x="415" y="95"/>
                  </a:lnTo>
                  <a:lnTo>
                    <a:pt x="415" y="95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7" y="95"/>
                  </a:lnTo>
                  <a:lnTo>
                    <a:pt x="417" y="95"/>
                  </a:lnTo>
                  <a:lnTo>
                    <a:pt x="418" y="95"/>
                  </a:lnTo>
                  <a:lnTo>
                    <a:pt x="418" y="95"/>
                  </a:lnTo>
                  <a:lnTo>
                    <a:pt x="418" y="95"/>
                  </a:lnTo>
                  <a:lnTo>
                    <a:pt x="419" y="95"/>
                  </a:lnTo>
                  <a:lnTo>
                    <a:pt x="419" y="95"/>
                  </a:lnTo>
                  <a:lnTo>
                    <a:pt x="420" y="95"/>
                  </a:lnTo>
                  <a:lnTo>
                    <a:pt x="420" y="95"/>
                  </a:lnTo>
                  <a:lnTo>
                    <a:pt x="421" y="95"/>
                  </a:lnTo>
                  <a:lnTo>
                    <a:pt x="421" y="95"/>
                  </a:lnTo>
                  <a:lnTo>
                    <a:pt x="422" y="95"/>
                  </a:lnTo>
                  <a:lnTo>
                    <a:pt x="422" y="95"/>
                  </a:lnTo>
                  <a:lnTo>
                    <a:pt x="422" y="95"/>
                  </a:lnTo>
                  <a:lnTo>
                    <a:pt x="423" y="95"/>
                  </a:lnTo>
                  <a:lnTo>
                    <a:pt x="423" y="95"/>
                  </a:lnTo>
                  <a:lnTo>
                    <a:pt x="424" y="95"/>
                  </a:lnTo>
                  <a:lnTo>
                    <a:pt x="424" y="95"/>
                  </a:lnTo>
                  <a:lnTo>
                    <a:pt x="425" y="95"/>
                  </a:lnTo>
                  <a:lnTo>
                    <a:pt x="425" y="95"/>
                  </a:lnTo>
                  <a:lnTo>
                    <a:pt x="425" y="95"/>
                  </a:lnTo>
                  <a:lnTo>
                    <a:pt x="426" y="95"/>
                  </a:lnTo>
                  <a:lnTo>
                    <a:pt x="426" y="95"/>
                  </a:lnTo>
                  <a:lnTo>
                    <a:pt x="427" y="95"/>
                  </a:lnTo>
                  <a:lnTo>
                    <a:pt x="427" y="95"/>
                  </a:lnTo>
                  <a:lnTo>
                    <a:pt x="428" y="95"/>
                  </a:lnTo>
                  <a:lnTo>
                    <a:pt x="428" y="95"/>
                  </a:lnTo>
                  <a:lnTo>
                    <a:pt x="429" y="95"/>
                  </a:lnTo>
                  <a:lnTo>
                    <a:pt x="429" y="95"/>
                  </a:lnTo>
                  <a:lnTo>
                    <a:pt x="429" y="95"/>
                  </a:lnTo>
                  <a:lnTo>
                    <a:pt x="430" y="95"/>
                  </a:lnTo>
                  <a:lnTo>
                    <a:pt x="430" y="95"/>
                  </a:lnTo>
                  <a:lnTo>
                    <a:pt x="431" y="95"/>
                  </a:lnTo>
                  <a:lnTo>
                    <a:pt x="431" y="95"/>
                  </a:lnTo>
                  <a:lnTo>
                    <a:pt x="432" y="95"/>
                  </a:lnTo>
                  <a:lnTo>
                    <a:pt x="432" y="95"/>
                  </a:lnTo>
                  <a:lnTo>
                    <a:pt x="433" y="95"/>
                  </a:lnTo>
                  <a:lnTo>
                    <a:pt x="433" y="95"/>
                  </a:lnTo>
                  <a:lnTo>
                    <a:pt x="433" y="95"/>
                  </a:lnTo>
                  <a:lnTo>
                    <a:pt x="434" y="95"/>
                  </a:lnTo>
                  <a:lnTo>
                    <a:pt x="434" y="95"/>
                  </a:lnTo>
                  <a:lnTo>
                    <a:pt x="435" y="95"/>
                  </a:lnTo>
                  <a:lnTo>
                    <a:pt x="435" y="95"/>
                  </a:lnTo>
                  <a:lnTo>
                    <a:pt x="436" y="95"/>
                  </a:lnTo>
                  <a:lnTo>
                    <a:pt x="436" y="95"/>
                  </a:lnTo>
                  <a:lnTo>
                    <a:pt x="436" y="95"/>
                  </a:lnTo>
                  <a:lnTo>
                    <a:pt x="437" y="95"/>
                  </a:lnTo>
                  <a:lnTo>
                    <a:pt x="437" y="95"/>
                  </a:lnTo>
                  <a:lnTo>
                    <a:pt x="438" y="95"/>
                  </a:lnTo>
                  <a:lnTo>
                    <a:pt x="438" y="95"/>
                  </a:lnTo>
                  <a:lnTo>
                    <a:pt x="439" y="95"/>
                  </a:lnTo>
                  <a:lnTo>
                    <a:pt x="439" y="95"/>
                  </a:lnTo>
                  <a:lnTo>
                    <a:pt x="440" y="95"/>
                  </a:lnTo>
                  <a:lnTo>
                    <a:pt x="440" y="95"/>
                  </a:lnTo>
                </a:path>
              </a:pathLst>
            </a:custGeom>
            <a:noFill/>
            <a:ln w="38100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Rectangle 64"/>
            <p:cNvSpPr>
              <a:spLocks noChangeArrowheads="1"/>
            </p:cNvSpPr>
            <p:nvPr/>
          </p:nvSpPr>
          <p:spPr bwMode="auto">
            <a:xfrm>
              <a:off x="676" y="3241"/>
              <a:ext cx="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-1800</a:t>
              </a:r>
              <a:endParaRPr lang="en-US" sz="1600"/>
            </a:p>
          </p:txBody>
        </p:sp>
        <p:sp>
          <p:nvSpPr>
            <p:cNvPr id="24641" name="Rectangle 65"/>
            <p:cNvSpPr>
              <a:spLocks noChangeArrowheads="1"/>
            </p:cNvSpPr>
            <p:nvPr/>
          </p:nvSpPr>
          <p:spPr bwMode="auto">
            <a:xfrm>
              <a:off x="733" y="2766"/>
              <a:ext cx="26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-900</a:t>
              </a:r>
              <a:endParaRPr lang="en-US" sz="1600"/>
            </a:p>
          </p:txBody>
        </p:sp>
        <p:sp>
          <p:nvSpPr>
            <p:cNvPr id="24642" name="Rectangle 66"/>
            <p:cNvSpPr>
              <a:spLocks noChangeArrowheads="1"/>
            </p:cNvSpPr>
            <p:nvPr/>
          </p:nvSpPr>
          <p:spPr bwMode="auto">
            <a:xfrm>
              <a:off x="885" y="2283"/>
              <a:ext cx="73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0</a:t>
              </a:r>
              <a:endParaRPr lang="en-US" sz="1600"/>
            </a:p>
          </p:txBody>
        </p:sp>
        <p:sp>
          <p:nvSpPr>
            <p:cNvPr id="24643" name="Rectangle 67"/>
            <p:cNvSpPr>
              <a:spLocks noChangeArrowheads="1"/>
            </p:cNvSpPr>
            <p:nvPr/>
          </p:nvSpPr>
          <p:spPr bwMode="auto">
            <a:xfrm>
              <a:off x="772" y="1807"/>
              <a:ext cx="21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900</a:t>
              </a:r>
              <a:endParaRPr lang="en-US" sz="1600"/>
            </a:p>
          </p:txBody>
        </p:sp>
        <p:sp>
          <p:nvSpPr>
            <p:cNvPr id="24644" name="Rectangle 68"/>
            <p:cNvSpPr>
              <a:spLocks noChangeArrowheads="1"/>
            </p:cNvSpPr>
            <p:nvPr/>
          </p:nvSpPr>
          <p:spPr bwMode="auto">
            <a:xfrm>
              <a:off x="714" y="1324"/>
              <a:ext cx="2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1800</a:t>
              </a:r>
              <a:endParaRPr lang="en-US" sz="1600"/>
            </a:p>
          </p:txBody>
        </p:sp>
        <p:sp>
          <p:nvSpPr>
            <p:cNvPr id="24645" name="Rectangle 69"/>
            <p:cNvSpPr>
              <a:spLocks noChangeArrowheads="1"/>
            </p:cNvSpPr>
            <p:nvPr/>
          </p:nvSpPr>
          <p:spPr bwMode="auto">
            <a:xfrm>
              <a:off x="990" y="3394"/>
              <a:ext cx="8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24646" name="Rectangle 70"/>
            <p:cNvSpPr>
              <a:spLocks noChangeArrowheads="1"/>
            </p:cNvSpPr>
            <p:nvPr/>
          </p:nvSpPr>
          <p:spPr bwMode="auto">
            <a:xfrm>
              <a:off x="1408" y="3394"/>
              <a:ext cx="8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24647" name="Rectangle 71"/>
            <p:cNvSpPr>
              <a:spLocks noChangeArrowheads="1"/>
            </p:cNvSpPr>
            <p:nvPr/>
          </p:nvSpPr>
          <p:spPr bwMode="auto">
            <a:xfrm>
              <a:off x="1825" y="3394"/>
              <a:ext cx="8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 sz="1800"/>
            </a:p>
          </p:txBody>
        </p:sp>
        <p:sp>
          <p:nvSpPr>
            <p:cNvPr id="24648" name="Rectangle 72"/>
            <p:cNvSpPr>
              <a:spLocks noChangeArrowheads="1"/>
            </p:cNvSpPr>
            <p:nvPr/>
          </p:nvSpPr>
          <p:spPr bwMode="auto">
            <a:xfrm>
              <a:off x="2243" y="3394"/>
              <a:ext cx="81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 sz="1800"/>
            </a:p>
          </p:txBody>
        </p:sp>
        <p:sp>
          <p:nvSpPr>
            <p:cNvPr id="24649" name="Rectangle 73"/>
            <p:cNvSpPr>
              <a:spLocks noChangeArrowheads="1"/>
            </p:cNvSpPr>
            <p:nvPr/>
          </p:nvSpPr>
          <p:spPr bwMode="auto">
            <a:xfrm>
              <a:off x="2632" y="3394"/>
              <a:ext cx="1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12</a:t>
              </a:r>
              <a:endParaRPr lang="en-US" sz="1800"/>
            </a:p>
          </p:txBody>
        </p:sp>
        <p:sp>
          <p:nvSpPr>
            <p:cNvPr id="24650" name="Rectangle 74"/>
            <p:cNvSpPr>
              <a:spLocks noChangeArrowheads="1"/>
            </p:cNvSpPr>
            <p:nvPr/>
          </p:nvSpPr>
          <p:spPr bwMode="auto">
            <a:xfrm>
              <a:off x="3050" y="3394"/>
              <a:ext cx="1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15</a:t>
              </a:r>
              <a:endParaRPr lang="en-US" sz="1800"/>
            </a:p>
          </p:txBody>
        </p:sp>
        <p:sp>
          <p:nvSpPr>
            <p:cNvPr id="24651" name="Rectangle 75"/>
            <p:cNvSpPr>
              <a:spLocks noChangeArrowheads="1"/>
            </p:cNvSpPr>
            <p:nvPr/>
          </p:nvSpPr>
          <p:spPr bwMode="auto">
            <a:xfrm>
              <a:off x="3468" y="3394"/>
              <a:ext cx="1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18</a:t>
              </a:r>
              <a:endParaRPr lang="en-US" sz="1800"/>
            </a:p>
          </p:txBody>
        </p:sp>
        <p:sp>
          <p:nvSpPr>
            <p:cNvPr id="24652" name="Rectangle 76"/>
            <p:cNvSpPr>
              <a:spLocks noChangeArrowheads="1"/>
            </p:cNvSpPr>
            <p:nvPr/>
          </p:nvSpPr>
          <p:spPr bwMode="auto">
            <a:xfrm>
              <a:off x="3886" y="3394"/>
              <a:ext cx="1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21</a:t>
              </a:r>
              <a:endParaRPr lang="en-US" sz="1800"/>
            </a:p>
          </p:txBody>
        </p:sp>
        <p:sp>
          <p:nvSpPr>
            <p:cNvPr id="24653" name="Rectangle 77"/>
            <p:cNvSpPr>
              <a:spLocks noChangeArrowheads="1"/>
            </p:cNvSpPr>
            <p:nvPr/>
          </p:nvSpPr>
          <p:spPr bwMode="auto">
            <a:xfrm>
              <a:off x="4304" y="3394"/>
              <a:ext cx="1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24</a:t>
              </a:r>
              <a:endParaRPr lang="en-US" sz="1800"/>
            </a:p>
          </p:txBody>
        </p:sp>
        <p:sp>
          <p:nvSpPr>
            <p:cNvPr id="24654" name="Rectangle 78"/>
            <p:cNvSpPr>
              <a:spLocks noChangeArrowheads="1"/>
            </p:cNvSpPr>
            <p:nvPr/>
          </p:nvSpPr>
          <p:spPr bwMode="auto">
            <a:xfrm>
              <a:off x="4722" y="3394"/>
              <a:ext cx="16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27</a:t>
              </a:r>
              <a:endParaRPr lang="en-US" sz="1800"/>
            </a:p>
          </p:txBody>
        </p:sp>
        <p:sp>
          <p:nvSpPr>
            <p:cNvPr id="24655" name="Rectangle 79"/>
            <p:cNvSpPr>
              <a:spLocks noChangeArrowheads="1"/>
            </p:cNvSpPr>
            <p:nvPr/>
          </p:nvSpPr>
          <p:spPr bwMode="auto">
            <a:xfrm>
              <a:off x="2841" y="3593"/>
              <a:ext cx="962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CC3300"/>
                  </a:solidFill>
                </a:rPr>
                <a:t>Time [sec]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24656" name="Rectangle 80"/>
            <p:cNvSpPr>
              <a:spLocks noChangeArrowheads="1"/>
            </p:cNvSpPr>
            <p:nvPr/>
          </p:nvSpPr>
          <p:spPr bwMode="auto">
            <a:xfrm rot="16200000">
              <a:off x="355" y="2066"/>
              <a:ext cx="483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CC3300"/>
                  </a:solidFill>
                </a:rPr>
                <a:t>rpm</a:t>
              </a:r>
              <a:endParaRPr lang="en-US">
                <a:solidFill>
                  <a:srgbClr val="CC3300"/>
                </a:solidFill>
              </a:endParaRPr>
            </a:p>
          </p:txBody>
        </p:sp>
        <p:grpSp>
          <p:nvGrpSpPr>
            <p:cNvPr id="24663" name="Group 87"/>
            <p:cNvGrpSpPr>
              <a:grpSpLocks/>
            </p:cNvGrpSpPr>
            <p:nvPr/>
          </p:nvGrpSpPr>
          <p:grpSpPr bwMode="auto">
            <a:xfrm>
              <a:off x="3561" y="1694"/>
              <a:ext cx="1159" cy="498"/>
              <a:chOff x="3561" y="1694"/>
              <a:chExt cx="1159" cy="498"/>
            </a:xfrm>
          </p:grpSpPr>
          <p:sp>
            <p:nvSpPr>
              <p:cNvPr id="24658" name="Line 82"/>
              <p:cNvSpPr>
                <a:spLocks noChangeShapeType="1"/>
              </p:cNvSpPr>
              <p:nvPr/>
            </p:nvSpPr>
            <p:spPr bwMode="auto">
              <a:xfrm flipV="1">
                <a:off x="3561" y="1827"/>
                <a:ext cx="256" cy="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9" name="Rectangle 83"/>
              <p:cNvSpPr>
                <a:spLocks noChangeArrowheads="1"/>
              </p:cNvSpPr>
              <p:nvPr/>
            </p:nvSpPr>
            <p:spPr bwMode="auto">
              <a:xfrm>
                <a:off x="3886" y="1694"/>
                <a:ext cx="834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trajectory</a:t>
                </a:r>
                <a:endParaRPr lang="en-US"/>
              </a:p>
            </p:txBody>
          </p:sp>
          <p:sp>
            <p:nvSpPr>
              <p:cNvPr id="24660" name="Line 84"/>
              <p:cNvSpPr>
                <a:spLocks noChangeShapeType="1"/>
              </p:cNvSpPr>
              <p:nvPr/>
            </p:nvSpPr>
            <p:spPr bwMode="auto">
              <a:xfrm>
                <a:off x="3568" y="2014"/>
                <a:ext cx="256" cy="1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Rectangle 85"/>
              <p:cNvSpPr>
                <a:spLocks noChangeArrowheads="1"/>
              </p:cNvSpPr>
              <p:nvPr/>
            </p:nvSpPr>
            <p:spPr bwMode="auto">
              <a:xfrm>
                <a:off x="3886" y="1876"/>
                <a:ext cx="763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response</a:t>
                </a:r>
                <a:endParaRPr lang="en-US"/>
              </a:p>
            </p:txBody>
          </p:sp>
        </p:grpSp>
      </p:grpSp>
      <p:sp>
        <p:nvSpPr>
          <p:cNvPr id="24662" name="WordArt 86"/>
          <p:cNvSpPr>
            <a:spLocks noChangeArrowheads="1" noChangeShapeType="1" noTextEdit="1"/>
          </p:cNvSpPr>
          <p:nvPr/>
        </p:nvSpPr>
        <p:spPr bwMode="auto">
          <a:xfrm>
            <a:off x="1668463" y="793750"/>
            <a:ext cx="55911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Lab Test:  Speed Tracking of IM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04D01-49E1-47DC-AFCF-EEC3C709C98D}" type="slidenum">
              <a:rPr lang="en-US"/>
              <a:pPr/>
              <a:t>49</a:t>
            </a:fld>
            <a:endParaRPr lang="en-US"/>
          </a:p>
        </p:txBody>
      </p:sp>
      <p:sp>
        <p:nvSpPr>
          <p:cNvPr id="25655" name="Rectangle 55"/>
          <p:cNvSpPr>
            <a:spLocks noChangeArrowheads="1"/>
          </p:cNvSpPr>
          <p:nvPr/>
        </p:nvSpPr>
        <p:spPr bwMode="auto">
          <a:xfrm>
            <a:off x="838200" y="1752600"/>
            <a:ext cx="7391400" cy="3886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7" name="WordArt 47"/>
          <p:cNvSpPr>
            <a:spLocks noChangeArrowheads="1" noChangeShapeType="1" noTextEdit="1"/>
          </p:cNvSpPr>
          <p:nvPr/>
        </p:nvSpPr>
        <p:spPr bwMode="auto">
          <a:xfrm>
            <a:off x="1050925" y="793750"/>
            <a:ext cx="70945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Lab Test:  Prercision Position Tracking of IM</a:t>
            </a:r>
          </a:p>
        </p:txBody>
      </p:sp>
      <p:grpSp>
        <p:nvGrpSpPr>
          <p:cNvPr id="25654" name="Group 54"/>
          <p:cNvGrpSpPr>
            <a:grpSpLocks/>
          </p:cNvGrpSpPr>
          <p:nvPr/>
        </p:nvGrpSpPr>
        <p:grpSpPr bwMode="auto">
          <a:xfrm>
            <a:off x="1071563" y="1989138"/>
            <a:ext cx="6792912" cy="3398837"/>
            <a:chOff x="541" y="1324"/>
            <a:chExt cx="4656" cy="2542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885" y="1390"/>
              <a:ext cx="1" cy="194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>
              <a:off x="856" y="3337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856" y="2948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856" y="2558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856" y="2169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>
              <a:off x="856" y="1780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856" y="1390"/>
              <a:ext cx="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>
              <a:off x="885" y="3337"/>
              <a:ext cx="431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2"/>
            <p:cNvSpPr>
              <a:spLocks noChangeShapeType="1"/>
            </p:cNvSpPr>
            <p:nvPr/>
          </p:nvSpPr>
          <p:spPr bwMode="auto">
            <a:xfrm flipV="1">
              <a:off x="885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3"/>
            <p:cNvSpPr>
              <a:spLocks noChangeShapeType="1"/>
            </p:cNvSpPr>
            <p:nvPr/>
          </p:nvSpPr>
          <p:spPr bwMode="auto">
            <a:xfrm flipV="1">
              <a:off x="1312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V="1">
              <a:off x="1749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5"/>
            <p:cNvSpPr>
              <a:spLocks noChangeShapeType="1"/>
            </p:cNvSpPr>
            <p:nvPr/>
          </p:nvSpPr>
          <p:spPr bwMode="auto">
            <a:xfrm flipV="1">
              <a:off x="2176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6"/>
            <p:cNvSpPr>
              <a:spLocks noChangeShapeType="1"/>
            </p:cNvSpPr>
            <p:nvPr/>
          </p:nvSpPr>
          <p:spPr bwMode="auto">
            <a:xfrm flipV="1">
              <a:off x="2613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V="1">
              <a:off x="3041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V="1">
              <a:off x="3478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V="1">
              <a:off x="3905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 flipV="1">
              <a:off x="4342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flipV="1">
              <a:off x="4769" y="3308"/>
              <a:ext cx="1" cy="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auto">
            <a:xfrm>
              <a:off x="885" y="1390"/>
              <a:ext cx="4312" cy="1947"/>
            </a:xfrm>
            <a:custGeom>
              <a:avLst/>
              <a:gdLst/>
              <a:ahLst/>
              <a:cxnLst>
                <a:cxn ang="0">
                  <a:pos x="7" y="205"/>
                </a:cxn>
                <a:cxn ang="0">
                  <a:pos x="14" y="205"/>
                </a:cxn>
                <a:cxn ang="0">
                  <a:pos x="21" y="205"/>
                </a:cxn>
                <a:cxn ang="0">
                  <a:pos x="29" y="205"/>
                </a:cxn>
                <a:cxn ang="0">
                  <a:pos x="36" y="205"/>
                </a:cxn>
                <a:cxn ang="0">
                  <a:pos x="43" y="204"/>
                </a:cxn>
                <a:cxn ang="0">
                  <a:pos x="50" y="202"/>
                </a:cxn>
                <a:cxn ang="0">
                  <a:pos x="58" y="195"/>
                </a:cxn>
                <a:cxn ang="0">
                  <a:pos x="65" y="183"/>
                </a:cxn>
                <a:cxn ang="0">
                  <a:pos x="72" y="170"/>
                </a:cxn>
                <a:cxn ang="0">
                  <a:pos x="80" y="156"/>
                </a:cxn>
                <a:cxn ang="0">
                  <a:pos x="87" y="143"/>
                </a:cxn>
                <a:cxn ang="0">
                  <a:pos x="94" y="129"/>
                </a:cxn>
                <a:cxn ang="0">
                  <a:pos x="101" y="115"/>
                </a:cxn>
                <a:cxn ang="0">
                  <a:pos x="109" y="101"/>
                </a:cxn>
                <a:cxn ang="0">
                  <a:pos x="116" y="87"/>
                </a:cxn>
                <a:cxn ang="0">
                  <a:pos x="123" y="74"/>
                </a:cxn>
                <a:cxn ang="0">
                  <a:pos x="130" y="60"/>
                </a:cxn>
                <a:cxn ang="0">
                  <a:pos x="138" y="46"/>
                </a:cxn>
                <a:cxn ang="0">
                  <a:pos x="145" y="32"/>
                </a:cxn>
                <a:cxn ang="0">
                  <a:pos x="152" y="19"/>
                </a:cxn>
                <a:cxn ang="0">
                  <a:pos x="160" y="9"/>
                </a:cxn>
                <a:cxn ang="0">
                  <a:pos x="167" y="3"/>
                </a:cxn>
                <a:cxn ang="0">
                  <a:pos x="174" y="1"/>
                </a:cxn>
                <a:cxn ang="0">
                  <a:pos x="181" y="0"/>
                </a:cxn>
                <a:cxn ang="0">
                  <a:pos x="189" y="0"/>
                </a:cxn>
                <a:cxn ang="0">
                  <a:pos x="196" y="0"/>
                </a:cxn>
                <a:cxn ang="0">
                  <a:pos x="203" y="0"/>
                </a:cxn>
                <a:cxn ang="0">
                  <a:pos x="210" y="0"/>
                </a:cxn>
                <a:cxn ang="0">
                  <a:pos x="218" y="0"/>
                </a:cxn>
                <a:cxn ang="0">
                  <a:pos x="225" y="0"/>
                </a:cxn>
                <a:cxn ang="0">
                  <a:pos x="232" y="0"/>
                </a:cxn>
                <a:cxn ang="0">
                  <a:pos x="239" y="0"/>
                </a:cxn>
                <a:cxn ang="0">
                  <a:pos x="247" y="0"/>
                </a:cxn>
                <a:cxn ang="0">
                  <a:pos x="254" y="0"/>
                </a:cxn>
                <a:cxn ang="0">
                  <a:pos x="261" y="1"/>
                </a:cxn>
                <a:cxn ang="0">
                  <a:pos x="269" y="5"/>
                </a:cxn>
                <a:cxn ang="0">
                  <a:pos x="276" y="13"/>
                </a:cxn>
                <a:cxn ang="0">
                  <a:pos x="283" y="26"/>
                </a:cxn>
                <a:cxn ang="0">
                  <a:pos x="290" y="39"/>
                </a:cxn>
                <a:cxn ang="0">
                  <a:pos x="298" y="53"/>
                </a:cxn>
                <a:cxn ang="0">
                  <a:pos x="305" y="67"/>
                </a:cxn>
                <a:cxn ang="0">
                  <a:pos x="312" y="80"/>
                </a:cxn>
                <a:cxn ang="0">
                  <a:pos x="319" y="94"/>
                </a:cxn>
                <a:cxn ang="0">
                  <a:pos x="327" y="108"/>
                </a:cxn>
                <a:cxn ang="0">
                  <a:pos x="334" y="122"/>
                </a:cxn>
                <a:cxn ang="0">
                  <a:pos x="341" y="136"/>
                </a:cxn>
                <a:cxn ang="0">
                  <a:pos x="349" y="150"/>
                </a:cxn>
                <a:cxn ang="0">
                  <a:pos x="356" y="163"/>
                </a:cxn>
                <a:cxn ang="0">
                  <a:pos x="363" y="177"/>
                </a:cxn>
                <a:cxn ang="0">
                  <a:pos x="370" y="189"/>
                </a:cxn>
                <a:cxn ang="0">
                  <a:pos x="378" y="199"/>
                </a:cxn>
                <a:cxn ang="0">
                  <a:pos x="385" y="203"/>
                </a:cxn>
                <a:cxn ang="0">
                  <a:pos x="392" y="205"/>
                </a:cxn>
                <a:cxn ang="0">
                  <a:pos x="399" y="205"/>
                </a:cxn>
                <a:cxn ang="0">
                  <a:pos x="407" y="205"/>
                </a:cxn>
                <a:cxn ang="0">
                  <a:pos x="414" y="205"/>
                </a:cxn>
                <a:cxn ang="0">
                  <a:pos x="421" y="205"/>
                </a:cxn>
                <a:cxn ang="0">
                  <a:pos x="429" y="205"/>
                </a:cxn>
                <a:cxn ang="0">
                  <a:pos x="436" y="205"/>
                </a:cxn>
                <a:cxn ang="0">
                  <a:pos x="443" y="205"/>
                </a:cxn>
                <a:cxn ang="0">
                  <a:pos x="450" y="205"/>
                </a:cxn>
              </a:cxnLst>
              <a:rect l="0" t="0" r="r" b="b"/>
              <a:pathLst>
                <a:path w="454" h="205">
                  <a:moveTo>
                    <a:pt x="0" y="205"/>
                  </a:moveTo>
                  <a:lnTo>
                    <a:pt x="0" y="205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2" y="205"/>
                  </a:lnTo>
                  <a:lnTo>
                    <a:pt x="2" y="205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4" y="205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5"/>
                  </a:lnTo>
                  <a:lnTo>
                    <a:pt x="5" y="205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1" y="205"/>
                  </a:lnTo>
                  <a:lnTo>
                    <a:pt x="11" y="205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14" y="205"/>
                  </a:lnTo>
                  <a:lnTo>
                    <a:pt x="14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7" y="205"/>
                  </a:lnTo>
                  <a:lnTo>
                    <a:pt x="17" y="205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19" y="205"/>
                  </a:lnTo>
                  <a:lnTo>
                    <a:pt x="19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22" y="205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5" y="205"/>
                  </a:lnTo>
                  <a:lnTo>
                    <a:pt x="25" y="205"/>
                  </a:lnTo>
                  <a:lnTo>
                    <a:pt x="25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2" y="205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7" y="205"/>
                  </a:lnTo>
                  <a:lnTo>
                    <a:pt x="37" y="205"/>
                  </a:lnTo>
                  <a:lnTo>
                    <a:pt x="38" y="205"/>
                  </a:lnTo>
                  <a:lnTo>
                    <a:pt x="38" y="205"/>
                  </a:lnTo>
                  <a:lnTo>
                    <a:pt x="39" y="205"/>
                  </a:lnTo>
                  <a:lnTo>
                    <a:pt x="39" y="205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1" y="205"/>
                  </a:lnTo>
                  <a:lnTo>
                    <a:pt x="41" y="204"/>
                  </a:lnTo>
                  <a:lnTo>
                    <a:pt x="42" y="204"/>
                  </a:lnTo>
                  <a:lnTo>
                    <a:pt x="42" y="204"/>
                  </a:lnTo>
                  <a:lnTo>
                    <a:pt x="43" y="204"/>
                  </a:lnTo>
                  <a:lnTo>
                    <a:pt x="43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5" y="204"/>
                  </a:lnTo>
                  <a:lnTo>
                    <a:pt x="46" y="204"/>
                  </a:lnTo>
                  <a:lnTo>
                    <a:pt x="46" y="204"/>
                  </a:lnTo>
                  <a:lnTo>
                    <a:pt x="47" y="203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8" y="203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51" y="201"/>
                  </a:lnTo>
                  <a:lnTo>
                    <a:pt x="51" y="201"/>
                  </a:lnTo>
                  <a:lnTo>
                    <a:pt x="52" y="201"/>
                  </a:lnTo>
                  <a:lnTo>
                    <a:pt x="52" y="200"/>
                  </a:lnTo>
                  <a:lnTo>
                    <a:pt x="53" y="200"/>
                  </a:lnTo>
                  <a:lnTo>
                    <a:pt x="53" y="200"/>
                  </a:lnTo>
                  <a:lnTo>
                    <a:pt x="54" y="199"/>
                  </a:lnTo>
                  <a:lnTo>
                    <a:pt x="54" y="199"/>
                  </a:lnTo>
                  <a:lnTo>
                    <a:pt x="55" y="198"/>
                  </a:lnTo>
                  <a:lnTo>
                    <a:pt x="55" y="198"/>
                  </a:lnTo>
                  <a:lnTo>
                    <a:pt x="55" y="198"/>
                  </a:lnTo>
                  <a:lnTo>
                    <a:pt x="56" y="197"/>
                  </a:lnTo>
                  <a:lnTo>
                    <a:pt x="56" y="196"/>
                  </a:lnTo>
                  <a:lnTo>
                    <a:pt x="57" y="196"/>
                  </a:lnTo>
                  <a:lnTo>
                    <a:pt x="57" y="195"/>
                  </a:lnTo>
                  <a:lnTo>
                    <a:pt x="58" y="195"/>
                  </a:lnTo>
                  <a:lnTo>
                    <a:pt x="58" y="194"/>
                  </a:lnTo>
                  <a:lnTo>
                    <a:pt x="59" y="194"/>
                  </a:lnTo>
                  <a:lnTo>
                    <a:pt x="59" y="193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2" y="189"/>
                  </a:lnTo>
                  <a:lnTo>
                    <a:pt x="62" y="188"/>
                  </a:lnTo>
                  <a:lnTo>
                    <a:pt x="63" y="187"/>
                  </a:lnTo>
                  <a:lnTo>
                    <a:pt x="63" y="186"/>
                  </a:lnTo>
                  <a:lnTo>
                    <a:pt x="64" y="186"/>
                  </a:lnTo>
                  <a:lnTo>
                    <a:pt x="64" y="185"/>
                  </a:lnTo>
                  <a:lnTo>
                    <a:pt x="65" y="184"/>
                  </a:lnTo>
                  <a:lnTo>
                    <a:pt x="65" y="183"/>
                  </a:lnTo>
                  <a:lnTo>
                    <a:pt x="65" y="183"/>
                  </a:lnTo>
                  <a:lnTo>
                    <a:pt x="66" y="182"/>
                  </a:lnTo>
                  <a:lnTo>
                    <a:pt x="66" y="181"/>
                  </a:lnTo>
                  <a:lnTo>
                    <a:pt x="67" y="180"/>
                  </a:lnTo>
                  <a:lnTo>
                    <a:pt x="67" y="179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69" y="177"/>
                  </a:lnTo>
                  <a:lnTo>
                    <a:pt x="69" y="176"/>
                  </a:lnTo>
                  <a:lnTo>
                    <a:pt x="70" y="175"/>
                  </a:lnTo>
                  <a:lnTo>
                    <a:pt x="70" y="174"/>
                  </a:lnTo>
                  <a:lnTo>
                    <a:pt x="70" y="173"/>
                  </a:lnTo>
                  <a:lnTo>
                    <a:pt x="71" y="173"/>
                  </a:lnTo>
                  <a:lnTo>
                    <a:pt x="71" y="172"/>
                  </a:lnTo>
                  <a:lnTo>
                    <a:pt x="72" y="171"/>
                  </a:lnTo>
                  <a:lnTo>
                    <a:pt x="72" y="170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74" y="167"/>
                  </a:lnTo>
                  <a:lnTo>
                    <a:pt x="75" y="166"/>
                  </a:lnTo>
                  <a:lnTo>
                    <a:pt x="75" y="165"/>
                  </a:lnTo>
                  <a:lnTo>
                    <a:pt x="75" y="164"/>
                  </a:lnTo>
                  <a:lnTo>
                    <a:pt x="76" y="163"/>
                  </a:lnTo>
                  <a:lnTo>
                    <a:pt x="76" y="162"/>
                  </a:lnTo>
                  <a:lnTo>
                    <a:pt x="77" y="162"/>
                  </a:lnTo>
                  <a:lnTo>
                    <a:pt x="77" y="161"/>
                  </a:lnTo>
                  <a:lnTo>
                    <a:pt x="78" y="160"/>
                  </a:lnTo>
                  <a:lnTo>
                    <a:pt x="78" y="159"/>
                  </a:lnTo>
                  <a:lnTo>
                    <a:pt x="79" y="158"/>
                  </a:lnTo>
                  <a:lnTo>
                    <a:pt x="79" y="157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3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3" y="150"/>
                  </a:lnTo>
                  <a:lnTo>
                    <a:pt x="83" y="150"/>
                  </a:lnTo>
                  <a:lnTo>
                    <a:pt x="84" y="149"/>
                  </a:lnTo>
                  <a:lnTo>
                    <a:pt x="84" y="148"/>
                  </a:lnTo>
                  <a:lnTo>
                    <a:pt x="85" y="147"/>
                  </a:lnTo>
                  <a:lnTo>
                    <a:pt x="85" y="146"/>
                  </a:lnTo>
                  <a:lnTo>
                    <a:pt x="85" y="145"/>
                  </a:lnTo>
                  <a:lnTo>
                    <a:pt x="86" y="144"/>
                  </a:lnTo>
                  <a:lnTo>
                    <a:pt x="86" y="143"/>
                  </a:lnTo>
                  <a:lnTo>
                    <a:pt x="87" y="143"/>
                  </a:lnTo>
                  <a:lnTo>
                    <a:pt x="87" y="142"/>
                  </a:lnTo>
                  <a:lnTo>
                    <a:pt x="88" y="141"/>
                  </a:lnTo>
                  <a:lnTo>
                    <a:pt x="88" y="140"/>
                  </a:lnTo>
                  <a:lnTo>
                    <a:pt x="89" y="139"/>
                  </a:lnTo>
                  <a:lnTo>
                    <a:pt x="89" y="138"/>
                  </a:lnTo>
                  <a:lnTo>
                    <a:pt x="90" y="137"/>
                  </a:lnTo>
                  <a:lnTo>
                    <a:pt x="90" y="137"/>
                  </a:lnTo>
                  <a:lnTo>
                    <a:pt x="90" y="136"/>
                  </a:lnTo>
                  <a:lnTo>
                    <a:pt x="91" y="135"/>
                  </a:lnTo>
                  <a:lnTo>
                    <a:pt x="91" y="134"/>
                  </a:lnTo>
                  <a:lnTo>
                    <a:pt x="92" y="133"/>
                  </a:lnTo>
                  <a:lnTo>
                    <a:pt x="92" y="132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4" y="129"/>
                  </a:lnTo>
                  <a:lnTo>
                    <a:pt x="95" y="128"/>
                  </a:lnTo>
                  <a:lnTo>
                    <a:pt x="95" y="127"/>
                  </a:lnTo>
                  <a:lnTo>
                    <a:pt x="95" y="126"/>
                  </a:lnTo>
                  <a:lnTo>
                    <a:pt x="96" y="125"/>
                  </a:lnTo>
                  <a:lnTo>
                    <a:pt x="96" y="125"/>
                  </a:lnTo>
                  <a:lnTo>
                    <a:pt x="97" y="124"/>
                  </a:lnTo>
                  <a:lnTo>
                    <a:pt x="97" y="123"/>
                  </a:lnTo>
                  <a:lnTo>
                    <a:pt x="98" y="122"/>
                  </a:lnTo>
                  <a:lnTo>
                    <a:pt x="98" y="121"/>
                  </a:lnTo>
                  <a:lnTo>
                    <a:pt x="99" y="120"/>
                  </a:lnTo>
                  <a:lnTo>
                    <a:pt x="99" y="119"/>
                  </a:lnTo>
                  <a:lnTo>
                    <a:pt x="100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101" y="116"/>
                  </a:lnTo>
                  <a:lnTo>
                    <a:pt x="101" y="115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5" y="109"/>
                  </a:lnTo>
                  <a:lnTo>
                    <a:pt x="105" y="108"/>
                  </a:lnTo>
                  <a:lnTo>
                    <a:pt x="105" y="107"/>
                  </a:lnTo>
                  <a:lnTo>
                    <a:pt x="106" y="106"/>
                  </a:lnTo>
                  <a:lnTo>
                    <a:pt x="106" y="106"/>
                  </a:lnTo>
                  <a:lnTo>
                    <a:pt x="107" y="105"/>
                  </a:lnTo>
                  <a:lnTo>
                    <a:pt x="107" y="104"/>
                  </a:lnTo>
                  <a:lnTo>
                    <a:pt x="108" y="103"/>
                  </a:lnTo>
                  <a:lnTo>
                    <a:pt x="108" y="102"/>
                  </a:lnTo>
                  <a:lnTo>
                    <a:pt x="109" y="101"/>
                  </a:lnTo>
                  <a:lnTo>
                    <a:pt x="109" y="100"/>
                  </a:lnTo>
                  <a:lnTo>
                    <a:pt x="110" y="99"/>
                  </a:lnTo>
                  <a:lnTo>
                    <a:pt x="110" y="99"/>
                  </a:lnTo>
                  <a:lnTo>
                    <a:pt x="110" y="98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12" y="95"/>
                  </a:lnTo>
                  <a:lnTo>
                    <a:pt x="112" y="94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4" y="92"/>
                  </a:lnTo>
                  <a:lnTo>
                    <a:pt x="114" y="91"/>
                  </a:lnTo>
                  <a:lnTo>
                    <a:pt x="115" y="90"/>
                  </a:lnTo>
                  <a:lnTo>
                    <a:pt x="115" y="89"/>
                  </a:lnTo>
                  <a:lnTo>
                    <a:pt x="115" y="88"/>
                  </a:lnTo>
                  <a:lnTo>
                    <a:pt x="116" y="87"/>
                  </a:lnTo>
                  <a:lnTo>
                    <a:pt x="116" y="87"/>
                  </a:lnTo>
                  <a:lnTo>
                    <a:pt x="117" y="86"/>
                  </a:lnTo>
                  <a:lnTo>
                    <a:pt x="117" y="85"/>
                  </a:lnTo>
                  <a:lnTo>
                    <a:pt x="118" y="84"/>
                  </a:lnTo>
                  <a:lnTo>
                    <a:pt x="118" y="83"/>
                  </a:lnTo>
                  <a:lnTo>
                    <a:pt x="119" y="82"/>
                  </a:lnTo>
                  <a:lnTo>
                    <a:pt x="119" y="81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79"/>
                  </a:lnTo>
                  <a:lnTo>
                    <a:pt x="121" y="78"/>
                  </a:lnTo>
                  <a:lnTo>
                    <a:pt x="121" y="77"/>
                  </a:lnTo>
                  <a:lnTo>
                    <a:pt x="122" y="76"/>
                  </a:lnTo>
                  <a:lnTo>
                    <a:pt x="122" y="75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4" y="73"/>
                  </a:lnTo>
                  <a:lnTo>
                    <a:pt x="124" y="72"/>
                  </a:lnTo>
                  <a:lnTo>
                    <a:pt x="125" y="71"/>
                  </a:lnTo>
                  <a:lnTo>
                    <a:pt x="125" y="70"/>
                  </a:lnTo>
                  <a:lnTo>
                    <a:pt x="125" y="69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7" y="67"/>
                  </a:lnTo>
                  <a:lnTo>
                    <a:pt x="127" y="66"/>
                  </a:lnTo>
                  <a:lnTo>
                    <a:pt x="128" y="65"/>
                  </a:lnTo>
                  <a:lnTo>
                    <a:pt x="128" y="64"/>
                  </a:lnTo>
                  <a:lnTo>
                    <a:pt x="129" y="63"/>
                  </a:lnTo>
                  <a:lnTo>
                    <a:pt x="129" y="62"/>
                  </a:lnTo>
                  <a:lnTo>
                    <a:pt x="130" y="62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1" y="59"/>
                  </a:lnTo>
                  <a:lnTo>
                    <a:pt x="131" y="58"/>
                  </a:lnTo>
                  <a:lnTo>
                    <a:pt x="132" y="57"/>
                  </a:lnTo>
                  <a:lnTo>
                    <a:pt x="132" y="56"/>
                  </a:lnTo>
                  <a:lnTo>
                    <a:pt x="133" y="55"/>
                  </a:lnTo>
                  <a:lnTo>
                    <a:pt x="133" y="55"/>
                  </a:lnTo>
                  <a:lnTo>
                    <a:pt x="134" y="54"/>
                  </a:lnTo>
                  <a:lnTo>
                    <a:pt x="134" y="53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6" y="49"/>
                  </a:lnTo>
                  <a:lnTo>
                    <a:pt x="136" y="49"/>
                  </a:lnTo>
                  <a:lnTo>
                    <a:pt x="137" y="48"/>
                  </a:lnTo>
                  <a:lnTo>
                    <a:pt x="137" y="47"/>
                  </a:lnTo>
                  <a:lnTo>
                    <a:pt x="138" y="46"/>
                  </a:lnTo>
                  <a:lnTo>
                    <a:pt x="138" y="45"/>
                  </a:lnTo>
                  <a:lnTo>
                    <a:pt x="139" y="44"/>
                  </a:lnTo>
                  <a:lnTo>
                    <a:pt x="139" y="43"/>
                  </a:lnTo>
                  <a:lnTo>
                    <a:pt x="140" y="43"/>
                  </a:lnTo>
                  <a:lnTo>
                    <a:pt x="140" y="42"/>
                  </a:lnTo>
                  <a:lnTo>
                    <a:pt x="140" y="41"/>
                  </a:lnTo>
                  <a:lnTo>
                    <a:pt x="141" y="40"/>
                  </a:lnTo>
                  <a:lnTo>
                    <a:pt x="141" y="39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3" y="37"/>
                  </a:lnTo>
                  <a:lnTo>
                    <a:pt x="143" y="36"/>
                  </a:lnTo>
                  <a:lnTo>
                    <a:pt x="144" y="35"/>
                  </a:lnTo>
                  <a:lnTo>
                    <a:pt x="144" y="34"/>
                  </a:lnTo>
                  <a:lnTo>
                    <a:pt x="145" y="33"/>
                  </a:lnTo>
                  <a:lnTo>
                    <a:pt x="145" y="32"/>
                  </a:lnTo>
                  <a:lnTo>
                    <a:pt x="145" y="32"/>
                  </a:lnTo>
                  <a:lnTo>
                    <a:pt x="146" y="31"/>
                  </a:lnTo>
                  <a:lnTo>
                    <a:pt x="146" y="30"/>
                  </a:lnTo>
                  <a:lnTo>
                    <a:pt x="147" y="29"/>
                  </a:lnTo>
                  <a:lnTo>
                    <a:pt x="147" y="28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9" y="26"/>
                  </a:lnTo>
                  <a:lnTo>
                    <a:pt x="149" y="25"/>
                  </a:lnTo>
                  <a:lnTo>
                    <a:pt x="150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1" y="21"/>
                  </a:lnTo>
                  <a:lnTo>
                    <a:pt x="152" y="20"/>
                  </a:lnTo>
                  <a:lnTo>
                    <a:pt x="152" y="19"/>
                  </a:lnTo>
                  <a:lnTo>
                    <a:pt x="153" y="19"/>
                  </a:lnTo>
                  <a:lnTo>
                    <a:pt x="153" y="18"/>
                  </a:lnTo>
                  <a:lnTo>
                    <a:pt x="154" y="17"/>
                  </a:lnTo>
                  <a:lnTo>
                    <a:pt x="154" y="16"/>
                  </a:lnTo>
                  <a:lnTo>
                    <a:pt x="155" y="16"/>
                  </a:lnTo>
                  <a:lnTo>
                    <a:pt x="155" y="15"/>
                  </a:lnTo>
                  <a:lnTo>
                    <a:pt x="155" y="14"/>
                  </a:lnTo>
                  <a:lnTo>
                    <a:pt x="156" y="13"/>
                  </a:lnTo>
                  <a:lnTo>
                    <a:pt x="156" y="13"/>
                  </a:lnTo>
                  <a:lnTo>
                    <a:pt x="157" y="12"/>
                  </a:lnTo>
                  <a:lnTo>
                    <a:pt x="157" y="11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9" y="10"/>
                  </a:lnTo>
                  <a:lnTo>
                    <a:pt x="159" y="9"/>
                  </a:lnTo>
                  <a:lnTo>
                    <a:pt x="160" y="9"/>
                  </a:lnTo>
                  <a:lnTo>
                    <a:pt x="160" y="8"/>
                  </a:lnTo>
                  <a:lnTo>
                    <a:pt x="160" y="7"/>
                  </a:lnTo>
                  <a:lnTo>
                    <a:pt x="161" y="7"/>
                  </a:lnTo>
                  <a:lnTo>
                    <a:pt x="161" y="7"/>
                  </a:lnTo>
                  <a:lnTo>
                    <a:pt x="162" y="6"/>
                  </a:lnTo>
                  <a:lnTo>
                    <a:pt x="162" y="6"/>
                  </a:lnTo>
                  <a:lnTo>
                    <a:pt x="163" y="5"/>
                  </a:lnTo>
                  <a:lnTo>
                    <a:pt x="163" y="5"/>
                  </a:lnTo>
                  <a:lnTo>
                    <a:pt x="164" y="5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7" y="2"/>
                  </a:lnTo>
                  <a:lnTo>
                    <a:pt x="168" y="2"/>
                  </a:lnTo>
                  <a:lnTo>
                    <a:pt x="168" y="2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70" y="1"/>
                  </a:lnTo>
                  <a:lnTo>
                    <a:pt x="170" y="1"/>
                  </a:lnTo>
                  <a:lnTo>
                    <a:pt x="170" y="1"/>
                  </a:lnTo>
                  <a:lnTo>
                    <a:pt x="171" y="1"/>
                  </a:lnTo>
                  <a:lnTo>
                    <a:pt x="171" y="1"/>
                  </a:lnTo>
                  <a:lnTo>
                    <a:pt x="172" y="1"/>
                  </a:lnTo>
                  <a:lnTo>
                    <a:pt x="172" y="1"/>
                  </a:lnTo>
                  <a:lnTo>
                    <a:pt x="173" y="1"/>
                  </a:lnTo>
                  <a:lnTo>
                    <a:pt x="173" y="1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5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7" y="1"/>
                  </a:lnTo>
                  <a:lnTo>
                    <a:pt x="258" y="1"/>
                  </a:lnTo>
                  <a:lnTo>
                    <a:pt x="258" y="1"/>
                  </a:lnTo>
                  <a:lnTo>
                    <a:pt x="259" y="1"/>
                  </a:lnTo>
                  <a:lnTo>
                    <a:pt x="259" y="1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0" y="1"/>
                  </a:lnTo>
                  <a:lnTo>
                    <a:pt x="261" y="1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2" y="1"/>
                  </a:lnTo>
                  <a:lnTo>
                    <a:pt x="263" y="2"/>
                  </a:lnTo>
                  <a:lnTo>
                    <a:pt x="263" y="2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64" y="2"/>
                  </a:lnTo>
                  <a:lnTo>
                    <a:pt x="265" y="3"/>
                  </a:lnTo>
                  <a:lnTo>
                    <a:pt x="265" y="3"/>
                  </a:lnTo>
                  <a:lnTo>
                    <a:pt x="266" y="3"/>
                  </a:lnTo>
                  <a:lnTo>
                    <a:pt x="266" y="3"/>
                  </a:lnTo>
                  <a:lnTo>
                    <a:pt x="267" y="4"/>
                  </a:lnTo>
                  <a:lnTo>
                    <a:pt x="267" y="4"/>
                  </a:lnTo>
                  <a:lnTo>
                    <a:pt x="268" y="4"/>
                  </a:lnTo>
                  <a:lnTo>
                    <a:pt x="268" y="5"/>
                  </a:lnTo>
                  <a:lnTo>
                    <a:pt x="269" y="5"/>
                  </a:lnTo>
                  <a:lnTo>
                    <a:pt x="269" y="5"/>
                  </a:lnTo>
                  <a:lnTo>
                    <a:pt x="269" y="6"/>
                  </a:lnTo>
                  <a:lnTo>
                    <a:pt x="270" y="6"/>
                  </a:lnTo>
                  <a:lnTo>
                    <a:pt x="270" y="7"/>
                  </a:lnTo>
                  <a:lnTo>
                    <a:pt x="271" y="7"/>
                  </a:lnTo>
                  <a:lnTo>
                    <a:pt x="271" y="7"/>
                  </a:lnTo>
                  <a:lnTo>
                    <a:pt x="272" y="8"/>
                  </a:lnTo>
                  <a:lnTo>
                    <a:pt x="272" y="9"/>
                  </a:lnTo>
                  <a:lnTo>
                    <a:pt x="273" y="9"/>
                  </a:lnTo>
                  <a:lnTo>
                    <a:pt x="273" y="10"/>
                  </a:lnTo>
                  <a:lnTo>
                    <a:pt x="274" y="10"/>
                  </a:lnTo>
                  <a:lnTo>
                    <a:pt x="274" y="11"/>
                  </a:lnTo>
                  <a:lnTo>
                    <a:pt x="274" y="11"/>
                  </a:lnTo>
                  <a:lnTo>
                    <a:pt x="275" y="12"/>
                  </a:lnTo>
                  <a:lnTo>
                    <a:pt x="275" y="13"/>
                  </a:lnTo>
                  <a:lnTo>
                    <a:pt x="276" y="13"/>
                  </a:lnTo>
                  <a:lnTo>
                    <a:pt x="276" y="14"/>
                  </a:lnTo>
                  <a:lnTo>
                    <a:pt x="277" y="15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9" y="18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1" y="22"/>
                  </a:lnTo>
                  <a:lnTo>
                    <a:pt x="281" y="22"/>
                  </a:lnTo>
                  <a:lnTo>
                    <a:pt x="282" y="23"/>
                  </a:lnTo>
                  <a:lnTo>
                    <a:pt x="282" y="24"/>
                  </a:lnTo>
                  <a:lnTo>
                    <a:pt x="283" y="25"/>
                  </a:lnTo>
                  <a:lnTo>
                    <a:pt x="283" y="26"/>
                  </a:lnTo>
                  <a:lnTo>
                    <a:pt x="284" y="27"/>
                  </a:lnTo>
                  <a:lnTo>
                    <a:pt x="284" y="27"/>
                  </a:lnTo>
                  <a:lnTo>
                    <a:pt x="284" y="28"/>
                  </a:lnTo>
                  <a:lnTo>
                    <a:pt x="285" y="29"/>
                  </a:lnTo>
                  <a:lnTo>
                    <a:pt x="285" y="30"/>
                  </a:lnTo>
                  <a:lnTo>
                    <a:pt x="286" y="31"/>
                  </a:lnTo>
                  <a:lnTo>
                    <a:pt x="286" y="32"/>
                  </a:lnTo>
                  <a:lnTo>
                    <a:pt x="287" y="32"/>
                  </a:lnTo>
                  <a:lnTo>
                    <a:pt x="287" y="33"/>
                  </a:lnTo>
                  <a:lnTo>
                    <a:pt x="288" y="34"/>
                  </a:lnTo>
                  <a:lnTo>
                    <a:pt x="288" y="35"/>
                  </a:lnTo>
                  <a:lnTo>
                    <a:pt x="289" y="36"/>
                  </a:lnTo>
                  <a:lnTo>
                    <a:pt x="289" y="37"/>
                  </a:lnTo>
                  <a:lnTo>
                    <a:pt x="289" y="37"/>
                  </a:lnTo>
                  <a:lnTo>
                    <a:pt x="290" y="38"/>
                  </a:lnTo>
                  <a:lnTo>
                    <a:pt x="290" y="39"/>
                  </a:lnTo>
                  <a:lnTo>
                    <a:pt x="291" y="40"/>
                  </a:lnTo>
                  <a:lnTo>
                    <a:pt x="291" y="41"/>
                  </a:lnTo>
                  <a:lnTo>
                    <a:pt x="292" y="42"/>
                  </a:lnTo>
                  <a:lnTo>
                    <a:pt x="292" y="43"/>
                  </a:lnTo>
                  <a:lnTo>
                    <a:pt x="293" y="43"/>
                  </a:lnTo>
                  <a:lnTo>
                    <a:pt x="293" y="44"/>
                  </a:lnTo>
                  <a:lnTo>
                    <a:pt x="294" y="45"/>
                  </a:lnTo>
                  <a:lnTo>
                    <a:pt x="294" y="46"/>
                  </a:lnTo>
                  <a:lnTo>
                    <a:pt x="294" y="47"/>
                  </a:lnTo>
                  <a:lnTo>
                    <a:pt x="295" y="48"/>
                  </a:lnTo>
                  <a:lnTo>
                    <a:pt x="295" y="49"/>
                  </a:lnTo>
                  <a:lnTo>
                    <a:pt x="296" y="49"/>
                  </a:lnTo>
                  <a:lnTo>
                    <a:pt x="296" y="50"/>
                  </a:lnTo>
                  <a:lnTo>
                    <a:pt x="297" y="51"/>
                  </a:lnTo>
                  <a:lnTo>
                    <a:pt x="297" y="52"/>
                  </a:lnTo>
                  <a:lnTo>
                    <a:pt x="298" y="53"/>
                  </a:lnTo>
                  <a:lnTo>
                    <a:pt x="298" y="54"/>
                  </a:lnTo>
                  <a:lnTo>
                    <a:pt x="299" y="55"/>
                  </a:lnTo>
                  <a:lnTo>
                    <a:pt x="299" y="55"/>
                  </a:lnTo>
                  <a:lnTo>
                    <a:pt x="299" y="56"/>
                  </a:lnTo>
                  <a:lnTo>
                    <a:pt x="300" y="57"/>
                  </a:lnTo>
                  <a:lnTo>
                    <a:pt x="300" y="58"/>
                  </a:lnTo>
                  <a:lnTo>
                    <a:pt x="301" y="59"/>
                  </a:lnTo>
                  <a:lnTo>
                    <a:pt x="301" y="60"/>
                  </a:lnTo>
                  <a:lnTo>
                    <a:pt x="302" y="61"/>
                  </a:lnTo>
                  <a:lnTo>
                    <a:pt x="302" y="62"/>
                  </a:lnTo>
                  <a:lnTo>
                    <a:pt x="303" y="62"/>
                  </a:lnTo>
                  <a:lnTo>
                    <a:pt x="303" y="63"/>
                  </a:lnTo>
                  <a:lnTo>
                    <a:pt x="304" y="64"/>
                  </a:lnTo>
                  <a:lnTo>
                    <a:pt x="304" y="65"/>
                  </a:lnTo>
                  <a:lnTo>
                    <a:pt x="304" y="66"/>
                  </a:lnTo>
                  <a:lnTo>
                    <a:pt x="305" y="67"/>
                  </a:lnTo>
                  <a:lnTo>
                    <a:pt x="305" y="68"/>
                  </a:lnTo>
                  <a:lnTo>
                    <a:pt x="306" y="68"/>
                  </a:lnTo>
                  <a:lnTo>
                    <a:pt x="306" y="69"/>
                  </a:lnTo>
                  <a:lnTo>
                    <a:pt x="307" y="70"/>
                  </a:lnTo>
                  <a:lnTo>
                    <a:pt x="307" y="71"/>
                  </a:lnTo>
                  <a:lnTo>
                    <a:pt x="308" y="72"/>
                  </a:lnTo>
                  <a:lnTo>
                    <a:pt x="308" y="73"/>
                  </a:lnTo>
                  <a:lnTo>
                    <a:pt x="309" y="74"/>
                  </a:lnTo>
                  <a:lnTo>
                    <a:pt x="309" y="74"/>
                  </a:lnTo>
                  <a:lnTo>
                    <a:pt x="309" y="75"/>
                  </a:lnTo>
                  <a:lnTo>
                    <a:pt x="310" y="76"/>
                  </a:lnTo>
                  <a:lnTo>
                    <a:pt x="310" y="77"/>
                  </a:lnTo>
                  <a:lnTo>
                    <a:pt x="311" y="78"/>
                  </a:lnTo>
                  <a:lnTo>
                    <a:pt x="311" y="79"/>
                  </a:lnTo>
                  <a:lnTo>
                    <a:pt x="312" y="80"/>
                  </a:lnTo>
                  <a:lnTo>
                    <a:pt x="312" y="80"/>
                  </a:lnTo>
                  <a:lnTo>
                    <a:pt x="313" y="81"/>
                  </a:lnTo>
                  <a:lnTo>
                    <a:pt x="313" y="82"/>
                  </a:lnTo>
                  <a:lnTo>
                    <a:pt x="314" y="83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5" y="86"/>
                  </a:lnTo>
                  <a:lnTo>
                    <a:pt x="315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7" y="89"/>
                  </a:lnTo>
                  <a:lnTo>
                    <a:pt x="317" y="90"/>
                  </a:lnTo>
                  <a:lnTo>
                    <a:pt x="318" y="91"/>
                  </a:lnTo>
                  <a:lnTo>
                    <a:pt x="318" y="92"/>
                  </a:lnTo>
                  <a:lnTo>
                    <a:pt x="319" y="93"/>
                  </a:lnTo>
                  <a:lnTo>
                    <a:pt x="319" y="93"/>
                  </a:lnTo>
                  <a:lnTo>
                    <a:pt x="319" y="94"/>
                  </a:lnTo>
                  <a:lnTo>
                    <a:pt x="320" y="95"/>
                  </a:lnTo>
                  <a:lnTo>
                    <a:pt x="320" y="96"/>
                  </a:lnTo>
                  <a:lnTo>
                    <a:pt x="321" y="97"/>
                  </a:lnTo>
                  <a:lnTo>
                    <a:pt x="321" y="98"/>
                  </a:lnTo>
                  <a:lnTo>
                    <a:pt x="322" y="99"/>
                  </a:lnTo>
                  <a:lnTo>
                    <a:pt x="322" y="99"/>
                  </a:lnTo>
                  <a:lnTo>
                    <a:pt x="323" y="100"/>
                  </a:lnTo>
                  <a:lnTo>
                    <a:pt x="323" y="101"/>
                  </a:lnTo>
                  <a:lnTo>
                    <a:pt x="324" y="102"/>
                  </a:lnTo>
                  <a:lnTo>
                    <a:pt x="324" y="103"/>
                  </a:lnTo>
                  <a:lnTo>
                    <a:pt x="324" y="104"/>
                  </a:lnTo>
                  <a:lnTo>
                    <a:pt x="325" y="105"/>
                  </a:lnTo>
                  <a:lnTo>
                    <a:pt x="325" y="106"/>
                  </a:lnTo>
                  <a:lnTo>
                    <a:pt x="326" y="106"/>
                  </a:lnTo>
                  <a:lnTo>
                    <a:pt x="326" y="107"/>
                  </a:lnTo>
                  <a:lnTo>
                    <a:pt x="327" y="108"/>
                  </a:lnTo>
                  <a:lnTo>
                    <a:pt x="327" y="109"/>
                  </a:lnTo>
                  <a:lnTo>
                    <a:pt x="328" y="110"/>
                  </a:lnTo>
                  <a:lnTo>
                    <a:pt x="328" y="111"/>
                  </a:lnTo>
                  <a:lnTo>
                    <a:pt x="329" y="112"/>
                  </a:lnTo>
                  <a:lnTo>
                    <a:pt x="329" y="112"/>
                  </a:lnTo>
                  <a:lnTo>
                    <a:pt x="329" y="113"/>
                  </a:lnTo>
                  <a:lnTo>
                    <a:pt x="330" y="114"/>
                  </a:lnTo>
                  <a:lnTo>
                    <a:pt x="330" y="115"/>
                  </a:lnTo>
                  <a:lnTo>
                    <a:pt x="331" y="116"/>
                  </a:lnTo>
                  <a:lnTo>
                    <a:pt x="331" y="117"/>
                  </a:lnTo>
                  <a:lnTo>
                    <a:pt x="332" y="118"/>
                  </a:lnTo>
                  <a:lnTo>
                    <a:pt x="332" y="118"/>
                  </a:lnTo>
                  <a:lnTo>
                    <a:pt x="333" y="119"/>
                  </a:lnTo>
                  <a:lnTo>
                    <a:pt x="333" y="120"/>
                  </a:lnTo>
                  <a:lnTo>
                    <a:pt x="334" y="121"/>
                  </a:lnTo>
                  <a:lnTo>
                    <a:pt x="334" y="122"/>
                  </a:lnTo>
                  <a:lnTo>
                    <a:pt x="334" y="123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9"/>
                  </a:lnTo>
                  <a:lnTo>
                    <a:pt x="338" y="130"/>
                  </a:lnTo>
                  <a:lnTo>
                    <a:pt x="339" y="131"/>
                  </a:lnTo>
                  <a:lnTo>
                    <a:pt x="339" y="131"/>
                  </a:lnTo>
                  <a:lnTo>
                    <a:pt x="339" y="132"/>
                  </a:lnTo>
                  <a:lnTo>
                    <a:pt x="340" y="133"/>
                  </a:lnTo>
                  <a:lnTo>
                    <a:pt x="340" y="134"/>
                  </a:lnTo>
                  <a:lnTo>
                    <a:pt x="341" y="135"/>
                  </a:lnTo>
                  <a:lnTo>
                    <a:pt x="341" y="136"/>
                  </a:lnTo>
                  <a:lnTo>
                    <a:pt x="342" y="137"/>
                  </a:lnTo>
                  <a:lnTo>
                    <a:pt x="342" y="137"/>
                  </a:lnTo>
                  <a:lnTo>
                    <a:pt x="343" y="138"/>
                  </a:lnTo>
                  <a:lnTo>
                    <a:pt x="343" y="139"/>
                  </a:lnTo>
                  <a:lnTo>
                    <a:pt x="344" y="140"/>
                  </a:lnTo>
                  <a:lnTo>
                    <a:pt x="344" y="141"/>
                  </a:lnTo>
                  <a:lnTo>
                    <a:pt x="344" y="142"/>
                  </a:lnTo>
                  <a:lnTo>
                    <a:pt x="345" y="143"/>
                  </a:lnTo>
                  <a:lnTo>
                    <a:pt x="345" y="143"/>
                  </a:lnTo>
                  <a:lnTo>
                    <a:pt x="346" y="144"/>
                  </a:lnTo>
                  <a:lnTo>
                    <a:pt x="346" y="145"/>
                  </a:lnTo>
                  <a:lnTo>
                    <a:pt x="347" y="146"/>
                  </a:lnTo>
                  <a:lnTo>
                    <a:pt x="347" y="147"/>
                  </a:lnTo>
                  <a:lnTo>
                    <a:pt x="348" y="148"/>
                  </a:lnTo>
                  <a:lnTo>
                    <a:pt x="348" y="149"/>
                  </a:lnTo>
                  <a:lnTo>
                    <a:pt x="349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4"/>
                  </a:lnTo>
                  <a:lnTo>
                    <a:pt x="351" y="155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3" y="157"/>
                  </a:lnTo>
                  <a:lnTo>
                    <a:pt x="353" y="158"/>
                  </a:lnTo>
                  <a:lnTo>
                    <a:pt x="354" y="159"/>
                  </a:lnTo>
                  <a:lnTo>
                    <a:pt x="354" y="160"/>
                  </a:lnTo>
                  <a:lnTo>
                    <a:pt x="354" y="161"/>
                  </a:lnTo>
                  <a:lnTo>
                    <a:pt x="355" y="162"/>
                  </a:lnTo>
                  <a:lnTo>
                    <a:pt x="355" y="162"/>
                  </a:lnTo>
                  <a:lnTo>
                    <a:pt x="356" y="163"/>
                  </a:lnTo>
                  <a:lnTo>
                    <a:pt x="356" y="164"/>
                  </a:lnTo>
                  <a:lnTo>
                    <a:pt x="357" y="165"/>
                  </a:lnTo>
                  <a:lnTo>
                    <a:pt x="357" y="166"/>
                  </a:lnTo>
                  <a:lnTo>
                    <a:pt x="358" y="167"/>
                  </a:lnTo>
                  <a:lnTo>
                    <a:pt x="358" y="168"/>
                  </a:lnTo>
                  <a:lnTo>
                    <a:pt x="359" y="168"/>
                  </a:lnTo>
                  <a:lnTo>
                    <a:pt x="359" y="169"/>
                  </a:lnTo>
                  <a:lnTo>
                    <a:pt x="359" y="170"/>
                  </a:lnTo>
                  <a:lnTo>
                    <a:pt x="360" y="171"/>
                  </a:lnTo>
                  <a:lnTo>
                    <a:pt x="360" y="172"/>
                  </a:lnTo>
                  <a:lnTo>
                    <a:pt x="361" y="173"/>
                  </a:lnTo>
                  <a:lnTo>
                    <a:pt x="361" y="173"/>
                  </a:lnTo>
                  <a:lnTo>
                    <a:pt x="362" y="174"/>
                  </a:lnTo>
                  <a:lnTo>
                    <a:pt x="362" y="175"/>
                  </a:lnTo>
                  <a:lnTo>
                    <a:pt x="363" y="176"/>
                  </a:lnTo>
                  <a:lnTo>
                    <a:pt x="363" y="177"/>
                  </a:lnTo>
                  <a:lnTo>
                    <a:pt x="364" y="178"/>
                  </a:lnTo>
                  <a:lnTo>
                    <a:pt x="364" y="178"/>
                  </a:lnTo>
                  <a:lnTo>
                    <a:pt x="364" y="179"/>
                  </a:lnTo>
                  <a:lnTo>
                    <a:pt x="365" y="180"/>
                  </a:lnTo>
                  <a:lnTo>
                    <a:pt x="365" y="181"/>
                  </a:lnTo>
                  <a:lnTo>
                    <a:pt x="366" y="182"/>
                  </a:lnTo>
                  <a:lnTo>
                    <a:pt x="366" y="183"/>
                  </a:lnTo>
                  <a:lnTo>
                    <a:pt x="367" y="183"/>
                  </a:lnTo>
                  <a:lnTo>
                    <a:pt x="367" y="184"/>
                  </a:lnTo>
                  <a:lnTo>
                    <a:pt x="368" y="185"/>
                  </a:lnTo>
                  <a:lnTo>
                    <a:pt x="368" y="186"/>
                  </a:lnTo>
                  <a:lnTo>
                    <a:pt x="369" y="186"/>
                  </a:lnTo>
                  <a:lnTo>
                    <a:pt x="369" y="187"/>
                  </a:lnTo>
                  <a:lnTo>
                    <a:pt x="369" y="188"/>
                  </a:lnTo>
                  <a:lnTo>
                    <a:pt x="370" y="189"/>
                  </a:lnTo>
                  <a:lnTo>
                    <a:pt x="370" y="189"/>
                  </a:lnTo>
                  <a:lnTo>
                    <a:pt x="371" y="190"/>
                  </a:lnTo>
                  <a:lnTo>
                    <a:pt x="371" y="191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3" y="193"/>
                  </a:lnTo>
                  <a:lnTo>
                    <a:pt x="373" y="194"/>
                  </a:lnTo>
                  <a:lnTo>
                    <a:pt x="374" y="194"/>
                  </a:lnTo>
                  <a:lnTo>
                    <a:pt x="374" y="195"/>
                  </a:lnTo>
                  <a:lnTo>
                    <a:pt x="374" y="195"/>
                  </a:lnTo>
                  <a:lnTo>
                    <a:pt x="375" y="196"/>
                  </a:lnTo>
                  <a:lnTo>
                    <a:pt x="375" y="196"/>
                  </a:lnTo>
                  <a:lnTo>
                    <a:pt x="376" y="197"/>
                  </a:lnTo>
                  <a:lnTo>
                    <a:pt x="376" y="198"/>
                  </a:lnTo>
                  <a:lnTo>
                    <a:pt x="377" y="198"/>
                  </a:lnTo>
                  <a:lnTo>
                    <a:pt x="377" y="198"/>
                  </a:lnTo>
                  <a:lnTo>
                    <a:pt x="378" y="199"/>
                  </a:lnTo>
                  <a:lnTo>
                    <a:pt x="378" y="199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79" y="200"/>
                  </a:lnTo>
                  <a:lnTo>
                    <a:pt x="380" y="201"/>
                  </a:lnTo>
                  <a:lnTo>
                    <a:pt x="380" y="201"/>
                  </a:lnTo>
                  <a:lnTo>
                    <a:pt x="381" y="201"/>
                  </a:lnTo>
                  <a:lnTo>
                    <a:pt x="381" y="202"/>
                  </a:lnTo>
                  <a:lnTo>
                    <a:pt x="382" y="202"/>
                  </a:lnTo>
                  <a:lnTo>
                    <a:pt x="382" y="202"/>
                  </a:lnTo>
                  <a:lnTo>
                    <a:pt x="383" y="202"/>
                  </a:lnTo>
                  <a:lnTo>
                    <a:pt x="383" y="203"/>
                  </a:lnTo>
                  <a:lnTo>
                    <a:pt x="384" y="203"/>
                  </a:lnTo>
                  <a:lnTo>
                    <a:pt x="384" y="203"/>
                  </a:lnTo>
                  <a:lnTo>
                    <a:pt x="384" y="203"/>
                  </a:lnTo>
                  <a:lnTo>
                    <a:pt x="385" y="203"/>
                  </a:lnTo>
                  <a:lnTo>
                    <a:pt x="385" y="204"/>
                  </a:lnTo>
                  <a:lnTo>
                    <a:pt x="386" y="204"/>
                  </a:lnTo>
                  <a:lnTo>
                    <a:pt x="386" y="204"/>
                  </a:lnTo>
                  <a:lnTo>
                    <a:pt x="387" y="204"/>
                  </a:lnTo>
                  <a:lnTo>
                    <a:pt x="387" y="204"/>
                  </a:lnTo>
                  <a:lnTo>
                    <a:pt x="388" y="204"/>
                  </a:lnTo>
                  <a:lnTo>
                    <a:pt x="388" y="204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90" y="204"/>
                  </a:lnTo>
                  <a:lnTo>
                    <a:pt x="390" y="204"/>
                  </a:lnTo>
                  <a:lnTo>
                    <a:pt x="391" y="205"/>
                  </a:lnTo>
                  <a:lnTo>
                    <a:pt x="391" y="205"/>
                  </a:lnTo>
                  <a:lnTo>
                    <a:pt x="392" y="205"/>
                  </a:lnTo>
                  <a:lnTo>
                    <a:pt x="392" y="205"/>
                  </a:lnTo>
                  <a:lnTo>
                    <a:pt x="393" y="205"/>
                  </a:lnTo>
                  <a:lnTo>
                    <a:pt x="393" y="205"/>
                  </a:lnTo>
                  <a:lnTo>
                    <a:pt x="394" y="205"/>
                  </a:lnTo>
                  <a:lnTo>
                    <a:pt x="394" y="205"/>
                  </a:lnTo>
                  <a:lnTo>
                    <a:pt x="394" y="205"/>
                  </a:lnTo>
                  <a:lnTo>
                    <a:pt x="395" y="205"/>
                  </a:lnTo>
                  <a:lnTo>
                    <a:pt x="395" y="205"/>
                  </a:lnTo>
                  <a:lnTo>
                    <a:pt x="396" y="205"/>
                  </a:lnTo>
                  <a:lnTo>
                    <a:pt x="396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399" y="205"/>
                  </a:lnTo>
                  <a:lnTo>
                    <a:pt x="400" y="205"/>
                  </a:lnTo>
                  <a:lnTo>
                    <a:pt x="400" y="205"/>
                  </a:lnTo>
                  <a:lnTo>
                    <a:pt x="401" y="205"/>
                  </a:lnTo>
                  <a:lnTo>
                    <a:pt x="401" y="205"/>
                  </a:lnTo>
                  <a:lnTo>
                    <a:pt x="402" y="205"/>
                  </a:lnTo>
                  <a:lnTo>
                    <a:pt x="402" y="205"/>
                  </a:lnTo>
                  <a:lnTo>
                    <a:pt x="403" y="205"/>
                  </a:lnTo>
                  <a:lnTo>
                    <a:pt x="403" y="205"/>
                  </a:lnTo>
                  <a:lnTo>
                    <a:pt x="404" y="205"/>
                  </a:lnTo>
                  <a:lnTo>
                    <a:pt x="404" y="205"/>
                  </a:lnTo>
                  <a:lnTo>
                    <a:pt x="404" y="205"/>
                  </a:lnTo>
                  <a:lnTo>
                    <a:pt x="405" y="205"/>
                  </a:lnTo>
                  <a:lnTo>
                    <a:pt x="405" y="205"/>
                  </a:lnTo>
                  <a:lnTo>
                    <a:pt x="406" y="205"/>
                  </a:lnTo>
                  <a:lnTo>
                    <a:pt x="406" y="205"/>
                  </a:lnTo>
                  <a:lnTo>
                    <a:pt x="407" y="205"/>
                  </a:lnTo>
                  <a:lnTo>
                    <a:pt x="407" y="205"/>
                  </a:lnTo>
                  <a:lnTo>
                    <a:pt x="408" y="205"/>
                  </a:lnTo>
                  <a:lnTo>
                    <a:pt x="408" y="205"/>
                  </a:lnTo>
                  <a:lnTo>
                    <a:pt x="409" y="205"/>
                  </a:lnTo>
                  <a:lnTo>
                    <a:pt x="409" y="205"/>
                  </a:lnTo>
                  <a:lnTo>
                    <a:pt x="409" y="205"/>
                  </a:lnTo>
                  <a:lnTo>
                    <a:pt x="410" y="205"/>
                  </a:lnTo>
                  <a:lnTo>
                    <a:pt x="410" y="205"/>
                  </a:lnTo>
                  <a:lnTo>
                    <a:pt x="411" y="205"/>
                  </a:lnTo>
                  <a:lnTo>
                    <a:pt x="411" y="205"/>
                  </a:lnTo>
                  <a:lnTo>
                    <a:pt x="412" y="205"/>
                  </a:lnTo>
                  <a:lnTo>
                    <a:pt x="412" y="205"/>
                  </a:lnTo>
                  <a:lnTo>
                    <a:pt x="413" y="205"/>
                  </a:lnTo>
                  <a:lnTo>
                    <a:pt x="413" y="205"/>
                  </a:lnTo>
                  <a:lnTo>
                    <a:pt x="414" y="205"/>
                  </a:lnTo>
                  <a:lnTo>
                    <a:pt x="414" y="205"/>
                  </a:lnTo>
                  <a:lnTo>
                    <a:pt x="414" y="205"/>
                  </a:lnTo>
                  <a:lnTo>
                    <a:pt x="415" y="205"/>
                  </a:lnTo>
                  <a:lnTo>
                    <a:pt x="415" y="205"/>
                  </a:lnTo>
                  <a:lnTo>
                    <a:pt x="416" y="205"/>
                  </a:lnTo>
                  <a:lnTo>
                    <a:pt x="416" y="205"/>
                  </a:lnTo>
                  <a:lnTo>
                    <a:pt x="417" y="205"/>
                  </a:lnTo>
                  <a:lnTo>
                    <a:pt x="417" y="205"/>
                  </a:lnTo>
                  <a:lnTo>
                    <a:pt x="418" y="205"/>
                  </a:lnTo>
                  <a:lnTo>
                    <a:pt x="418" y="205"/>
                  </a:lnTo>
                  <a:lnTo>
                    <a:pt x="419" y="205"/>
                  </a:lnTo>
                  <a:lnTo>
                    <a:pt x="419" y="205"/>
                  </a:lnTo>
                  <a:lnTo>
                    <a:pt x="419" y="205"/>
                  </a:lnTo>
                  <a:lnTo>
                    <a:pt x="420" y="205"/>
                  </a:lnTo>
                  <a:lnTo>
                    <a:pt x="420" y="205"/>
                  </a:lnTo>
                  <a:lnTo>
                    <a:pt x="421" y="205"/>
                  </a:lnTo>
                  <a:lnTo>
                    <a:pt x="421" y="205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3" y="205"/>
                  </a:lnTo>
                  <a:lnTo>
                    <a:pt x="423" y="205"/>
                  </a:lnTo>
                  <a:lnTo>
                    <a:pt x="424" y="205"/>
                  </a:lnTo>
                  <a:lnTo>
                    <a:pt x="424" y="205"/>
                  </a:lnTo>
                  <a:lnTo>
                    <a:pt x="424" y="205"/>
                  </a:lnTo>
                  <a:lnTo>
                    <a:pt x="425" y="205"/>
                  </a:lnTo>
                  <a:lnTo>
                    <a:pt x="425" y="205"/>
                  </a:lnTo>
                  <a:lnTo>
                    <a:pt x="426" y="205"/>
                  </a:lnTo>
                  <a:lnTo>
                    <a:pt x="426" y="205"/>
                  </a:lnTo>
                  <a:lnTo>
                    <a:pt x="427" y="205"/>
                  </a:lnTo>
                  <a:lnTo>
                    <a:pt x="427" y="205"/>
                  </a:lnTo>
                  <a:lnTo>
                    <a:pt x="428" y="205"/>
                  </a:lnTo>
                  <a:lnTo>
                    <a:pt x="428" y="205"/>
                  </a:lnTo>
                  <a:lnTo>
                    <a:pt x="429" y="205"/>
                  </a:lnTo>
                  <a:lnTo>
                    <a:pt x="429" y="205"/>
                  </a:lnTo>
                  <a:lnTo>
                    <a:pt x="429" y="205"/>
                  </a:lnTo>
                  <a:lnTo>
                    <a:pt x="430" y="205"/>
                  </a:lnTo>
                  <a:lnTo>
                    <a:pt x="430" y="205"/>
                  </a:lnTo>
                  <a:lnTo>
                    <a:pt x="431" y="205"/>
                  </a:lnTo>
                  <a:lnTo>
                    <a:pt x="431" y="205"/>
                  </a:lnTo>
                  <a:lnTo>
                    <a:pt x="432" y="205"/>
                  </a:lnTo>
                  <a:lnTo>
                    <a:pt x="432" y="205"/>
                  </a:lnTo>
                  <a:lnTo>
                    <a:pt x="433" y="205"/>
                  </a:lnTo>
                  <a:lnTo>
                    <a:pt x="433" y="205"/>
                  </a:lnTo>
                  <a:lnTo>
                    <a:pt x="434" y="205"/>
                  </a:lnTo>
                  <a:lnTo>
                    <a:pt x="434" y="205"/>
                  </a:lnTo>
                  <a:lnTo>
                    <a:pt x="434" y="205"/>
                  </a:lnTo>
                  <a:lnTo>
                    <a:pt x="435" y="205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6" y="205"/>
                  </a:lnTo>
                  <a:lnTo>
                    <a:pt x="437" y="205"/>
                  </a:lnTo>
                  <a:lnTo>
                    <a:pt x="437" y="205"/>
                  </a:lnTo>
                  <a:lnTo>
                    <a:pt x="438" y="205"/>
                  </a:lnTo>
                  <a:lnTo>
                    <a:pt x="438" y="205"/>
                  </a:lnTo>
                  <a:lnTo>
                    <a:pt x="439" y="205"/>
                  </a:lnTo>
                  <a:lnTo>
                    <a:pt x="439" y="205"/>
                  </a:lnTo>
                  <a:lnTo>
                    <a:pt x="439" y="205"/>
                  </a:lnTo>
                  <a:lnTo>
                    <a:pt x="440" y="205"/>
                  </a:lnTo>
                  <a:lnTo>
                    <a:pt x="440" y="205"/>
                  </a:lnTo>
                  <a:lnTo>
                    <a:pt x="441" y="205"/>
                  </a:lnTo>
                  <a:lnTo>
                    <a:pt x="441" y="205"/>
                  </a:lnTo>
                  <a:lnTo>
                    <a:pt x="442" y="205"/>
                  </a:lnTo>
                  <a:lnTo>
                    <a:pt x="442" y="205"/>
                  </a:lnTo>
                  <a:lnTo>
                    <a:pt x="443" y="205"/>
                  </a:lnTo>
                  <a:lnTo>
                    <a:pt x="443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5" y="205"/>
                  </a:lnTo>
                  <a:lnTo>
                    <a:pt x="445" y="205"/>
                  </a:lnTo>
                  <a:lnTo>
                    <a:pt x="446" y="205"/>
                  </a:lnTo>
                  <a:lnTo>
                    <a:pt x="446" y="205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8" y="205"/>
                  </a:lnTo>
                  <a:lnTo>
                    <a:pt x="448" y="205"/>
                  </a:lnTo>
                  <a:lnTo>
                    <a:pt x="449" y="205"/>
                  </a:lnTo>
                  <a:lnTo>
                    <a:pt x="449" y="205"/>
                  </a:lnTo>
                  <a:lnTo>
                    <a:pt x="449" y="205"/>
                  </a:lnTo>
                  <a:lnTo>
                    <a:pt x="450" y="205"/>
                  </a:lnTo>
                  <a:lnTo>
                    <a:pt x="450" y="205"/>
                  </a:lnTo>
                  <a:lnTo>
                    <a:pt x="451" y="205"/>
                  </a:lnTo>
                  <a:lnTo>
                    <a:pt x="451" y="205"/>
                  </a:lnTo>
                  <a:lnTo>
                    <a:pt x="452" y="205"/>
                  </a:lnTo>
                  <a:lnTo>
                    <a:pt x="452" y="205"/>
                  </a:lnTo>
                  <a:lnTo>
                    <a:pt x="453" y="205"/>
                  </a:lnTo>
                  <a:lnTo>
                    <a:pt x="453" y="205"/>
                  </a:lnTo>
                  <a:lnTo>
                    <a:pt x="454" y="205"/>
                  </a:lnTo>
                  <a:lnTo>
                    <a:pt x="454" y="205"/>
                  </a:lnTo>
                </a:path>
              </a:pathLst>
            </a:custGeom>
            <a:noFill/>
            <a:ln w="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auto">
            <a:xfrm>
              <a:off x="885" y="1390"/>
              <a:ext cx="4312" cy="1947"/>
            </a:xfrm>
            <a:custGeom>
              <a:avLst/>
              <a:gdLst/>
              <a:ahLst/>
              <a:cxnLst>
                <a:cxn ang="0">
                  <a:pos x="7" y="205"/>
                </a:cxn>
                <a:cxn ang="0">
                  <a:pos x="14" y="205"/>
                </a:cxn>
                <a:cxn ang="0">
                  <a:pos x="21" y="205"/>
                </a:cxn>
                <a:cxn ang="0">
                  <a:pos x="29" y="205"/>
                </a:cxn>
                <a:cxn ang="0">
                  <a:pos x="36" y="205"/>
                </a:cxn>
                <a:cxn ang="0">
                  <a:pos x="43" y="205"/>
                </a:cxn>
                <a:cxn ang="0">
                  <a:pos x="50" y="205"/>
                </a:cxn>
                <a:cxn ang="0">
                  <a:pos x="58" y="199"/>
                </a:cxn>
                <a:cxn ang="0">
                  <a:pos x="65" y="182"/>
                </a:cxn>
                <a:cxn ang="0">
                  <a:pos x="72" y="172"/>
                </a:cxn>
                <a:cxn ang="0">
                  <a:pos x="80" y="156"/>
                </a:cxn>
                <a:cxn ang="0">
                  <a:pos x="87" y="142"/>
                </a:cxn>
                <a:cxn ang="0">
                  <a:pos x="94" y="129"/>
                </a:cxn>
                <a:cxn ang="0">
                  <a:pos x="101" y="115"/>
                </a:cxn>
                <a:cxn ang="0">
                  <a:pos x="109" y="101"/>
                </a:cxn>
                <a:cxn ang="0">
                  <a:pos x="116" y="87"/>
                </a:cxn>
                <a:cxn ang="0">
                  <a:pos x="123" y="73"/>
                </a:cxn>
                <a:cxn ang="0">
                  <a:pos x="130" y="59"/>
                </a:cxn>
                <a:cxn ang="0">
                  <a:pos x="138" y="46"/>
                </a:cxn>
                <a:cxn ang="0">
                  <a:pos x="145" y="32"/>
                </a:cxn>
                <a:cxn ang="0">
                  <a:pos x="152" y="19"/>
                </a:cxn>
                <a:cxn ang="0">
                  <a:pos x="160" y="7"/>
                </a:cxn>
                <a:cxn ang="0">
                  <a:pos x="167" y="1"/>
                </a:cxn>
                <a:cxn ang="0">
                  <a:pos x="174" y="0"/>
                </a:cxn>
                <a:cxn ang="0">
                  <a:pos x="181" y="1"/>
                </a:cxn>
                <a:cxn ang="0">
                  <a:pos x="189" y="0"/>
                </a:cxn>
                <a:cxn ang="0">
                  <a:pos x="196" y="0"/>
                </a:cxn>
                <a:cxn ang="0">
                  <a:pos x="203" y="0"/>
                </a:cxn>
                <a:cxn ang="0">
                  <a:pos x="210" y="0"/>
                </a:cxn>
                <a:cxn ang="0">
                  <a:pos x="218" y="0"/>
                </a:cxn>
                <a:cxn ang="0">
                  <a:pos x="225" y="0"/>
                </a:cxn>
                <a:cxn ang="0">
                  <a:pos x="232" y="0"/>
                </a:cxn>
                <a:cxn ang="0">
                  <a:pos x="239" y="0"/>
                </a:cxn>
                <a:cxn ang="0">
                  <a:pos x="247" y="0"/>
                </a:cxn>
                <a:cxn ang="0">
                  <a:pos x="254" y="0"/>
                </a:cxn>
                <a:cxn ang="0">
                  <a:pos x="261" y="0"/>
                </a:cxn>
                <a:cxn ang="0">
                  <a:pos x="269" y="0"/>
                </a:cxn>
                <a:cxn ang="0">
                  <a:pos x="276" y="7"/>
                </a:cxn>
                <a:cxn ang="0">
                  <a:pos x="283" y="24"/>
                </a:cxn>
                <a:cxn ang="0">
                  <a:pos x="290" y="37"/>
                </a:cxn>
                <a:cxn ang="0">
                  <a:pos x="298" y="52"/>
                </a:cxn>
                <a:cxn ang="0">
                  <a:pos x="305" y="66"/>
                </a:cxn>
                <a:cxn ang="0">
                  <a:pos x="312" y="80"/>
                </a:cxn>
                <a:cxn ang="0">
                  <a:pos x="319" y="94"/>
                </a:cxn>
                <a:cxn ang="0">
                  <a:pos x="327" y="108"/>
                </a:cxn>
                <a:cxn ang="0">
                  <a:pos x="334" y="122"/>
                </a:cxn>
                <a:cxn ang="0">
                  <a:pos x="341" y="135"/>
                </a:cxn>
                <a:cxn ang="0">
                  <a:pos x="349" y="149"/>
                </a:cxn>
                <a:cxn ang="0">
                  <a:pos x="356" y="163"/>
                </a:cxn>
                <a:cxn ang="0">
                  <a:pos x="363" y="176"/>
                </a:cxn>
                <a:cxn ang="0">
                  <a:pos x="370" y="190"/>
                </a:cxn>
                <a:cxn ang="0">
                  <a:pos x="378" y="200"/>
                </a:cxn>
                <a:cxn ang="0">
                  <a:pos x="385" y="204"/>
                </a:cxn>
                <a:cxn ang="0">
                  <a:pos x="392" y="204"/>
                </a:cxn>
                <a:cxn ang="0">
                  <a:pos x="399" y="204"/>
                </a:cxn>
                <a:cxn ang="0">
                  <a:pos x="407" y="204"/>
                </a:cxn>
                <a:cxn ang="0">
                  <a:pos x="414" y="205"/>
                </a:cxn>
                <a:cxn ang="0">
                  <a:pos x="421" y="205"/>
                </a:cxn>
                <a:cxn ang="0">
                  <a:pos x="429" y="205"/>
                </a:cxn>
                <a:cxn ang="0">
                  <a:pos x="436" y="205"/>
                </a:cxn>
                <a:cxn ang="0">
                  <a:pos x="443" y="205"/>
                </a:cxn>
                <a:cxn ang="0">
                  <a:pos x="450" y="205"/>
                </a:cxn>
              </a:cxnLst>
              <a:rect l="0" t="0" r="r" b="b"/>
              <a:pathLst>
                <a:path w="454" h="205">
                  <a:moveTo>
                    <a:pt x="0" y="205"/>
                  </a:moveTo>
                  <a:lnTo>
                    <a:pt x="0" y="205"/>
                  </a:lnTo>
                  <a:lnTo>
                    <a:pt x="1" y="205"/>
                  </a:lnTo>
                  <a:lnTo>
                    <a:pt x="1" y="205"/>
                  </a:lnTo>
                  <a:lnTo>
                    <a:pt x="2" y="205"/>
                  </a:lnTo>
                  <a:lnTo>
                    <a:pt x="2" y="205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4" y="205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5" y="205"/>
                  </a:lnTo>
                  <a:lnTo>
                    <a:pt x="5" y="205"/>
                  </a:lnTo>
                  <a:lnTo>
                    <a:pt x="6" y="205"/>
                  </a:lnTo>
                  <a:lnTo>
                    <a:pt x="6" y="205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8" y="205"/>
                  </a:lnTo>
                  <a:lnTo>
                    <a:pt x="8" y="205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1" y="205"/>
                  </a:lnTo>
                  <a:lnTo>
                    <a:pt x="11" y="205"/>
                  </a:lnTo>
                  <a:lnTo>
                    <a:pt x="12" y="205"/>
                  </a:lnTo>
                  <a:lnTo>
                    <a:pt x="12" y="205"/>
                  </a:lnTo>
                  <a:lnTo>
                    <a:pt x="13" y="205"/>
                  </a:lnTo>
                  <a:lnTo>
                    <a:pt x="13" y="205"/>
                  </a:lnTo>
                  <a:lnTo>
                    <a:pt x="14" y="205"/>
                  </a:lnTo>
                  <a:lnTo>
                    <a:pt x="14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5" y="205"/>
                  </a:lnTo>
                  <a:lnTo>
                    <a:pt x="16" y="205"/>
                  </a:lnTo>
                  <a:lnTo>
                    <a:pt x="16" y="205"/>
                  </a:lnTo>
                  <a:lnTo>
                    <a:pt x="17" y="205"/>
                  </a:lnTo>
                  <a:lnTo>
                    <a:pt x="17" y="205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19" y="205"/>
                  </a:lnTo>
                  <a:lnTo>
                    <a:pt x="19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1" y="205"/>
                  </a:lnTo>
                  <a:lnTo>
                    <a:pt x="21" y="205"/>
                  </a:lnTo>
                  <a:lnTo>
                    <a:pt x="22" y="205"/>
                  </a:lnTo>
                  <a:lnTo>
                    <a:pt x="22" y="205"/>
                  </a:lnTo>
                  <a:lnTo>
                    <a:pt x="23" y="205"/>
                  </a:lnTo>
                  <a:lnTo>
                    <a:pt x="23" y="205"/>
                  </a:lnTo>
                  <a:lnTo>
                    <a:pt x="24" y="205"/>
                  </a:lnTo>
                  <a:lnTo>
                    <a:pt x="24" y="205"/>
                  </a:lnTo>
                  <a:lnTo>
                    <a:pt x="25" y="205"/>
                  </a:lnTo>
                  <a:lnTo>
                    <a:pt x="25" y="205"/>
                  </a:lnTo>
                  <a:lnTo>
                    <a:pt x="25" y="205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7" y="205"/>
                  </a:lnTo>
                  <a:lnTo>
                    <a:pt x="27" y="205"/>
                  </a:lnTo>
                  <a:lnTo>
                    <a:pt x="28" y="205"/>
                  </a:lnTo>
                  <a:lnTo>
                    <a:pt x="28" y="205"/>
                  </a:lnTo>
                  <a:lnTo>
                    <a:pt x="29" y="205"/>
                  </a:lnTo>
                  <a:lnTo>
                    <a:pt x="29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0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2" y="205"/>
                  </a:lnTo>
                  <a:lnTo>
                    <a:pt x="32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7" y="205"/>
                  </a:lnTo>
                  <a:lnTo>
                    <a:pt x="37" y="205"/>
                  </a:lnTo>
                  <a:lnTo>
                    <a:pt x="38" y="205"/>
                  </a:lnTo>
                  <a:lnTo>
                    <a:pt x="38" y="205"/>
                  </a:lnTo>
                  <a:lnTo>
                    <a:pt x="39" y="205"/>
                  </a:lnTo>
                  <a:lnTo>
                    <a:pt x="39" y="205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0" y="205"/>
                  </a:lnTo>
                  <a:lnTo>
                    <a:pt x="41" y="205"/>
                  </a:lnTo>
                  <a:lnTo>
                    <a:pt x="41" y="205"/>
                  </a:lnTo>
                  <a:lnTo>
                    <a:pt x="42" y="205"/>
                  </a:lnTo>
                  <a:lnTo>
                    <a:pt x="42" y="205"/>
                  </a:lnTo>
                  <a:lnTo>
                    <a:pt x="43" y="205"/>
                  </a:lnTo>
                  <a:lnTo>
                    <a:pt x="43" y="205"/>
                  </a:lnTo>
                  <a:lnTo>
                    <a:pt x="44" y="205"/>
                  </a:lnTo>
                  <a:lnTo>
                    <a:pt x="44" y="205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5" y="205"/>
                  </a:lnTo>
                  <a:lnTo>
                    <a:pt x="46" y="205"/>
                  </a:lnTo>
                  <a:lnTo>
                    <a:pt x="46" y="205"/>
                  </a:lnTo>
                  <a:lnTo>
                    <a:pt x="47" y="205"/>
                  </a:lnTo>
                  <a:lnTo>
                    <a:pt x="47" y="205"/>
                  </a:lnTo>
                  <a:lnTo>
                    <a:pt x="48" y="205"/>
                  </a:lnTo>
                  <a:lnTo>
                    <a:pt x="48" y="205"/>
                  </a:lnTo>
                  <a:lnTo>
                    <a:pt x="49" y="205"/>
                  </a:lnTo>
                  <a:lnTo>
                    <a:pt x="49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0" y="205"/>
                  </a:lnTo>
                  <a:lnTo>
                    <a:pt x="51" y="205"/>
                  </a:lnTo>
                  <a:lnTo>
                    <a:pt x="51" y="205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3" y="205"/>
                  </a:lnTo>
                  <a:lnTo>
                    <a:pt x="53" y="205"/>
                  </a:lnTo>
                  <a:lnTo>
                    <a:pt x="54" y="205"/>
                  </a:lnTo>
                  <a:lnTo>
                    <a:pt x="54" y="205"/>
                  </a:lnTo>
                  <a:lnTo>
                    <a:pt x="55" y="204"/>
                  </a:lnTo>
                  <a:lnTo>
                    <a:pt x="55" y="204"/>
                  </a:lnTo>
                  <a:lnTo>
                    <a:pt x="55" y="203"/>
                  </a:lnTo>
                  <a:lnTo>
                    <a:pt x="56" y="203"/>
                  </a:lnTo>
                  <a:lnTo>
                    <a:pt x="56" y="202"/>
                  </a:lnTo>
                  <a:lnTo>
                    <a:pt x="57" y="201"/>
                  </a:lnTo>
                  <a:lnTo>
                    <a:pt x="57" y="200"/>
                  </a:lnTo>
                  <a:lnTo>
                    <a:pt x="58" y="199"/>
                  </a:lnTo>
                  <a:lnTo>
                    <a:pt x="58" y="197"/>
                  </a:lnTo>
                  <a:lnTo>
                    <a:pt x="59" y="196"/>
                  </a:lnTo>
                  <a:lnTo>
                    <a:pt x="59" y="195"/>
                  </a:lnTo>
                  <a:lnTo>
                    <a:pt x="60" y="194"/>
                  </a:lnTo>
                  <a:lnTo>
                    <a:pt x="60" y="193"/>
                  </a:lnTo>
                  <a:lnTo>
                    <a:pt x="60" y="191"/>
                  </a:lnTo>
                  <a:lnTo>
                    <a:pt x="61" y="190"/>
                  </a:lnTo>
                  <a:lnTo>
                    <a:pt x="61" y="189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3" y="186"/>
                  </a:lnTo>
                  <a:lnTo>
                    <a:pt x="63" y="185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65" y="183"/>
                  </a:lnTo>
                  <a:lnTo>
                    <a:pt x="65" y="182"/>
                  </a:lnTo>
                  <a:lnTo>
                    <a:pt x="65" y="182"/>
                  </a:lnTo>
                  <a:lnTo>
                    <a:pt x="66" y="181"/>
                  </a:lnTo>
                  <a:lnTo>
                    <a:pt x="66" y="180"/>
                  </a:lnTo>
                  <a:lnTo>
                    <a:pt x="67" y="180"/>
                  </a:lnTo>
                  <a:lnTo>
                    <a:pt x="67" y="179"/>
                  </a:lnTo>
                  <a:lnTo>
                    <a:pt x="68" y="178"/>
                  </a:lnTo>
                  <a:lnTo>
                    <a:pt x="68" y="178"/>
                  </a:lnTo>
                  <a:lnTo>
                    <a:pt x="69" y="177"/>
                  </a:lnTo>
                  <a:lnTo>
                    <a:pt x="69" y="177"/>
                  </a:lnTo>
                  <a:lnTo>
                    <a:pt x="70" y="176"/>
                  </a:lnTo>
                  <a:lnTo>
                    <a:pt x="70" y="175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1" y="173"/>
                  </a:lnTo>
                  <a:lnTo>
                    <a:pt x="72" y="172"/>
                  </a:lnTo>
                  <a:lnTo>
                    <a:pt x="72" y="172"/>
                  </a:lnTo>
                  <a:lnTo>
                    <a:pt x="73" y="171"/>
                  </a:lnTo>
                  <a:lnTo>
                    <a:pt x="73" y="170"/>
                  </a:lnTo>
                  <a:lnTo>
                    <a:pt x="74" y="169"/>
                  </a:lnTo>
                  <a:lnTo>
                    <a:pt x="74" y="168"/>
                  </a:lnTo>
                  <a:lnTo>
                    <a:pt x="75" y="167"/>
                  </a:lnTo>
                  <a:lnTo>
                    <a:pt x="75" y="166"/>
                  </a:lnTo>
                  <a:lnTo>
                    <a:pt x="75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7" y="162"/>
                  </a:lnTo>
                  <a:lnTo>
                    <a:pt x="77" y="161"/>
                  </a:lnTo>
                  <a:lnTo>
                    <a:pt x="78" y="160"/>
                  </a:lnTo>
                  <a:lnTo>
                    <a:pt x="78" y="159"/>
                  </a:lnTo>
                  <a:lnTo>
                    <a:pt x="79" y="158"/>
                  </a:lnTo>
                  <a:lnTo>
                    <a:pt x="79" y="157"/>
                  </a:lnTo>
                  <a:lnTo>
                    <a:pt x="80" y="156"/>
                  </a:lnTo>
                  <a:lnTo>
                    <a:pt x="80" y="156"/>
                  </a:lnTo>
                  <a:lnTo>
                    <a:pt x="80" y="155"/>
                  </a:lnTo>
                  <a:lnTo>
                    <a:pt x="81" y="154"/>
                  </a:lnTo>
                  <a:lnTo>
                    <a:pt x="81" y="153"/>
                  </a:lnTo>
                  <a:lnTo>
                    <a:pt x="82" y="152"/>
                  </a:lnTo>
                  <a:lnTo>
                    <a:pt x="82" y="151"/>
                  </a:lnTo>
                  <a:lnTo>
                    <a:pt x="83" y="150"/>
                  </a:lnTo>
                  <a:lnTo>
                    <a:pt x="83" y="149"/>
                  </a:lnTo>
                  <a:lnTo>
                    <a:pt x="84" y="148"/>
                  </a:lnTo>
                  <a:lnTo>
                    <a:pt x="84" y="147"/>
                  </a:lnTo>
                  <a:lnTo>
                    <a:pt x="85" y="147"/>
                  </a:lnTo>
                  <a:lnTo>
                    <a:pt x="85" y="146"/>
                  </a:lnTo>
                  <a:lnTo>
                    <a:pt x="85" y="145"/>
                  </a:lnTo>
                  <a:lnTo>
                    <a:pt x="86" y="144"/>
                  </a:lnTo>
                  <a:lnTo>
                    <a:pt x="86" y="143"/>
                  </a:lnTo>
                  <a:lnTo>
                    <a:pt x="87" y="142"/>
                  </a:lnTo>
                  <a:lnTo>
                    <a:pt x="87" y="142"/>
                  </a:lnTo>
                  <a:lnTo>
                    <a:pt x="88" y="141"/>
                  </a:lnTo>
                  <a:lnTo>
                    <a:pt x="88" y="140"/>
                  </a:lnTo>
                  <a:lnTo>
                    <a:pt x="89" y="139"/>
                  </a:lnTo>
                  <a:lnTo>
                    <a:pt x="89" y="138"/>
                  </a:lnTo>
                  <a:lnTo>
                    <a:pt x="90" y="137"/>
                  </a:lnTo>
                  <a:lnTo>
                    <a:pt x="90" y="136"/>
                  </a:lnTo>
                  <a:lnTo>
                    <a:pt x="90" y="136"/>
                  </a:lnTo>
                  <a:lnTo>
                    <a:pt x="91" y="135"/>
                  </a:lnTo>
                  <a:lnTo>
                    <a:pt x="91" y="134"/>
                  </a:lnTo>
                  <a:lnTo>
                    <a:pt x="92" y="133"/>
                  </a:lnTo>
                  <a:lnTo>
                    <a:pt x="92" y="132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4" y="130"/>
                  </a:lnTo>
                  <a:lnTo>
                    <a:pt x="94" y="129"/>
                  </a:lnTo>
                  <a:lnTo>
                    <a:pt x="95" y="128"/>
                  </a:lnTo>
                  <a:lnTo>
                    <a:pt x="95" y="127"/>
                  </a:lnTo>
                  <a:lnTo>
                    <a:pt x="95" y="126"/>
                  </a:lnTo>
                  <a:lnTo>
                    <a:pt x="96" y="125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8" y="122"/>
                  </a:lnTo>
                  <a:lnTo>
                    <a:pt x="98" y="121"/>
                  </a:lnTo>
                  <a:lnTo>
                    <a:pt x="99" y="120"/>
                  </a:lnTo>
                  <a:lnTo>
                    <a:pt x="99" y="119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4" y="110"/>
                  </a:lnTo>
                  <a:lnTo>
                    <a:pt x="104" y="109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05" y="107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7" y="103"/>
                  </a:lnTo>
                  <a:lnTo>
                    <a:pt x="108" y="102"/>
                  </a:lnTo>
                  <a:lnTo>
                    <a:pt x="108" y="102"/>
                  </a:lnTo>
                  <a:lnTo>
                    <a:pt x="109" y="101"/>
                  </a:lnTo>
                  <a:lnTo>
                    <a:pt x="109" y="100"/>
                  </a:lnTo>
                  <a:lnTo>
                    <a:pt x="110" y="99"/>
                  </a:lnTo>
                  <a:lnTo>
                    <a:pt x="110" y="98"/>
                  </a:lnTo>
                  <a:lnTo>
                    <a:pt x="110" y="97"/>
                  </a:lnTo>
                  <a:lnTo>
                    <a:pt x="111" y="97"/>
                  </a:lnTo>
                  <a:lnTo>
                    <a:pt x="111" y="96"/>
                  </a:lnTo>
                  <a:lnTo>
                    <a:pt x="112" y="95"/>
                  </a:lnTo>
                  <a:lnTo>
                    <a:pt x="112" y="94"/>
                  </a:lnTo>
                  <a:lnTo>
                    <a:pt x="113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14" y="91"/>
                  </a:lnTo>
                  <a:lnTo>
                    <a:pt x="115" y="90"/>
                  </a:lnTo>
                  <a:lnTo>
                    <a:pt x="115" y="89"/>
                  </a:lnTo>
                  <a:lnTo>
                    <a:pt x="115" y="88"/>
                  </a:lnTo>
                  <a:lnTo>
                    <a:pt x="116" y="87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7" y="85"/>
                  </a:lnTo>
                  <a:lnTo>
                    <a:pt x="118" y="84"/>
                  </a:lnTo>
                  <a:lnTo>
                    <a:pt x="118" y="83"/>
                  </a:lnTo>
                  <a:lnTo>
                    <a:pt x="119" y="82"/>
                  </a:lnTo>
                  <a:lnTo>
                    <a:pt x="119" y="81"/>
                  </a:lnTo>
                  <a:lnTo>
                    <a:pt x="120" y="80"/>
                  </a:lnTo>
                  <a:lnTo>
                    <a:pt x="120" y="79"/>
                  </a:lnTo>
                  <a:lnTo>
                    <a:pt x="120" y="78"/>
                  </a:lnTo>
                  <a:lnTo>
                    <a:pt x="121" y="78"/>
                  </a:lnTo>
                  <a:lnTo>
                    <a:pt x="121" y="77"/>
                  </a:lnTo>
                  <a:lnTo>
                    <a:pt x="122" y="76"/>
                  </a:lnTo>
                  <a:lnTo>
                    <a:pt x="122" y="75"/>
                  </a:lnTo>
                  <a:lnTo>
                    <a:pt x="123" y="74"/>
                  </a:lnTo>
                  <a:lnTo>
                    <a:pt x="123" y="73"/>
                  </a:lnTo>
                  <a:lnTo>
                    <a:pt x="124" y="72"/>
                  </a:lnTo>
                  <a:lnTo>
                    <a:pt x="124" y="71"/>
                  </a:lnTo>
                  <a:lnTo>
                    <a:pt x="125" y="70"/>
                  </a:lnTo>
                  <a:lnTo>
                    <a:pt x="125" y="69"/>
                  </a:lnTo>
                  <a:lnTo>
                    <a:pt x="125" y="69"/>
                  </a:lnTo>
                  <a:lnTo>
                    <a:pt x="126" y="68"/>
                  </a:lnTo>
                  <a:lnTo>
                    <a:pt x="126" y="67"/>
                  </a:lnTo>
                  <a:lnTo>
                    <a:pt x="127" y="66"/>
                  </a:lnTo>
                  <a:lnTo>
                    <a:pt x="127" y="65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9" y="63"/>
                  </a:lnTo>
                  <a:lnTo>
                    <a:pt x="129" y="62"/>
                  </a:lnTo>
                  <a:lnTo>
                    <a:pt x="130" y="61"/>
                  </a:lnTo>
                  <a:lnTo>
                    <a:pt x="130" y="60"/>
                  </a:lnTo>
                  <a:lnTo>
                    <a:pt x="130" y="59"/>
                  </a:lnTo>
                  <a:lnTo>
                    <a:pt x="131" y="58"/>
                  </a:lnTo>
                  <a:lnTo>
                    <a:pt x="131" y="58"/>
                  </a:lnTo>
                  <a:lnTo>
                    <a:pt x="132" y="57"/>
                  </a:lnTo>
                  <a:lnTo>
                    <a:pt x="132" y="56"/>
                  </a:lnTo>
                  <a:lnTo>
                    <a:pt x="133" y="55"/>
                  </a:lnTo>
                  <a:lnTo>
                    <a:pt x="133" y="54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5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6" y="49"/>
                  </a:lnTo>
                  <a:lnTo>
                    <a:pt x="136" y="48"/>
                  </a:lnTo>
                  <a:lnTo>
                    <a:pt x="137" y="48"/>
                  </a:lnTo>
                  <a:lnTo>
                    <a:pt x="137" y="47"/>
                  </a:lnTo>
                  <a:lnTo>
                    <a:pt x="138" y="46"/>
                  </a:lnTo>
                  <a:lnTo>
                    <a:pt x="138" y="45"/>
                  </a:lnTo>
                  <a:lnTo>
                    <a:pt x="139" y="44"/>
                  </a:lnTo>
                  <a:lnTo>
                    <a:pt x="139" y="43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40" y="41"/>
                  </a:lnTo>
                  <a:lnTo>
                    <a:pt x="141" y="40"/>
                  </a:lnTo>
                  <a:lnTo>
                    <a:pt x="141" y="39"/>
                  </a:lnTo>
                  <a:lnTo>
                    <a:pt x="142" y="38"/>
                  </a:lnTo>
                  <a:lnTo>
                    <a:pt x="142" y="37"/>
                  </a:lnTo>
                  <a:lnTo>
                    <a:pt x="143" y="36"/>
                  </a:lnTo>
                  <a:lnTo>
                    <a:pt x="143" y="35"/>
                  </a:lnTo>
                  <a:lnTo>
                    <a:pt x="144" y="34"/>
                  </a:lnTo>
                  <a:lnTo>
                    <a:pt x="144" y="34"/>
                  </a:lnTo>
                  <a:lnTo>
                    <a:pt x="145" y="33"/>
                  </a:lnTo>
                  <a:lnTo>
                    <a:pt x="145" y="32"/>
                  </a:lnTo>
                  <a:lnTo>
                    <a:pt x="145" y="31"/>
                  </a:lnTo>
                  <a:lnTo>
                    <a:pt x="146" y="30"/>
                  </a:lnTo>
                  <a:lnTo>
                    <a:pt x="146" y="29"/>
                  </a:lnTo>
                  <a:lnTo>
                    <a:pt x="147" y="28"/>
                  </a:lnTo>
                  <a:lnTo>
                    <a:pt x="147" y="27"/>
                  </a:lnTo>
                  <a:lnTo>
                    <a:pt x="148" y="27"/>
                  </a:lnTo>
                  <a:lnTo>
                    <a:pt x="148" y="26"/>
                  </a:lnTo>
                  <a:lnTo>
                    <a:pt x="149" y="25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1" y="21"/>
                  </a:lnTo>
                  <a:lnTo>
                    <a:pt x="151" y="20"/>
                  </a:lnTo>
                  <a:lnTo>
                    <a:pt x="152" y="19"/>
                  </a:lnTo>
                  <a:lnTo>
                    <a:pt x="152" y="19"/>
                  </a:lnTo>
                  <a:lnTo>
                    <a:pt x="153" y="18"/>
                  </a:lnTo>
                  <a:lnTo>
                    <a:pt x="153" y="17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5" y="15"/>
                  </a:lnTo>
                  <a:lnTo>
                    <a:pt x="155" y="14"/>
                  </a:lnTo>
                  <a:lnTo>
                    <a:pt x="155" y="13"/>
                  </a:lnTo>
                  <a:lnTo>
                    <a:pt x="156" y="13"/>
                  </a:lnTo>
                  <a:lnTo>
                    <a:pt x="156" y="12"/>
                  </a:lnTo>
                  <a:lnTo>
                    <a:pt x="157" y="11"/>
                  </a:lnTo>
                  <a:lnTo>
                    <a:pt x="157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0" y="6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4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67" y="1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7" y="1"/>
                  </a:lnTo>
                  <a:lnTo>
                    <a:pt x="178" y="1"/>
                  </a:lnTo>
                  <a:lnTo>
                    <a:pt x="178" y="1"/>
                  </a:lnTo>
                  <a:lnTo>
                    <a:pt x="179" y="1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1" y="1"/>
                  </a:lnTo>
                  <a:lnTo>
                    <a:pt x="182" y="1"/>
                  </a:lnTo>
                  <a:lnTo>
                    <a:pt x="182" y="1"/>
                  </a:lnTo>
                  <a:lnTo>
                    <a:pt x="183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4" y="1"/>
                  </a:lnTo>
                  <a:lnTo>
                    <a:pt x="185" y="1"/>
                  </a:lnTo>
                  <a:lnTo>
                    <a:pt x="185" y="1"/>
                  </a:lnTo>
                  <a:lnTo>
                    <a:pt x="185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7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3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19" y="0"/>
                  </a:lnTo>
                  <a:lnTo>
                    <a:pt x="219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37" y="0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3" y="0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1" y="0"/>
                  </a:lnTo>
                  <a:lnTo>
                    <a:pt x="271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3" y="1"/>
                  </a:lnTo>
                  <a:lnTo>
                    <a:pt x="274" y="1"/>
                  </a:lnTo>
                  <a:lnTo>
                    <a:pt x="274" y="2"/>
                  </a:lnTo>
                  <a:lnTo>
                    <a:pt x="274" y="3"/>
                  </a:lnTo>
                  <a:lnTo>
                    <a:pt x="275" y="4"/>
                  </a:lnTo>
                  <a:lnTo>
                    <a:pt x="275" y="5"/>
                  </a:lnTo>
                  <a:lnTo>
                    <a:pt x="276" y="7"/>
                  </a:lnTo>
                  <a:lnTo>
                    <a:pt x="276" y="8"/>
                  </a:lnTo>
                  <a:lnTo>
                    <a:pt x="277" y="9"/>
                  </a:lnTo>
                  <a:lnTo>
                    <a:pt x="277" y="10"/>
                  </a:lnTo>
                  <a:lnTo>
                    <a:pt x="278" y="12"/>
                  </a:lnTo>
                  <a:lnTo>
                    <a:pt x="278" y="13"/>
                  </a:lnTo>
                  <a:lnTo>
                    <a:pt x="279" y="14"/>
                  </a:lnTo>
                  <a:lnTo>
                    <a:pt x="279" y="15"/>
                  </a:lnTo>
                  <a:lnTo>
                    <a:pt x="279" y="17"/>
                  </a:lnTo>
                  <a:lnTo>
                    <a:pt x="280" y="18"/>
                  </a:lnTo>
                  <a:lnTo>
                    <a:pt x="280" y="19"/>
                  </a:lnTo>
                  <a:lnTo>
                    <a:pt x="281" y="20"/>
                  </a:lnTo>
                  <a:lnTo>
                    <a:pt x="281" y="21"/>
                  </a:lnTo>
                  <a:lnTo>
                    <a:pt x="282" y="22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4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5" y="27"/>
                  </a:lnTo>
                  <a:lnTo>
                    <a:pt x="285" y="28"/>
                  </a:lnTo>
                  <a:lnTo>
                    <a:pt x="286" y="29"/>
                  </a:lnTo>
                  <a:lnTo>
                    <a:pt x="286" y="29"/>
                  </a:lnTo>
                  <a:lnTo>
                    <a:pt x="287" y="30"/>
                  </a:lnTo>
                  <a:lnTo>
                    <a:pt x="287" y="31"/>
                  </a:lnTo>
                  <a:lnTo>
                    <a:pt x="288" y="32"/>
                  </a:lnTo>
                  <a:lnTo>
                    <a:pt x="288" y="33"/>
                  </a:lnTo>
                  <a:lnTo>
                    <a:pt x="289" y="33"/>
                  </a:lnTo>
                  <a:lnTo>
                    <a:pt x="289" y="34"/>
                  </a:lnTo>
                  <a:lnTo>
                    <a:pt x="289" y="35"/>
                  </a:lnTo>
                  <a:lnTo>
                    <a:pt x="290" y="36"/>
                  </a:lnTo>
                  <a:lnTo>
                    <a:pt x="290" y="37"/>
                  </a:lnTo>
                  <a:lnTo>
                    <a:pt x="291" y="38"/>
                  </a:lnTo>
                  <a:lnTo>
                    <a:pt x="291" y="39"/>
                  </a:lnTo>
                  <a:lnTo>
                    <a:pt x="292" y="40"/>
                  </a:lnTo>
                  <a:lnTo>
                    <a:pt x="292" y="41"/>
                  </a:lnTo>
                  <a:lnTo>
                    <a:pt x="293" y="42"/>
                  </a:lnTo>
                  <a:lnTo>
                    <a:pt x="293" y="42"/>
                  </a:lnTo>
                  <a:lnTo>
                    <a:pt x="294" y="43"/>
                  </a:lnTo>
                  <a:lnTo>
                    <a:pt x="294" y="44"/>
                  </a:lnTo>
                  <a:lnTo>
                    <a:pt x="294" y="45"/>
                  </a:lnTo>
                  <a:lnTo>
                    <a:pt x="295" y="46"/>
                  </a:lnTo>
                  <a:lnTo>
                    <a:pt x="295" y="47"/>
                  </a:lnTo>
                  <a:lnTo>
                    <a:pt x="296" y="48"/>
                  </a:lnTo>
                  <a:lnTo>
                    <a:pt x="296" y="49"/>
                  </a:lnTo>
                  <a:lnTo>
                    <a:pt x="297" y="50"/>
                  </a:lnTo>
                  <a:lnTo>
                    <a:pt x="297" y="51"/>
                  </a:lnTo>
                  <a:lnTo>
                    <a:pt x="298" y="52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9" y="54"/>
                  </a:lnTo>
                  <a:lnTo>
                    <a:pt x="299" y="55"/>
                  </a:lnTo>
                  <a:lnTo>
                    <a:pt x="300" y="56"/>
                  </a:lnTo>
                  <a:lnTo>
                    <a:pt x="300" y="57"/>
                  </a:lnTo>
                  <a:lnTo>
                    <a:pt x="301" y="58"/>
                  </a:lnTo>
                  <a:lnTo>
                    <a:pt x="301" y="59"/>
                  </a:lnTo>
                  <a:lnTo>
                    <a:pt x="302" y="60"/>
                  </a:lnTo>
                  <a:lnTo>
                    <a:pt x="302" y="60"/>
                  </a:lnTo>
                  <a:lnTo>
                    <a:pt x="303" y="61"/>
                  </a:lnTo>
                  <a:lnTo>
                    <a:pt x="303" y="62"/>
                  </a:lnTo>
                  <a:lnTo>
                    <a:pt x="304" y="63"/>
                  </a:lnTo>
                  <a:lnTo>
                    <a:pt x="304" y="64"/>
                  </a:lnTo>
                  <a:lnTo>
                    <a:pt x="304" y="65"/>
                  </a:lnTo>
                  <a:lnTo>
                    <a:pt x="305" y="66"/>
                  </a:lnTo>
                  <a:lnTo>
                    <a:pt x="305" y="67"/>
                  </a:lnTo>
                  <a:lnTo>
                    <a:pt x="306" y="67"/>
                  </a:lnTo>
                  <a:lnTo>
                    <a:pt x="306" y="68"/>
                  </a:lnTo>
                  <a:lnTo>
                    <a:pt x="307" y="69"/>
                  </a:lnTo>
                  <a:lnTo>
                    <a:pt x="307" y="70"/>
                  </a:lnTo>
                  <a:lnTo>
                    <a:pt x="308" y="71"/>
                  </a:lnTo>
                  <a:lnTo>
                    <a:pt x="308" y="72"/>
                  </a:lnTo>
                  <a:lnTo>
                    <a:pt x="309" y="73"/>
                  </a:lnTo>
                  <a:lnTo>
                    <a:pt x="309" y="74"/>
                  </a:lnTo>
                  <a:lnTo>
                    <a:pt x="309" y="75"/>
                  </a:lnTo>
                  <a:lnTo>
                    <a:pt x="310" y="75"/>
                  </a:lnTo>
                  <a:lnTo>
                    <a:pt x="310" y="76"/>
                  </a:lnTo>
                  <a:lnTo>
                    <a:pt x="311" y="77"/>
                  </a:lnTo>
                  <a:lnTo>
                    <a:pt x="311" y="78"/>
                  </a:lnTo>
                  <a:lnTo>
                    <a:pt x="312" y="79"/>
                  </a:lnTo>
                  <a:lnTo>
                    <a:pt x="312" y="80"/>
                  </a:lnTo>
                  <a:lnTo>
                    <a:pt x="313" y="81"/>
                  </a:lnTo>
                  <a:lnTo>
                    <a:pt x="313" y="82"/>
                  </a:lnTo>
                  <a:lnTo>
                    <a:pt x="314" y="82"/>
                  </a:lnTo>
                  <a:lnTo>
                    <a:pt x="314" y="83"/>
                  </a:lnTo>
                  <a:lnTo>
                    <a:pt x="314" y="84"/>
                  </a:lnTo>
                  <a:lnTo>
                    <a:pt x="315" y="85"/>
                  </a:lnTo>
                  <a:lnTo>
                    <a:pt x="315" y="86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7" y="88"/>
                  </a:lnTo>
                  <a:lnTo>
                    <a:pt x="317" y="89"/>
                  </a:lnTo>
                  <a:lnTo>
                    <a:pt x="318" y="90"/>
                  </a:lnTo>
                  <a:lnTo>
                    <a:pt x="318" y="91"/>
                  </a:lnTo>
                  <a:lnTo>
                    <a:pt x="319" y="92"/>
                  </a:lnTo>
                  <a:lnTo>
                    <a:pt x="319" y="93"/>
                  </a:lnTo>
                  <a:lnTo>
                    <a:pt x="319" y="94"/>
                  </a:lnTo>
                  <a:lnTo>
                    <a:pt x="320" y="95"/>
                  </a:lnTo>
                  <a:lnTo>
                    <a:pt x="320" y="95"/>
                  </a:lnTo>
                  <a:lnTo>
                    <a:pt x="321" y="96"/>
                  </a:lnTo>
                  <a:lnTo>
                    <a:pt x="321" y="97"/>
                  </a:lnTo>
                  <a:lnTo>
                    <a:pt x="322" y="98"/>
                  </a:lnTo>
                  <a:lnTo>
                    <a:pt x="322" y="99"/>
                  </a:lnTo>
                  <a:lnTo>
                    <a:pt x="323" y="100"/>
                  </a:lnTo>
                  <a:lnTo>
                    <a:pt x="323" y="101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3"/>
                  </a:lnTo>
                  <a:lnTo>
                    <a:pt x="325" y="104"/>
                  </a:lnTo>
                  <a:lnTo>
                    <a:pt x="325" y="105"/>
                  </a:lnTo>
                  <a:lnTo>
                    <a:pt x="326" y="106"/>
                  </a:lnTo>
                  <a:lnTo>
                    <a:pt x="326" y="107"/>
                  </a:lnTo>
                  <a:lnTo>
                    <a:pt x="327" y="108"/>
                  </a:lnTo>
                  <a:lnTo>
                    <a:pt x="327" y="109"/>
                  </a:lnTo>
                  <a:lnTo>
                    <a:pt x="328" y="109"/>
                  </a:lnTo>
                  <a:lnTo>
                    <a:pt x="328" y="110"/>
                  </a:lnTo>
                  <a:lnTo>
                    <a:pt x="329" y="111"/>
                  </a:lnTo>
                  <a:lnTo>
                    <a:pt x="329" y="112"/>
                  </a:lnTo>
                  <a:lnTo>
                    <a:pt x="329" y="113"/>
                  </a:lnTo>
                  <a:lnTo>
                    <a:pt x="330" y="114"/>
                  </a:lnTo>
                  <a:lnTo>
                    <a:pt x="330" y="115"/>
                  </a:lnTo>
                  <a:lnTo>
                    <a:pt x="331" y="116"/>
                  </a:lnTo>
                  <a:lnTo>
                    <a:pt x="331" y="116"/>
                  </a:lnTo>
                  <a:lnTo>
                    <a:pt x="332" y="117"/>
                  </a:lnTo>
                  <a:lnTo>
                    <a:pt x="332" y="118"/>
                  </a:lnTo>
                  <a:lnTo>
                    <a:pt x="333" y="119"/>
                  </a:lnTo>
                  <a:lnTo>
                    <a:pt x="333" y="120"/>
                  </a:lnTo>
                  <a:lnTo>
                    <a:pt x="334" y="121"/>
                  </a:lnTo>
                  <a:lnTo>
                    <a:pt x="334" y="122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9" y="130"/>
                  </a:lnTo>
                  <a:lnTo>
                    <a:pt x="339" y="131"/>
                  </a:lnTo>
                  <a:lnTo>
                    <a:pt x="339" y="132"/>
                  </a:lnTo>
                  <a:lnTo>
                    <a:pt x="340" y="132"/>
                  </a:lnTo>
                  <a:lnTo>
                    <a:pt x="340" y="133"/>
                  </a:lnTo>
                  <a:lnTo>
                    <a:pt x="341" y="134"/>
                  </a:lnTo>
                  <a:lnTo>
                    <a:pt x="341" y="135"/>
                  </a:lnTo>
                  <a:lnTo>
                    <a:pt x="342" y="136"/>
                  </a:lnTo>
                  <a:lnTo>
                    <a:pt x="342" y="137"/>
                  </a:lnTo>
                  <a:lnTo>
                    <a:pt x="343" y="138"/>
                  </a:lnTo>
                  <a:lnTo>
                    <a:pt x="343" y="139"/>
                  </a:lnTo>
                  <a:lnTo>
                    <a:pt x="344" y="139"/>
                  </a:lnTo>
                  <a:lnTo>
                    <a:pt x="344" y="140"/>
                  </a:lnTo>
                  <a:lnTo>
                    <a:pt x="344" y="141"/>
                  </a:lnTo>
                  <a:lnTo>
                    <a:pt x="345" y="142"/>
                  </a:lnTo>
                  <a:lnTo>
                    <a:pt x="345" y="143"/>
                  </a:lnTo>
                  <a:lnTo>
                    <a:pt x="346" y="144"/>
                  </a:lnTo>
                  <a:lnTo>
                    <a:pt x="346" y="145"/>
                  </a:lnTo>
                  <a:lnTo>
                    <a:pt x="347" y="146"/>
                  </a:lnTo>
                  <a:lnTo>
                    <a:pt x="347" y="147"/>
                  </a:lnTo>
                  <a:lnTo>
                    <a:pt x="348" y="147"/>
                  </a:lnTo>
                  <a:lnTo>
                    <a:pt x="348" y="148"/>
                  </a:lnTo>
                  <a:lnTo>
                    <a:pt x="349" y="149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4"/>
                  </a:lnTo>
                  <a:lnTo>
                    <a:pt x="351" y="154"/>
                  </a:lnTo>
                  <a:lnTo>
                    <a:pt x="352" y="155"/>
                  </a:lnTo>
                  <a:lnTo>
                    <a:pt x="352" y="156"/>
                  </a:lnTo>
                  <a:lnTo>
                    <a:pt x="353" y="157"/>
                  </a:lnTo>
                  <a:lnTo>
                    <a:pt x="353" y="158"/>
                  </a:lnTo>
                  <a:lnTo>
                    <a:pt x="354" y="159"/>
                  </a:lnTo>
                  <a:lnTo>
                    <a:pt x="354" y="159"/>
                  </a:lnTo>
                  <a:lnTo>
                    <a:pt x="354" y="160"/>
                  </a:lnTo>
                  <a:lnTo>
                    <a:pt x="355" y="161"/>
                  </a:lnTo>
                  <a:lnTo>
                    <a:pt x="355" y="162"/>
                  </a:lnTo>
                  <a:lnTo>
                    <a:pt x="356" y="163"/>
                  </a:lnTo>
                  <a:lnTo>
                    <a:pt x="356" y="164"/>
                  </a:lnTo>
                  <a:lnTo>
                    <a:pt x="357" y="165"/>
                  </a:lnTo>
                  <a:lnTo>
                    <a:pt x="357" y="165"/>
                  </a:lnTo>
                  <a:lnTo>
                    <a:pt x="358" y="166"/>
                  </a:lnTo>
                  <a:lnTo>
                    <a:pt x="358" y="167"/>
                  </a:lnTo>
                  <a:lnTo>
                    <a:pt x="359" y="168"/>
                  </a:lnTo>
                  <a:lnTo>
                    <a:pt x="359" y="169"/>
                  </a:lnTo>
                  <a:lnTo>
                    <a:pt x="359" y="170"/>
                  </a:lnTo>
                  <a:lnTo>
                    <a:pt x="360" y="171"/>
                  </a:lnTo>
                  <a:lnTo>
                    <a:pt x="360" y="171"/>
                  </a:lnTo>
                  <a:lnTo>
                    <a:pt x="361" y="172"/>
                  </a:lnTo>
                  <a:lnTo>
                    <a:pt x="361" y="173"/>
                  </a:lnTo>
                  <a:lnTo>
                    <a:pt x="362" y="174"/>
                  </a:lnTo>
                  <a:lnTo>
                    <a:pt x="362" y="175"/>
                  </a:lnTo>
                  <a:lnTo>
                    <a:pt x="363" y="176"/>
                  </a:lnTo>
                  <a:lnTo>
                    <a:pt x="363" y="176"/>
                  </a:lnTo>
                  <a:lnTo>
                    <a:pt x="364" y="177"/>
                  </a:lnTo>
                  <a:lnTo>
                    <a:pt x="364" y="178"/>
                  </a:lnTo>
                  <a:lnTo>
                    <a:pt x="364" y="179"/>
                  </a:lnTo>
                  <a:lnTo>
                    <a:pt x="365" y="180"/>
                  </a:lnTo>
                  <a:lnTo>
                    <a:pt x="365" y="181"/>
                  </a:lnTo>
                  <a:lnTo>
                    <a:pt x="366" y="182"/>
                  </a:lnTo>
                  <a:lnTo>
                    <a:pt x="366" y="182"/>
                  </a:lnTo>
                  <a:lnTo>
                    <a:pt x="367" y="183"/>
                  </a:lnTo>
                  <a:lnTo>
                    <a:pt x="367" y="184"/>
                  </a:lnTo>
                  <a:lnTo>
                    <a:pt x="368" y="185"/>
                  </a:lnTo>
                  <a:lnTo>
                    <a:pt x="368" y="186"/>
                  </a:lnTo>
                  <a:lnTo>
                    <a:pt x="369" y="187"/>
                  </a:lnTo>
                  <a:lnTo>
                    <a:pt x="369" y="187"/>
                  </a:lnTo>
                  <a:lnTo>
                    <a:pt x="369" y="188"/>
                  </a:lnTo>
                  <a:lnTo>
                    <a:pt x="370" y="189"/>
                  </a:lnTo>
                  <a:lnTo>
                    <a:pt x="370" y="190"/>
                  </a:lnTo>
                  <a:lnTo>
                    <a:pt x="371" y="190"/>
                  </a:lnTo>
                  <a:lnTo>
                    <a:pt x="371" y="191"/>
                  </a:lnTo>
                  <a:lnTo>
                    <a:pt x="372" y="192"/>
                  </a:lnTo>
                  <a:lnTo>
                    <a:pt x="372" y="193"/>
                  </a:lnTo>
                  <a:lnTo>
                    <a:pt x="373" y="193"/>
                  </a:lnTo>
                  <a:lnTo>
                    <a:pt x="373" y="194"/>
                  </a:lnTo>
                  <a:lnTo>
                    <a:pt x="374" y="195"/>
                  </a:lnTo>
                  <a:lnTo>
                    <a:pt x="374" y="195"/>
                  </a:lnTo>
                  <a:lnTo>
                    <a:pt x="374" y="196"/>
                  </a:lnTo>
                  <a:lnTo>
                    <a:pt x="375" y="197"/>
                  </a:lnTo>
                  <a:lnTo>
                    <a:pt x="375" y="197"/>
                  </a:lnTo>
                  <a:lnTo>
                    <a:pt x="376" y="198"/>
                  </a:lnTo>
                  <a:lnTo>
                    <a:pt x="376" y="199"/>
                  </a:lnTo>
                  <a:lnTo>
                    <a:pt x="377" y="199"/>
                  </a:lnTo>
                  <a:lnTo>
                    <a:pt x="377" y="200"/>
                  </a:lnTo>
                  <a:lnTo>
                    <a:pt x="378" y="200"/>
                  </a:lnTo>
                  <a:lnTo>
                    <a:pt x="378" y="201"/>
                  </a:lnTo>
                  <a:lnTo>
                    <a:pt x="379" y="201"/>
                  </a:lnTo>
                  <a:lnTo>
                    <a:pt x="379" y="202"/>
                  </a:lnTo>
                  <a:lnTo>
                    <a:pt x="379" y="202"/>
                  </a:lnTo>
                  <a:lnTo>
                    <a:pt x="380" y="202"/>
                  </a:lnTo>
                  <a:lnTo>
                    <a:pt x="380" y="203"/>
                  </a:lnTo>
                  <a:lnTo>
                    <a:pt x="381" y="203"/>
                  </a:lnTo>
                  <a:lnTo>
                    <a:pt x="381" y="203"/>
                  </a:lnTo>
                  <a:lnTo>
                    <a:pt x="382" y="203"/>
                  </a:lnTo>
                  <a:lnTo>
                    <a:pt x="382" y="204"/>
                  </a:lnTo>
                  <a:lnTo>
                    <a:pt x="383" y="204"/>
                  </a:lnTo>
                  <a:lnTo>
                    <a:pt x="383" y="204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5" y="204"/>
                  </a:lnTo>
                  <a:lnTo>
                    <a:pt x="385" y="204"/>
                  </a:lnTo>
                  <a:lnTo>
                    <a:pt x="386" y="204"/>
                  </a:lnTo>
                  <a:lnTo>
                    <a:pt x="386" y="204"/>
                  </a:lnTo>
                  <a:lnTo>
                    <a:pt x="387" y="204"/>
                  </a:lnTo>
                  <a:lnTo>
                    <a:pt x="387" y="204"/>
                  </a:lnTo>
                  <a:lnTo>
                    <a:pt x="388" y="204"/>
                  </a:lnTo>
                  <a:lnTo>
                    <a:pt x="388" y="204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89" y="204"/>
                  </a:lnTo>
                  <a:lnTo>
                    <a:pt x="390" y="204"/>
                  </a:lnTo>
                  <a:lnTo>
                    <a:pt x="390" y="204"/>
                  </a:lnTo>
                  <a:lnTo>
                    <a:pt x="391" y="204"/>
                  </a:lnTo>
                  <a:lnTo>
                    <a:pt x="391" y="204"/>
                  </a:lnTo>
                  <a:lnTo>
                    <a:pt x="392" y="204"/>
                  </a:lnTo>
                  <a:lnTo>
                    <a:pt x="392" y="204"/>
                  </a:lnTo>
                  <a:lnTo>
                    <a:pt x="393" y="204"/>
                  </a:lnTo>
                  <a:lnTo>
                    <a:pt x="393" y="204"/>
                  </a:lnTo>
                  <a:lnTo>
                    <a:pt x="394" y="204"/>
                  </a:lnTo>
                  <a:lnTo>
                    <a:pt x="394" y="204"/>
                  </a:lnTo>
                  <a:lnTo>
                    <a:pt x="394" y="204"/>
                  </a:lnTo>
                  <a:lnTo>
                    <a:pt x="395" y="204"/>
                  </a:lnTo>
                  <a:lnTo>
                    <a:pt x="395" y="204"/>
                  </a:lnTo>
                  <a:lnTo>
                    <a:pt x="396" y="204"/>
                  </a:lnTo>
                  <a:lnTo>
                    <a:pt x="396" y="204"/>
                  </a:lnTo>
                  <a:lnTo>
                    <a:pt x="397" y="204"/>
                  </a:lnTo>
                  <a:lnTo>
                    <a:pt x="397" y="204"/>
                  </a:lnTo>
                  <a:lnTo>
                    <a:pt x="398" y="204"/>
                  </a:lnTo>
                  <a:lnTo>
                    <a:pt x="398" y="204"/>
                  </a:lnTo>
                  <a:lnTo>
                    <a:pt x="399" y="204"/>
                  </a:lnTo>
                  <a:lnTo>
                    <a:pt x="399" y="204"/>
                  </a:lnTo>
                  <a:lnTo>
                    <a:pt x="399" y="204"/>
                  </a:lnTo>
                  <a:lnTo>
                    <a:pt x="400" y="204"/>
                  </a:lnTo>
                  <a:lnTo>
                    <a:pt x="400" y="204"/>
                  </a:lnTo>
                  <a:lnTo>
                    <a:pt x="401" y="204"/>
                  </a:lnTo>
                  <a:lnTo>
                    <a:pt x="401" y="204"/>
                  </a:lnTo>
                  <a:lnTo>
                    <a:pt x="402" y="204"/>
                  </a:lnTo>
                  <a:lnTo>
                    <a:pt x="402" y="204"/>
                  </a:lnTo>
                  <a:lnTo>
                    <a:pt x="403" y="204"/>
                  </a:lnTo>
                  <a:lnTo>
                    <a:pt x="403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4" y="204"/>
                  </a:lnTo>
                  <a:lnTo>
                    <a:pt x="405" y="204"/>
                  </a:lnTo>
                  <a:lnTo>
                    <a:pt x="405" y="204"/>
                  </a:lnTo>
                  <a:lnTo>
                    <a:pt x="406" y="204"/>
                  </a:lnTo>
                  <a:lnTo>
                    <a:pt x="406" y="204"/>
                  </a:lnTo>
                  <a:lnTo>
                    <a:pt x="407" y="204"/>
                  </a:lnTo>
                  <a:lnTo>
                    <a:pt x="407" y="204"/>
                  </a:lnTo>
                  <a:lnTo>
                    <a:pt x="408" y="204"/>
                  </a:lnTo>
                  <a:lnTo>
                    <a:pt x="408" y="204"/>
                  </a:lnTo>
                  <a:lnTo>
                    <a:pt x="409" y="204"/>
                  </a:lnTo>
                  <a:lnTo>
                    <a:pt x="409" y="204"/>
                  </a:lnTo>
                  <a:lnTo>
                    <a:pt x="409" y="204"/>
                  </a:lnTo>
                  <a:lnTo>
                    <a:pt x="410" y="204"/>
                  </a:lnTo>
                  <a:lnTo>
                    <a:pt x="410" y="204"/>
                  </a:lnTo>
                  <a:lnTo>
                    <a:pt x="411" y="205"/>
                  </a:lnTo>
                  <a:lnTo>
                    <a:pt x="411" y="205"/>
                  </a:lnTo>
                  <a:lnTo>
                    <a:pt x="412" y="205"/>
                  </a:lnTo>
                  <a:lnTo>
                    <a:pt x="412" y="205"/>
                  </a:lnTo>
                  <a:lnTo>
                    <a:pt x="413" y="205"/>
                  </a:lnTo>
                  <a:lnTo>
                    <a:pt x="413" y="205"/>
                  </a:lnTo>
                  <a:lnTo>
                    <a:pt x="414" y="205"/>
                  </a:lnTo>
                  <a:lnTo>
                    <a:pt x="414" y="205"/>
                  </a:lnTo>
                  <a:lnTo>
                    <a:pt x="414" y="205"/>
                  </a:lnTo>
                  <a:lnTo>
                    <a:pt x="415" y="205"/>
                  </a:lnTo>
                  <a:lnTo>
                    <a:pt x="415" y="205"/>
                  </a:lnTo>
                  <a:lnTo>
                    <a:pt x="416" y="205"/>
                  </a:lnTo>
                  <a:lnTo>
                    <a:pt x="416" y="205"/>
                  </a:lnTo>
                  <a:lnTo>
                    <a:pt x="417" y="205"/>
                  </a:lnTo>
                  <a:lnTo>
                    <a:pt x="417" y="205"/>
                  </a:lnTo>
                  <a:lnTo>
                    <a:pt x="418" y="205"/>
                  </a:lnTo>
                  <a:lnTo>
                    <a:pt x="418" y="205"/>
                  </a:lnTo>
                  <a:lnTo>
                    <a:pt x="419" y="205"/>
                  </a:lnTo>
                  <a:lnTo>
                    <a:pt x="419" y="205"/>
                  </a:lnTo>
                  <a:lnTo>
                    <a:pt x="419" y="205"/>
                  </a:lnTo>
                  <a:lnTo>
                    <a:pt x="420" y="205"/>
                  </a:lnTo>
                  <a:lnTo>
                    <a:pt x="420" y="205"/>
                  </a:lnTo>
                  <a:lnTo>
                    <a:pt x="421" y="205"/>
                  </a:lnTo>
                  <a:lnTo>
                    <a:pt x="421" y="205"/>
                  </a:lnTo>
                  <a:lnTo>
                    <a:pt x="422" y="205"/>
                  </a:lnTo>
                  <a:lnTo>
                    <a:pt x="422" y="205"/>
                  </a:lnTo>
                  <a:lnTo>
                    <a:pt x="423" y="205"/>
                  </a:lnTo>
                  <a:lnTo>
                    <a:pt x="423" y="205"/>
                  </a:lnTo>
                  <a:lnTo>
                    <a:pt x="424" y="205"/>
                  </a:lnTo>
                  <a:lnTo>
                    <a:pt x="424" y="205"/>
                  </a:lnTo>
                  <a:lnTo>
                    <a:pt x="424" y="205"/>
                  </a:lnTo>
                  <a:lnTo>
                    <a:pt x="425" y="205"/>
                  </a:lnTo>
                  <a:lnTo>
                    <a:pt x="425" y="205"/>
                  </a:lnTo>
                  <a:lnTo>
                    <a:pt x="426" y="205"/>
                  </a:lnTo>
                  <a:lnTo>
                    <a:pt x="426" y="205"/>
                  </a:lnTo>
                  <a:lnTo>
                    <a:pt x="427" y="205"/>
                  </a:lnTo>
                  <a:lnTo>
                    <a:pt x="427" y="205"/>
                  </a:lnTo>
                  <a:lnTo>
                    <a:pt x="428" y="205"/>
                  </a:lnTo>
                  <a:lnTo>
                    <a:pt x="428" y="205"/>
                  </a:lnTo>
                  <a:lnTo>
                    <a:pt x="429" y="205"/>
                  </a:lnTo>
                  <a:lnTo>
                    <a:pt x="429" y="205"/>
                  </a:lnTo>
                  <a:lnTo>
                    <a:pt x="429" y="205"/>
                  </a:lnTo>
                  <a:lnTo>
                    <a:pt x="430" y="205"/>
                  </a:lnTo>
                  <a:lnTo>
                    <a:pt x="430" y="205"/>
                  </a:lnTo>
                  <a:lnTo>
                    <a:pt x="431" y="205"/>
                  </a:lnTo>
                  <a:lnTo>
                    <a:pt x="431" y="205"/>
                  </a:lnTo>
                  <a:lnTo>
                    <a:pt x="432" y="205"/>
                  </a:lnTo>
                  <a:lnTo>
                    <a:pt x="432" y="205"/>
                  </a:lnTo>
                  <a:lnTo>
                    <a:pt x="433" y="205"/>
                  </a:lnTo>
                  <a:lnTo>
                    <a:pt x="433" y="205"/>
                  </a:lnTo>
                  <a:lnTo>
                    <a:pt x="434" y="205"/>
                  </a:lnTo>
                  <a:lnTo>
                    <a:pt x="434" y="205"/>
                  </a:lnTo>
                  <a:lnTo>
                    <a:pt x="434" y="205"/>
                  </a:lnTo>
                  <a:lnTo>
                    <a:pt x="435" y="205"/>
                  </a:lnTo>
                  <a:lnTo>
                    <a:pt x="435" y="205"/>
                  </a:lnTo>
                  <a:lnTo>
                    <a:pt x="436" y="205"/>
                  </a:lnTo>
                  <a:lnTo>
                    <a:pt x="436" y="205"/>
                  </a:lnTo>
                  <a:lnTo>
                    <a:pt x="437" y="205"/>
                  </a:lnTo>
                  <a:lnTo>
                    <a:pt x="437" y="205"/>
                  </a:lnTo>
                  <a:lnTo>
                    <a:pt x="438" y="205"/>
                  </a:lnTo>
                  <a:lnTo>
                    <a:pt x="438" y="205"/>
                  </a:lnTo>
                  <a:lnTo>
                    <a:pt x="439" y="205"/>
                  </a:lnTo>
                  <a:lnTo>
                    <a:pt x="439" y="205"/>
                  </a:lnTo>
                  <a:lnTo>
                    <a:pt x="439" y="205"/>
                  </a:lnTo>
                  <a:lnTo>
                    <a:pt x="440" y="205"/>
                  </a:lnTo>
                  <a:lnTo>
                    <a:pt x="440" y="205"/>
                  </a:lnTo>
                  <a:lnTo>
                    <a:pt x="441" y="205"/>
                  </a:lnTo>
                  <a:lnTo>
                    <a:pt x="441" y="205"/>
                  </a:lnTo>
                  <a:lnTo>
                    <a:pt x="442" y="205"/>
                  </a:lnTo>
                  <a:lnTo>
                    <a:pt x="442" y="205"/>
                  </a:lnTo>
                  <a:lnTo>
                    <a:pt x="443" y="205"/>
                  </a:lnTo>
                  <a:lnTo>
                    <a:pt x="443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4" y="205"/>
                  </a:lnTo>
                  <a:lnTo>
                    <a:pt x="445" y="205"/>
                  </a:lnTo>
                  <a:lnTo>
                    <a:pt x="445" y="205"/>
                  </a:lnTo>
                  <a:lnTo>
                    <a:pt x="446" y="205"/>
                  </a:lnTo>
                  <a:lnTo>
                    <a:pt x="446" y="205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8" y="205"/>
                  </a:lnTo>
                  <a:lnTo>
                    <a:pt x="448" y="205"/>
                  </a:lnTo>
                  <a:lnTo>
                    <a:pt x="449" y="205"/>
                  </a:lnTo>
                  <a:lnTo>
                    <a:pt x="449" y="205"/>
                  </a:lnTo>
                  <a:lnTo>
                    <a:pt x="449" y="205"/>
                  </a:lnTo>
                  <a:lnTo>
                    <a:pt x="450" y="205"/>
                  </a:lnTo>
                  <a:lnTo>
                    <a:pt x="450" y="205"/>
                  </a:lnTo>
                  <a:lnTo>
                    <a:pt x="451" y="205"/>
                  </a:lnTo>
                  <a:lnTo>
                    <a:pt x="451" y="205"/>
                  </a:lnTo>
                  <a:lnTo>
                    <a:pt x="452" y="205"/>
                  </a:lnTo>
                  <a:lnTo>
                    <a:pt x="452" y="205"/>
                  </a:lnTo>
                  <a:lnTo>
                    <a:pt x="453" y="205"/>
                  </a:lnTo>
                  <a:lnTo>
                    <a:pt x="453" y="205"/>
                  </a:lnTo>
                  <a:lnTo>
                    <a:pt x="454" y="205"/>
                  </a:lnTo>
                  <a:lnTo>
                    <a:pt x="454" y="205"/>
                  </a:lnTo>
                </a:path>
              </a:pathLst>
            </a:custGeom>
            <a:noFill/>
            <a:ln w="38100" cmpd="sng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Rectangle 24"/>
            <p:cNvSpPr>
              <a:spLocks noChangeArrowheads="1"/>
            </p:cNvSpPr>
            <p:nvPr/>
          </p:nvSpPr>
          <p:spPr bwMode="auto">
            <a:xfrm>
              <a:off x="752" y="3270"/>
              <a:ext cx="7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25625" name="Rectangle 25"/>
            <p:cNvSpPr>
              <a:spLocks noChangeArrowheads="1"/>
            </p:cNvSpPr>
            <p:nvPr/>
          </p:nvSpPr>
          <p:spPr bwMode="auto">
            <a:xfrm>
              <a:off x="752" y="2882"/>
              <a:ext cx="7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</a:t>
              </a:r>
              <a:endParaRPr lang="en-US" sz="1800"/>
            </a:p>
          </p:txBody>
        </p:sp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752" y="2492"/>
              <a:ext cx="7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</a:t>
              </a:r>
              <a:endParaRPr lang="en-US" sz="1800"/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752" y="2103"/>
              <a:ext cx="7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752" y="1713"/>
              <a:ext cx="7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4</a:t>
              </a:r>
              <a:endParaRPr lang="en-US" sz="1800"/>
            </a:p>
          </p:txBody>
        </p:sp>
        <p:sp>
          <p:nvSpPr>
            <p:cNvPr id="25629" name="Rectangle 29"/>
            <p:cNvSpPr>
              <a:spLocks noChangeArrowheads="1"/>
            </p:cNvSpPr>
            <p:nvPr/>
          </p:nvSpPr>
          <p:spPr bwMode="auto">
            <a:xfrm>
              <a:off x="752" y="1324"/>
              <a:ext cx="7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25630" name="Rectangle 30"/>
            <p:cNvSpPr>
              <a:spLocks noChangeArrowheads="1"/>
            </p:cNvSpPr>
            <p:nvPr/>
          </p:nvSpPr>
          <p:spPr bwMode="auto">
            <a:xfrm>
              <a:off x="855" y="3422"/>
              <a:ext cx="7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25631" name="Rectangle 31"/>
            <p:cNvSpPr>
              <a:spLocks noChangeArrowheads="1"/>
            </p:cNvSpPr>
            <p:nvPr/>
          </p:nvSpPr>
          <p:spPr bwMode="auto">
            <a:xfrm>
              <a:off x="1284" y="3422"/>
              <a:ext cx="79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3</a:t>
              </a:r>
              <a:endParaRPr lang="en-US" sz="1800"/>
            </a:p>
          </p:txBody>
        </p:sp>
        <p:sp>
          <p:nvSpPr>
            <p:cNvPr id="25632" name="Rectangle 32"/>
            <p:cNvSpPr>
              <a:spLocks noChangeArrowheads="1"/>
            </p:cNvSpPr>
            <p:nvPr/>
          </p:nvSpPr>
          <p:spPr bwMode="auto">
            <a:xfrm>
              <a:off x="1721" y="3422"/>
              <a:ext cx="7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6</a:t>
              </a:r>
              <a:endParaRPr lang="en-US" sz="1800"/>
            </a:p>
          </p:txBody>
        </p:sp>
        <p:sp>
          <p:nvSpPr>
            <p:cNvPr id="25633" name="Rectangle 33"/>
            <p:cNvSpPr>
              <a:spLocks noChangeArrowheads="1"/>
            </p:cNvSpPr>
            <p:nvPr/>
          </p:nvSpPr>
          <p:spPr bwMode="auto">
            <a:xfrm>
              <a:off x="2148" y="3422"/>
              <a:ext cx="78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9</a:t>
              </a:r>
              <a:endParaRPr lang="en-US" sz="1800"/>
            </a:p>
          </p:txBody>
        </p:sp>
        <p:sp>
          <p:nvSpPr>
            <p:cNvPr id="25634" name="Rectangle 34"/>
            <p:cNvSpPr>
              <a:spLocks noChangeArrowheads="1"/>
            </p:cNvSpPr>
            <p:nvPr/>
          </p:nvSpPr>
          <p:spPr bwMode="auto">
            <a:xfrm>
              <a:off x="2556" y="3422"/>
              <a:ext cx="15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12</a:t>
              </a:r>
              <a:endParaRPr lang="en-US" sz="1800"/>
            </a:p>
          </p:txBody>
        </p:sp>
        <p:sp>
          <p:nvSpPr>
            <p:cNvPr id="25635" name="Rectangle 35"/>
            <p:cNvSpPr>
              <a:spLocks noChangeArrowheads="1"/>
            </p:cNvSpPr>
            <p:nvPr/>
          </p:nvSpPr>
          <p:spPr bwMode="auto">
            <a:xfrm>
              <a:off x="2984" y="3422"/>
              <a:ext cx="15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15</a:t>
              </a:r>
              <a:endParaRPr lang="en-US" sz="1800"/>
            </a:p>
          </p:txBody>
        </p:sp>
        <p:sp>
          <p:nvSpPr>
            <p:cNvPr id="25636" name="Rectangle 36"/>
            <p:cNvSpPr>
              <a:spLocks noChangeArrowheads="1"/>
            </p:cNvSpPr>
            <p:nvPr/>
          </p:nvSpPr>
          <p:spPr bwMode="auto">
            <a:xfrm>
              <a:off x="3421" y="3422"/>
              <a:ext cx="15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18</a:t>
              </a:r>
              <a:endParaRPr lang="en-US" sz="1800"/>
            </a:p>
          </p:txBody>
        </p:sp>
        <p:sp>
          <p:nvSpPr>
            <p:cNvPr id="25637" name="Rectangle 37"/>
            <p:cNvSpPr>
              <a:spLocks noChangeArrowheads="1"/>
            </p:cNvSpPr>
            <p:nvPr/>
          </p:nvSpPr>
          <p:spPr bwMode="auto">
            <a:xfrm>
              <a:off x="3848" y="3422"/>
              <a:ext cx="15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21</a:t>
              </a:r>
              <a:endParaRPr lang="en-US" sz="1800"/>
            </a:p>
          </p:txBody>
        </p:sp>
        <p:sp>
          <p:nvSpPr>
            <p:cNvPr id="25638" name="Rectangle 38"/>
            <p:cNvSpPr>
              <a:spLocks noChangeArrowheads="1"/>
            </p:cNvSpPr>
            <p:nvPr/>
          </p:nvSpPr>
          <p:spPr bwMode="auto">
            <a:xfrm>
              <a:off x="4285" y="3422"/>
              <a:ext cx="157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24</a:t>
              </a:r>
              <a:endParaRPr lang="en-US" sz="1800"/>
            </a:p>
          </p:txBody>
        </p:sp>
        <p:sp>
          <p:nvSpPr>
            <p:cNvPr id="25639" name="Rectangle 39"/>
            <p:cNvSpPr>
              <a:spLocks noChangeArrowheads="1"/>
            </p:cNvSpPr>
            <p:nvPr/>
          </p:nvSpPr>
          <p:spPr bwMode="auto">
            <a:xfrm>
              <a:off x="4712" y="3422"/>
              <a:ext cx="156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>
                  <a:solidFill>
                    <a:srgbClr val="000000"/>
                  </a:solidFill>
                </a:rPr>
                <a:t>27</a:t>
              </a:r>
              <a:endParaRPr lang="en-US" sz="1800"/>
            </a:p>
          </p:txBody>
        </p:sp>
        <p:sp>
          <p:nvSpPr>
            <p:cNvPr id="25640" name="Rectangle 40"/>
            <p:cNvSpPr>
              <a:spLocks noChangeArrowheads="1"/>
            </p:cNvSpPr>
            <p:nvPr/>
          </p:nvSpPr>
          <p:spPr bwMode="auto">
            <a:xfrm>
              <a:off x="2775" y="3593"/>
              <a:ext cx="92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CC3300"/>
                  </a:solidFill>
                </a:rPr>
                <a:t>Time [sec]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25641" name="Rectangle 41"/>
            <p:cNvSpPr>
              <a:spLocks noChangeArrowheads="1"/>
            </p:cNvSpPr>
            <p:nvPr/>
          </p:nvSpPr>
          <p:spPr bwMode="auto">
            <a:xfrm rot="16200000">
              <a:off x="412" y="2070"/>
              <a:ext cx="5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>
                  <a:solidFill>
                    <a:srgbClr val="CC3300"/>
                  </a:solidFill>
                </a:rPr>
                <a:t>Turn</a:t>
              </a:r>
              <a:endParaRPr lang="en-US">
                <a:solidFill>
                  <a:srgbClr val="CC3300"/>
                </a:solidFill>
              </a:endParaRPr>
            </a:p>
          </p:txBody>
        </p:sp>
        <p:grpSp>
          <p:nvGrpSpPr>
            <p:cNvPr id="25653" name="Group 53"/>
            <p:cNvGrpSpPr>
              <a:grpSpLocks/>
            </p:cNvGrpSpPr>
            <p:nvPr/>
          </p:nvGrpSpPr>
          <p:grpSpPr bwMode="auto">
            <a:xfrm>
              <a:off x="2333" y="2231"/>
              <a:ext cx="1114" cy="534"/>
              <a:chOff x="2471" y="1881"/>
              <a:chExt cx="1114" cy="534"/>
            </a:xfrm>
          </p:grpSpPr>
          <p:sp>
            <p:nvSpPr>
              <p:cNvPr id="25648" name="Line 48"/>
              <p:cNvSpPr>
                <a:spLocks noChangeShapeType="1"/>
              </p:cNvSpPr>
              <p:nvPr/>
            </p:nvSpPr>
            <p:spPr bwMode="auto">
              <a:xfrm flipV="1">
                <a:off x="2471" y="1997"/>
                <a:ext cx="256" cy="7"/>
              </a:xfrm>
              <a:prstGeom prst="line">
                <a:avLst/>
              </a:prstGeom>
              <a:noFill/>
              <a:ln w="2857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Rectangle 49"/>
              <p:cNvSpPr>
                <a:spLocks noChangeArrowheads="1"/>
              </p:cNvSpPr>
              <p:nvPr/>
            </p:nvSpPr>
            <p:spPr bwMode="auto">
              <a:xfrm>
                <a:off x="2787" y="1881"/>
                <a:ext cx="798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trajectory</a:t>
                </a:r>
                <a:endParaRPr lang="en-US"/>
              </a:p>
            </p:txBody>
          </p:sp>
          <p:sp>
            <p:nvSpPr>
              <p:cNvPr id="25650" name="Line 50"/>
              <p:cNvSpPr>
                <a:spLocks noChangeShapeType="1"/>
              </p:cNvSpPr>
              <p:nvPr/>
            </p:nvSpPr>
            <p:spPr bwMode="auto">
              <a:xfrm>
                <a:off x="2478" y="2283"/>
                <a:ext cx="256" cy="1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Rectangle 51"/>
              <p:cNvSpPr>
                <a:spLocks noChangeArrowheads="1"/>
              </p:cNvSpPr>
              <p:nvPr/>
            </p:nvSpPr>
            <p:spPr bwMode="auto">
              <a:xfrm>
                <a:off x="2804" y="2142"/>
                <a:ext cx="731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>
                    <a:solidFill>
                      <a:srgbClr val="FF0000"/>
                    </a:solidFill>
                  </a:rPr>
                  <a:t>response</a:t>
                </a:r>
                <a:endParaRPr 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A11F-2EE4-4492-97CB-C621EA620148}" type="slidenum">
              <a:rPr lang="en-US"/>
              <a:pPr/>
              <a:t>5</a:t>
            </a:fld>
            <a:endParaRPr lang="en-US"/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27063" y="469900"/>
            <a:ext cx="7942262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Linguistic Variables</a:t>
            </a:r>
          </a:p>
        </p:txBody>
      </p:sp>
      <p:grpSp>
        <p:nvGrpSpPr>
          <p:cNvPr id="36887" name="Group 23"/>
          <p:cNvGrpSpPr>
            <a:grpSpLocks/>
          </p:cNvGrpSpPr>
          <p:nvPr/>
        </p:nvGrpSpPr>
        <p:grpSpPr bwMode="auto">
          <a:xfrm>
            <a:off x="225425" y="3651250"/>
            <a:ext cx="8720138" cy="3206750"/>
            <a:chOff x="142" y="2300"/>
            <a:chExt cx="5493" cy="2020"/>
          </a:xfrm>
        </p:grpSpPr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292" y="2300"/>
              <a:ext cx="2017" cy="19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870" name="Picture 6" descr="A:\untitled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95" y="2411"/>
              <a:ext cx="1782" cy="1703"/>
            </a:xfrm>
            <a:prstGeom prst="rect">
              <a:avLst/>
            </a:prstGeom>
            <a:noFill/>
          </p:spPr>
        </p:pic>
        <p:pic>
          <p:nvPicPr>
            <p:cNvPr id="36879" name="Picture 15" descr="A:\peopl523_th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0" y="3452"/>
              <a:ext cx="875" cy="868"/>
            </a:xfrm>
            <a:prstGeom prst="rect">
              <a:avLst/>
            </a:prstGeom>
            <a:noFill/>
          </p:spPr>
        </p:pic>
        <p:pic>
          <p:nvPicPr>
            <p:cNvPr id="36878" name="Picture 14" descr="A:\peopl523_th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1" y="2570"/>
              <a:ext cx="1069" cy="1060"/>
            </a:xfrm>
            <a:prstGeom prst="rect">
              <a:avLst/>
            </a:prstGeom>
            <a:noFill/>
          </p:spPr>
        </p:pic>
        <p:pic>
          <p:nvPicPr>
            <p:cNvPr id="36877" name="Picture 13" descr="A:\peopl523_th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4" y="3500"/>
              <a:ext cx="827" cy="820"/>
            </a:xfrm>
            <a:prstGeom prst="rect">
              <a:avLst/>
            </a:prstGeom>
            <a:noFill/>
          </p:spPr>
        </p:pic>
        <p:pic>
          <p:nvPicPr>
            <p:cNvPr id="36876" name="Picture 12" descr="A:\peopl523_th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" y="2739"/>
              <a:ext cx="960" cy="952"/>
            </a:xfrm>
            <a:prstGeom prst="rect">
              <a:avLst/>
            </a:prstGeom>
            <a:noFill/>
          </p:spPr>
        </p:pic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4743" y="3349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9</a:t>
              </a:r>
              <a:endParaRPr lang="en-US"/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2830" y="4029"/>
              <a:ext cx="3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9</a:t>
              </a:r>
              <a:endParaRPr lang="en-US"/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3947" y="4032"/>
              <a:ext cx="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9.5</a:t>
              </a:r>
              <a:endParaRPr lang="en-US"/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3289" y="3278"/>
              <a:ext cx="4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</a:rPr>
                <a:t>10</a:t>
              </a:r>
              <a:endParaRPr lang="en-US"/>
            </a:p>
          </p:txBody>
        </p:sp>
        <p:sp>
          <p:nvSpPr>
            <p:cNvPr id="36886" name="Text Box 22"/>
            <p:cNvSpPr txBox="1">
              <a:spLocks noChangeArrowheads="1"/>
            </p:cNvSpPr>
            <p:nvPr/>
          </p:nvSpPr>
          <p:spPr bwMode="auto">
            <a:xfrm>
              <a:off x="142" y="3042"/>
              <a:ext cx="1042" cy="766"/>
            </a:xfrm>
            <a:prstGeom prst="rect">
              <a:avLst/>
            </a:prstGeom>
            <a:solidFill>
              <a:srgbClr val="0000FF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i="1"/>
                <a:t>e.g</a:t>
              </a:r>
              <a:r>
                <a:rPr lang="en-US" sz="1800" b="1"/>
                <a:t>. On a scale of one to 10, how </a:t>
              </a:r>
              <a:r>
                <a:rPr lang="en-US" sz="1800" b="1" i="1"/>
                <a:t>good </a:t>
              </a:r>
              <a:r>
                <a:rPr lang="en-US" sz="1800" b="1"/>
                <a:t>was the dive?</a:t>
              </a:r>
              <a:endParaRPr lang="en-US"/>
            </a:p>
          </p:txBody>
        </p:sp>
      </p:grp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ea typeface="MS Mincho" pitchFamily="49" charset="-128"/>
              </a:rPr>
              <a:t>The term </a:t>
            </a:r>
            <a:r>
              <a:rPr lang="en-US" i="1">
                <a:solidFill>
                  <a:srgbClr val="FFFFFF"/>
                </a:solidFill>
                <a:ea typeface="MS Mincho" pitchFamily="49" charset="-128"/>
              </a:rPr>
              <a:t>far</a:t>
            </a:r>
            <a:r>
              <a:rPr lang="en-US">
                <a:solidFill>
                  <a:srgbClr val="FFFFFF"/>
                </a:solidFill>
                <a:ea typeface="MS Mincho" pitchFamily="49" charset="-128"/>
              </a:rPr>
              <a:t> used to define this set is a </a:t>
            </a:r>
            <a:r>
              <a:rPr lang="en-US" i="1">
                <a:solidFill>
                  <a:srgbClr val="FFFFFF"/>
                </a:solidFill>
                <a:ea typeface="MS Mincho" pitchFamily="49" charset="-128"/>
              </a:rPr>
              <a:t>fuzzy linguistic variable</a:t>
            </a:r>
            <a:r>
              <a:rPr lang="en-US">
                <a:solidFill>
                  <a:srgbClr val="FFFFFF"/>
                </a:solidFill>
                <a:ea typeface="MS Mincho" pitchFamily="49" charset="-128"/>
              </a:rPr>
              <a:t>.  </a:t>
            </a:r>
          </a:p>
          <a:p>
            <a:r>
              <a:rPr lang="en-US">
                <a:solidFill>
                  <a:srgbClr val="FFFFFF"/>
                </a:solidFill>
                <a:ea typeface="MS Mincho" pitchFamily="49" charset="-128"/>
              </a:rPr>
              <a:t>Other examples include </a:t>
            </a:r>
            <a:r>
              <a:rPr lang="en-US" i="1">
                <a:solidFill>
                  <a:srgbClr val="FFFFFF"/>
                </a:solidFill>
                <a:ea typeface="MS Mincho" pitchFamily="49" charset="-128"/>
              </a:rPr>
              <a:t>close, heavy, light, big, small, smart, fast, slow, hot, cold, tall</a:t>
            </a:r>
            <a:r>
              <a:rPr lang="en-US">
                <a:solidFill>
                  <a:srgbClr val="FFFFFF"/>
                </a:solidFill>
                <a:ea typeface="MS Mincho" pitchFamily="49" charset="-128"/>
              </a:rPr>
              <a:t> and </a:t>
            </a:r>
            <a:r>
              <a:rPr lang="en-US" i="1">
                <a:solidFill>
                  <a:srgbClr val="FFFFFF"/>
                </a:solidFill>
                <a:ea typeface="MS Mincho" pitchFamily="49" charset="-128"/>
              </a:rPr>
              <a:t>short</a:t>
            </a:r>
            <a:r>
              <a:rPr lang="en-US">
                <a:solidFill>
                  <a:srgbClr val="FFFFFF"/>
                </a:solidFill>
                <a:ea typeface="MS Mincho" pitchFamily="49" charset="-128"/>
              </a:rPr>
              <a:t>.</a:t>
            </a:r>
            <a:r>
              <a:rPr lang="en-US">
                <a:ea typeface="MS Mincho" pitchFamily="49" charset="-128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20A5-37AD-440A-8421-82C518B62097}" type="slidenum">
              <a:rPr lang="en-US"/>
              <a:pPr/>
              <a:t>50</a:t>
            </a:fld>
            <a:endParaRPr lang="en-US"/>
          </a:p>
        </p:txBody>
      </p:sp>
      <p:sp>
        <p:nvSpPr>
          <p:cNvPr id="70689" name="WordArt 3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Commonly Used Variations </a:t>
            </a:r>
          </a:p>
        </p:txBody>
      </p:sp>
      <p:grpSp>
        <p:nvGrpSpPr>
          <p:cNvPr id="70728" name="Group 72"/>
          <p:cNvGrpSpPr>
            <a:grpSpLocks/>
          </p:cNvGrpSpPr>
          <p:nvPr/>
        </p:nvGrpSpPr>
        <p:grpSpPr bwMode="auto">
          <a:xfrm>
            <a:off x="838200" y="1828800"/>
            <a:ext cx="6176963" cy="4397375"/>
            <a:chOff x="432" y="1200"/>
            <a:chExt cx="3891" cy="2770"/>
          </a:xfrm>
        </p:grpSpPr>
        <p:sp>
          <p:nvSpPr>
            <p:cNvPr id="70659" name="Text Box 3"/>
            <p:cNvSpPr txBox="1">
              <a:spLocks noChangeArrowheads="1"/>
            </p:cNvSpPr>
            <p:nvPr/>
          </p:nvSpPr>
          <p:spPr bwMode="auto">
            <a:xfrm>
              <a:off x="756" y="1200"/>
              <a:ext cx="24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>
                  <a:latin typeface="BrushDom" charset="0"/>
                </a:rPr>
                <a:t>F</a:t>
              </a:r>
              <a:endParaRPr lang="en-US"/>
            </a:p>
          </p:txBody>
        </p:sp>
        <p:sp>
          <p:nvSpPr>
            <p:cNvPr id="70660" name="Line 4"/>
            <p:cNvSpPr>
              <a:spLocks noChangeShapeType="1"/>
            </p:cNvSpPr>
            <p:nvPr/>
          </p:nvSpPr>
          <p:spPr bwMode="auto">
            <a:xfrm flipV="1">
              <a:off x="686" y="1362"/>
              <a:ext cx="0" cy="1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1" name="Line 5"/>
            <p:cNvSpPr>
              <a:spLocks noChangeShapeType="1"/>
            </p:cNvSpPr>
            <p:nvPr/>
          </p:nvSpPr>
          <p:spPr bwMode="auto">
            <a:xfrm>
              <a:off x="432" y="2305"/>
              <a:ext cx="38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87" y="2345"/>
              <a:ext cx="246" cy="1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60</a:t>
              </a:r>
            </a:p>
          </p:txBody>
        </p:sp>
        <p:sp>
          <p:nvSpPr>
            <p:cNvPr id="7066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23" y="1441"/>
              <a:ext cx="77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70664" name="Line 8"/>
            <p:cNvSpPr>
              <a:spLocks noChangeShapeType="1"/>
            </p:cNvSpPr>
            <p:nvPr/>
          </p:nvSpPr>
          <p:spPr bwMode="auto">
            <a:xfrm flipV="1">
              <a:off x="1205" y="1996"/>
              <a:ext cx="585" cy="3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5" name="Line 9"/>
            <p:cNvSpPr>
              <a:spLocks noChangeShapeType="1"/>
            </p:cNvSpPr>
            <p:nvPr/>
          </p:nvSpPr>
          <p:spPr bwMode="auto">
            <a:xfrm flipH="1" flipV="1">
              <a:off x="1790" y="1996"/>
              <a:ext cx="527" cy="3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6" name="Line 10"/>
            <p:cNvSpPr>
              <a:spLocks noChangeShapeType="1"/>
            </p:cNvSpPr>
            <p:nvPr/>
          </p:nvSpPr>
          <p:spPr bwMode="auto">
            <a:xfrm flipV="1">
              <a:off x="1784" y="2155"/>
              <a:ext cx="594" cy="15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1"/>
            <p:cNvSpPr>
              <a:spLocks noChangeShapeType="1"/>
            </p:cNvSpPr>
            <p:nvPr/>
          </p:nvSpPr>
          <p:spPr bwMode="auto">
            <a:xfrm flipH="1" flipV="1">
              <a:off x="2378" y="2155"/>
              <a:ext cx="517" cy="151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Line 12"/>
            <p:cNvSpPr>
              <a:spLocks noChangeShapeType="1"/>
            </p:cNvSpPr>
            <p:nvPr/>
          </p:nvSpPr>
          <p:spPr bwMode="auto">
            <a:xfrm flipV="1">
              <a:off x="2317" y="2182"/>
              <a:ext cx="649" cy="12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/>
          </p:nvSpPr>
          <p:spPr bwMode="auto">
            <a:xfrm flipH="1" flipV="1">
              <a:off x="2966" y="2182"/>
              <a:ext cx="461" cy="124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 flipV="1">
              <a:off x="658" y="1785"/>
              <a:ext cx="588" cy="5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 flipV="1">
              <a:off x="1246" y="1785"/>
              <a:ext cx="524" cy="5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41" y="2340"/>
              <a:ext cx="247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80</a:t>
              </a:r>
            </a:p>
          </p:txBody>
        </p:sp>
        <p:sp>
          <p:nvSpPr>
            <p:cNvPr id="7067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785" y="2340"/>
              <a:ext cx="246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90</a:t>
              </a:r>
            </a:p>
          </p:txBody>
        </p:sp>
        <p:sp>
          <p:nvSpPr>
            <p:cNvPr id="7067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328" y="2340"/>
              <a:ext cx="246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100</a:t>
              </a:r>
            </a:p>
          </p:txBody>
        </p:sp>
        <p:sp>
          <p:nvSpPr>
            <p:cNvPr id="7067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201" y="1573"/>
              <a:ext cx="120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B</a:t>
              </a:r>
            </a:p>
          </p:txBody>
        </p:sp>
        <p:sp>
          <p:nvSpPr>
            <p:cNvPr id="7067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744" y="1785"/>
              <a:ext cx="120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F</a:t>
              </a:r>
            </a:p>
          </p:txBody>
        </p:sp>
        <p:sp>
          <p:nvSpPr>
            <p:cNvPr id="7067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332" y="1943"/>
              <a:ext cx="120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G</a:t>
              </a:r>
            </a:p>
          </p:txBody>
        </p:sp>
        <p:sp>
          <p:nvSpPr>
            <p:cNvPr id="7067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921" y="1970"/>
              <a:ext cx="226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VG</a:t>
              </a:r>
            </a:p>
          </p:txBody>
        </p:sp>
        <p:grpSp>
          <p:nvGrpSpPr>
            <p:cNvPr id="70679" name="Group 23"/>
            <p:cNvGrpSpPr>
              <a:grpSpLocks/>
            </p:cNvGrpSpPr>
            <p:nvPr/>
          </p:nvGrpSpPr>
          <p:grpSpPr bwMode="auto">
            <a:xfrm rot="-5400000">
              <a:off x="1652" y="2284"/>
              <a:ext cx="274" cy="319"/>
              <a:chOff x="3054" y="1156"/>
              <a:chExt cx="1205" cy="980"/>
            </a:xfrm>
          </p:grpSpPr>
          <p:sp>
            <p:nvSpPr>
              <p:cNvPr id="70680" name="Freeform 24"/>
              <p:cNvSpPr>
                <a:spLocks/>
              </p:cNvSpPr>
              <p:nvPr/>
            </p:nvSpPr>
            <p:spPr bwMode="auto">
              <a:xfrm>
                <a:off x="3054" y="1156"/>
                <a:ext cx="1205" cy="980"/>
              </a:xfrm>
              <a:custGeom>
                <a:avLst/>
                <a:gdLst/>
                <a:ahLst/>
                <a:cxnLst>
                  <a:cxn ang="0">
                    <a:pos x="9263" y="5920"/>
                  </a:cxn>
                  <a:cxn ang="0">
                    <a:pos x="9986" y="6110"/>
                  </a:cxn>
                  <a:cxn ang="0">
                    <a:pos x="10445" y="6138"/>
                  </a:cxn>
                  <a:cxn ang="0">
                    <a:pos x="11259" y="6059"/>
                  </a:cxn>
                  <a:cxn ang="0">
                    <a:pos x="11648" y="6110"/>
                  </a:cxn>
                  <a:cxn ang="0">
                    <a:pos x="11879" y="6217"/>
                  </a:cxn>
                  <a:cxn ang="0">
                    <a:pos x="12166" y="6434"/>
                  </a:cxn>
                  <a:cxn ang="0">
                    <a:pos x="13166" y="6800"/>
                  </a:cxn>
                  <a:cxn ang="0">
                    <a:pos x="14388" y="7068"/>
                  </a:cxn>
                  <a:cxn ang="0">
                    <a:pos x="15662" y="7055"/>
                  </a:cxn>
                  <a:cxn ang="0">
                    <a:pos x="16397" y="6841"/>
                  </a:cxn>
                  <a:cxn ang="0">
                    <a:pos x="16690" y="6578"/>
                  </a:cxn>
                  <a:cxn ang="0">
                    <a:pos x="16829" y="6249"/>
                  </a:cxn>
                  <a:cxn ang="0">
                    <a:pos x="16870" y="5888"/>
                  </a:cxn>
                  <a:cxn ang="0">
                    <a:pos x="16810" y="5647"/>
                  </a:cxn>
                  <a:cxn ang="0">
                    <a:pos x="16681" y="5416"/>
                  </a:cxn>
                  <a:cxn ang="0">
                    <a:pos x="16384" y="5106"/>
                  </a:cxn>
                  <a:cxn ang="0">
                    <a:pos x="15870" y="4735"/>
                  </a:cxn>
                  <a:cxn ang="0">
                    <a:pos x="15319" y="4439"/>
                  </a:cxn>
                  <a:cxn ang="0">
                    <a:pos x="14041" y="3833"/>
                  </a:cxn>
                  <a:cxn ang="0">
                    <a:pos x="12476" y="3212"/>
                  </a:cxn>
                  <a:cxn ang="0">
                    <a:pos x="9842" y="2064"/>
                  </a:cxn>
                  <a:cxn ang="0">
                    <a:pos x="8430" y="1671"/>
                  </a:cxn>
                  <a:cxn ang="0">
                    <a:pos x="6935" y="1356"/>
                  </a:cxn>
                  <a:cxn ang="0">
                    <a:pos x="4513" y="1023"/>
                  </a:cxn>
                  <a:cxn ang="0">
                    <a:pos x="3504" y="824"/>
                  </a:cxn>
                  <a:cxn ang="0">
                    <a:pos x="2569" y="477"/>
                  </a:cxn>
                  <a:cxn ang="0">
                    <a:pos x="1440" y="181"/>
                  </a:cxn>
                  <a:cxn ang="0">
                    <a:pos x="315" y="0"/>
                  </a:cxn>
                  <a:cxn ang="0">
                    <a:pos x="0" y="13720"/>
                  </a:cxn>
                  <a:cxn ang="0">
                    <a:pos x="510" y="13716"/>
                  </a:cxn>
                  <a:cxn ang="0">
                    <a:pos x="1232" y="13618"/>
                  </a:cxn>
                  <a:cxn ang="0">
                    <a:pos x="1740" y="13433"/>
                  </a:cxn>
                  <a:cxn ang="0">
                    <a:pos x="2237" y="12776"/>
                  </a:cxn>
                  <a:cxn ang="0">
                    <a:pos x="2662" y="12114"/>
                  </a:cxn>
                  <a:cxn ang="0">
                    <a:pos x="2723" y="11864"/>
                  </a:cxn>
                  <a:cxn ang="0">
                    <a:pos x="2814" y="11739"/>
                  </a:cxn>
                  <a:cxn ang="0">
                    <a:pos x="3389" y="11595"/>
                  </a:cxn>
                  <a:cxn ang="0">
                    <a:pos x="3791" y="11374"/>
                  </a:cxn>
                  <a:cxn ang="0">
                    <a:pos x="4018" y="10998"/>
                  </a:cxn>
                  <a:cxn ang="0">
                    <a:pos x="4092" y="10540"/>
                  </a:cxn>
                  <a:cxn ang="0">
                    <a:pos x="4218" y="10124"/>
                  </a:cxn>
                  <a:cxn ang="0">
                    <a:pos x="4246" y="9836"/>
                  </a:cxn>
                  <a:cxn ang="0">
                    <a:pos x="4185" y="9536"/>
                  </a:cxn>
                  <a:cxn ang="0">
                    <a:pos x="3981" y="9281"/>
                  </a:cxn>
                  <a:cxn ang="0">
                    <a:pos x="4667" y="9217"/>
                  </a:cxn>
                  <a:cxn ang="0">
                    <a:pos x="5375" y="9026"/>
                  </a:cxn>
                  <a:cxn ang="0">
                    <a:pos x="5912" y="8258"/>
                  </a:cxn>
                  <a:cxn ang="0">
                    <a:pos x="6190" y="7674"/>
                  </a:cxn>
                  <a:cxn ang="0">
                    <a:pos x="6236" y="7323"/>
                  </a:cxn>
                  <a:cxn ang="0">
                    <a:pos x="6116" y="6921"/>
                  </a:cxn>
                  <a:cxn ang="0">
                    <a:pos x="5838" y="6424"/>
                  </a:cxn>
                  <a:cxn ang="0">
                    <a:pos x="5926" y="6138"/>
                  </a:cxn>
                  <a:cxn ang="0">
                    <a:pos x="6199" y="5754"/>
                  </a:cxn>
                  <a:cxn ang="0">
                    <a:pos x="6212" y="5369"/>
                  </a:cxn>
                  <a:cxn ang="0">
                    <a:pos x="6921" y="5208"/>
                  </a:cxn>
                  <a:cxn ang="0">
                    <a:pos x="7634" y="5513"/>
                  </a:cxn>
                  <a:cxn ang="0">
                    <a:pos x="8653" y="5828"/>
                  </a:cxn>
                </a:cxnLst>
                <a:rect l="0" t="0" r="r" b="b"/>
                <a:pathLst>
                  <a:path w="16870" h="13720">
                    <a:moveTo>
                      <a:pt x="8986" y="5883"/>
                    </a:moveTo>
                    <a:lnTo>
                      <a:pt x="9263" y="5920"/>
                    </a:lnTo>
                    <a:lnTo>
                      <a:pt x="9528" y="5976"/>
                    </a:lnTo>
                    <a:lnTo>
                      <a:pt x="9986" y="6110"/>
                    </a:lnTo>
                    <a:lnTo>
                      <a:pt x="10198" y="6142"/>
                    </a:lnTo>
                    <a:lnTo>
                      <a:pt x="10445" y="6138"/>
                    </a:lnTo>
                    <a:lnTo>
                      <a:pt x="10981" y="6078"/>
                    </a:lnTo>
                    <a:lnTo>
                      <a:pt x="11259" y="6059"/>
                    </a:lnTo>
                    <a:lnTo>
                      <a:pt x="11523" y="6078"/>
                    </a:lnTo>
                    <a:lnTo>
                      <a:pt x="11648" y="6110"/>
                    </a:lnTo>
                    <a:lnTo>
                      <a:pt x="11769" y="6157"/>
                    </a:lnTo>
                    <a:lnTo>
                      <a:pt x="11879" y="6217"/>
                    </a:lnTo>
                    <a:lnTo>
                      <a:pt x="11977" y="6305"/>
                    </a:lnTo>
                    <a:lnTo>
                      <a:pt x="12166" y="6434"/>
                    </a:lnTo>
                    <a:lnTo>
                      <a:pt x="12454" y="6563"/>
                    </a:lnTo>
                    <a:lnTo>
                      <a:pt x="13166" y="6800"/>
                    </a:lnTo>
                    <a:lnTo>
                      <a:pt x="14097" y="7036"/>
                    </a:lnTo>
                    <a:lnTo>
                      <a:pt x="14388" y="7068"/>
                    </a:lnTo>
                    <a:lnTo>
                      <a:pt x="15102" y="7087"/>
                    </a:lnTo>
                    <a:lnTo>
                      <a:pt x="15662" y="7055"/>
                    </a:lnTo>
                    <a:lnTo>
                      <a:pt x="16087" y="6967"/>
                    </a:lnTo>
                    <a:lnTo>
                      <a:pt x="16397" y="6841"/>
                    </a:lnTo>
                    <a:lnTo>
                      <a:pt x="16616" y="6671"/>
                    </a:lnTo>
                    <a:lnTo>
                      <a:pt x="16690" y="6578"/>
                    </a:lnTo>
                    <a:lnTo>
                      <a:pt x="16750" y="6476"/>
                    </a:lnTo>
                    <a:lnTo>
                      <a:pt x="16829" y="6249"/>
                    </a:lnTo>
                    <a:lnTo>
                      <a:pt x="16866" y="6013"/>
                    </a:lnTo>
                    <a:lnTo>
                      <a:pt x="16870" y="5888"/>
                    </a:lnTo>
                    <a:lnTo>
                      <a:pt x="16847" y="5764"/>
                    </a:lnTo>
                    <a:lnTo>
                      <a:pt x="16810" y="5647"/>
                    </a:lnTo>
                    <a:lnTo>
                      <a:pt x="16750" y="5532"/>
                    </a:lnTo>
                    <a:lnTo>
                      <a:pt x="16681" y="5416"/>
                    </a:lnTo>
                    <a:lnTo>
                      <a:pt x="16592" y="5309"/>
                    </a:lnTo>
                    <a:lnTo>
                      <a:pt x="16384" y="5106"/>
                    </a:lnTo>
                    <a:lnTo>
                      <a:pt x="16139" y="4911"/>
                    </a:lnTo>
                    <a:lnTo>
                      <a:pt x="15870" y="4735"/>
                    </a:lnTo>
                    <a:lnTo>
                      <a:pt x="15597" y="4578"/>
                    </a:lnTo>
                    <a:lnTo>
                      <a:pt x="15319" y="4439"/>
                    </a:lnTo>
                    <a:lnTo>
                      <a:pt x="14741" y="4152"/>
                    </a:lnTo>
                    <a:lnTo>
                      <a:pt x="14041" y="3833"/>
                    </a:lnTo>
                    <a:lnTo>
                      <a:pt x="13268" y="3505"/>
                    </a:lnTo>
                    <a:lnTo>
                      <a:pt x="12476" y="3212"/>
                    </a:lnTo>
                    <a:lnTo>
                      <a:pt x="10305" y="2222"/>
                    </a:lnTo>
                    <a:lnTo>
                      <a:pt x="9842" y="2064"/>
                    </a:lnTo>
                    <a:lnTo>
                      <a:pt x="9375" y="1921"/>
                    </a:lnTo>
                    <a:lnTo>
                      <a:pt x="8430" y="1671"/>
                    </a:lnTo>
                    <a:lnTo>
                      <a:pt x="7671" y="1500"/>
                    </a:lnTo>
                    <a:lnTo>
                      <a:pt x="6935" y="1356"/>
                    </a:lnTo>
                    <a:lnTo>
                      <a:pt x="5592" y="1144"/>
                    </a:lnTo>
                    <a:lnTo>
                      <a:pt x="4513" y="1023"/>
                    </a:lnTo>
                    <a:lnTo>
                      <a:pt x="3819" y="968"/>
                    </a:lnTo>
                    <a:lnTo>
                      <a:pt x="3504" y="824"/>
                    </a:lnTo>
                    <a:lnTo>
                      <a:pt x="3190" y="695"/>
                    </a:lnTo>
                    <a:lnTo>
                      <a:pt x="2569" y="477"/>
                    </a:lnTo>
                    <a:lnTo>
                      <a:pt x="1977" y="306"/>
                    </a:lnTo>
                    <a:lnTo>
                      <a:pt x="1440" y="181"/>
                    </a:lnTo>
                    <a:lnTo>
                      <a:pt x="629" y="37"/>
                    </a:lnTo>
                    <a:lnTo>
                      <a:pt x="315" y="0"/>
                    </a:lnTo>
                    <a:lnTo>
                      <a:pt x="0" y="0"/>
                    </a:lnTo>
                    <a:lnTo>
                      <a:pt x="0" y="13720"/>
                    </a:lnTo>
                    <a:lnTo>
                      <a:pt x="315" y="13720"/>
                    </a:lnTo>
                    <a:lnTo>
                      <a:pt x="510" y="13716"/>
                    </a:lnTo>
                    <a:lnTo>
                      <a:pt x="963" y="13670"/>
                    </a:lnTo>
                    <a:lnTo>
                      <a:pt x="1232" y="13618"/>
                    </a:lnTo>
                    <a:lnTo>
                      <a:pt x="1500" y="13540"/>
                    </a:lnTo>
                    <a:lnTo>
                      <a:pt x="1740" y="13433"/>
                    </a:lnTo>
                    <a:lnTo>
                      <a:pt x="1926" y="13299"/>
                    </a:lnTo>
                    <a:lnTo>
                      <a:pt x="2237" y="12776"/>
                    </a:lnTo>
                    <a:lnTo>
                      <a:pt x="2482" y="12377"/>
                    </a:lnTo>
                    <a:lnTo>
                      <a:pt x="2662" y="12114"/>
                    </a:lnTo>
                    <a:lnTo>
                      <a:pt x="2732" y="11975"/>
                    </a:lnTo>
                    <a:lnTo>
                      <a:pt x="2723" y="11864"/>
                    </a:lnTo>
                    <a:lnTo>
                      <a:pt x="2662" y="11758"/>
                    </a:lnTo>
                    <a:lnTo>
                      <a:pt x="2814" y="11739"/>
                    </a:lnTo>
                    <a:lnTo>
                      <a:pt x="3176" y="11665"/>
                    </a:lnTo>
                    <a:lnTo>
                      <a:pt x="3389" y="11595"/>
                    </a:lnTo>
                    <a:lnTo>
                      <a:pt x="3602" y="11498"/>
                    </a:lnTo>
                    <a:lnTo>
                      <a:pt x="3791" y="11374"/>
                    </a:lnTo>
                    <a:lnTo>
                      <a:pt x="3949" y="11211"/>
                    </a:lnTo>
                    <a:lnTo>
                      <a:pt x="4018" y="10998"/>
                    </a:lnTo>
                    <a:lnTo>
                      <a:pt x="4060" y="10767"/>
                    </a:lnTo>
                    <a:lnTo>
                      <a:pt x="4092" y="10540"/>
                    </a:lnTo>
                    <a:lnTo>
                      <a:pt x="4144" y="10346"/>
                    </a:lnTo>
                    <a:lnTo>
                      <a:pt x="4218" y="10124"/>
                    </a:lnTo>
                    <a:lnTo>
                      <a:pt x="4240" y="9985"/>
                    </a:lnTo>
                    <a:lnTo>
                      <a:pt x="4246" y="9836"/>
                    </a:lnTo>
                    <a:lnTo>
                      <a:pt x="4231" y="9684"/>
                    </a:lnTo>
                    <a:lnTo>
                      <a:pt x="4185" y="9536"/>
                    </a:lnTo>
                    <a:lnTo>
                      <a:pt x="4107" y="9401"/>
                    </a:lnTo>
                    <a:lnTo>
                      <a:pt x="3981" y="9281"/>
                    </a:lnTo>
                    <a:lnTo>
                      <a:pt x="4190" y="9267"/>
                    </a:lnTo>
                    <a:lnTo>
                      <a:pt x="4667" y="9217"/>
                    </a:lnTo>
                    <a:lnTo>
                      <a:pt x="5175" y="9105"/>
                    </a:lnTo>
                    <a:lnTo>
                      <a:pt x="5375" y="9026"/>
                    </a:lnTo>
                    <a:lnTo>
                      <a:pt x="5490" y="8929"/>
                    </a:lnTo>
                    <a:lnTo>
                      <a:pt x="5912" y="8258"/>
                    </a:lnTo>
                    <a:lnTo>
                      <a:pt x="6116" y="7856"/>
                    </a:lnTo>
                    <a:lnTo>
                      <a:pt x="6190" y="7674"/>
                    </a:lnTo>
                    <a:lnTo>
                      <a:pt x="6231" y="7513"/>
                    </a:lnTo>
                    <a:lnTo>
                      <a:pt x="6236" y="7323"/>
                    </a:lnTo>
                    <a:lnTo>
                      <a:pt x="6190" y="7124"/>
                    </a:lnTo>
                    <a:lnTo>
                      <a:pt x="6116" y="6921"/>
                    </a:lnTo>
                    <a:lnTo>
                      <a:pt x="6023" y="6730"/>
                    </a:lnTo>
                    <a:lnTo>
                      <a:pt x="5838" y="6424"/>
                    </a:lnTo>
                    <a:lnTo>
                      <a:pt x="5750" y="6305"/>
                    </a:lnTo>
                    <a:lnTo>
                      <a:pt x="5926" y="6138"/>
                    </a:lnTo>
                    <a:lnTo>
                      <a:pt x="6074" y="5962"/>
                    </a:lnTo>
                    <a:lnTo>
                      <a:pt x="6199" y="5754"/>
                    </a:lnTo>
                    <a:lnTo>
                      <a:pt x="5945" y="5402"/>
                    </a:lnTo>
                    <a:lnTo>
                      <a:pt x="6212" y="5369"/>
                    </a:lnTo>
                    <a:lnTo>
                      <a:pt x="6486" y="5309"/>
                    </a:lnTo>
                    <a:lnTo>
                      <a:pt x="6921" y="5208"/>
                    </a:lnTo>
                    <a:lnTo>
                      <a:pt x="7125" y="5300"/>
                    </a:lnTo>
                    <a:lnTo>
                      <a:pt x="7634" y="5513"/>
                    </a:lnTo>
                    <a:lnTo>
                      <a:pt x="8306" y="5740"/>
                    </a:lnTo>
                    <a:lnTo>
                      <a:pt x="8653" y="5828"/>
                    </a:lnTo>
                    <a:lnTo>
                      <a:pt x="8986" y="58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1" name="Freeform 25"/>
              <p:cNvSpPr>
                <a:spLocks/>
              </p:cNvSpPr>
              <p:nvPr/>
            </p:nvSpPr>
            <p:spPr bwMode="auto">
              <a:xfrm>
                <a:off x="3077" y="1179"/>
                <a:ext cx="1159" cy="463"/>
              </a:xfrm>
              <a:custGeom>
                <a:avLst/>
                <a:gdLst/>
                <a:ahLst/>
                <a:cxnLst>
                  <a:cxn ang="0">
                    <a:pos x="9351" y="2009"/>
                  </a:cxn>
                  <a:cxn ang="0">
                    <a:pos x="7870" y="1610"/>
                  </a:cxn>
                  <a:cxn ang="0">
                    <a:pos x="5999" y="1254"/>
                  </a:cxn>
                  <a:cxn ang="0">
                    <a:pos x="4467" y="1050"/>
                  </a:cxn>
                  <a:cxn ang="0">
                    <a:pos x="3042" y="1014"/>
                  </a:cxn>
                  <a:cxn ang="0">
                    <a:pos x="3124" y="796"/>
                  </a:cxn>
                  <a:cxn ang="0">
                    <a:pos x="1981" y="393"/>
                  </a:cxn>
                  <a:cxn ang="0">
                    <a:pos x="981" y="152"/>
                  </a:cxn>
                  <a:cxn ang="0">
                    <a:pos x="0" y="0"/>
                  </a:cxn>
                  <a:cxn ang="0">
                    <a:pos x="403" y="1204"/>
                  </a:cxn>
                  <a:cxn ang="0">
                    <a:pos x="1189" y="1454"/>
                  </a:cxn>
                  <a:cxn ang="0">
                    <a:pos x="1574" y="1546"/>
                  </a:cxn>
                  <a:cxn ang="0">
                    <a:pos x="1939" y="1721"/>
                  </a:cxn>
                  <a:cxn ang="0">
                    <a:pos x="2269" y="1981"/>
                  </a:cxn>
                  <a:cxn ang="0">
                    <a:pos x="2541" y="2324"/>
                  </a:cxn>
                  <a:cxn ang="0">
                    <a:pos x="3074" y="3008"/>
                  </a:cxn>
                  <a:cxn ang="0">
                    <a:pos x="3504" y="3383"/>
                  </a:cxn>
                  <a:cxn ang="0">
                    <a:pos x="5083" y="4703"/>
                  </a:cxn>
                  <a:cxn ang="0">
                    <a:pos x="6097" y="4633"/>
                  </a:cxn>
                  <a:cxn ang="0">
                    <a:pos x="6357" y="4540"/>
                  </a:cxn>
                  <a:cxn ang="0">
                    <a:pos x="6079" y="4193"/>
                  </a:cxn>
                  <a:cxn ang="0">
                    <a:pos x="6439" y="4332"/>
                  </a:cxn>
                  <a:cxn ang="0">
                    <a:pos x="7486" y="4925"/>
                  </a:cxn>
                  <a:cxn ang="0">
                    <a:pos x="8097" y="5143"/>
                  </a:cxn>
                  <a:cxn ang="0">
                    <a:pos x="8852" y="5272"/>
                  </a:cxn>
                  <a:cxn ang="0">
                    <a:pos x="9134" y="5388"/>
                  </a:cxn>
                  <a:cxn ang="0">
                    <a:pos x="9167" y="4818"/>
                  </a:cxn>
                  <a:cxn ang="0">
                    <a:pos x="9295" y="4957"/>
                  </a:cxn>
                  <a:cxn ang="0">
                    <a:pos x="9453" y="5351"/>
                  </a:cxn>
                  <a:cxn ang="0">
                    <a:pos x="9768" y="5480"/>
                  </a:cxn>
                  <a:cxn ang="0">
                    <a:pos x="10490" y="5476"/>
                  </a:cxn>
                  <a:cxn ang="0">
                    <a:pos x="11022" y="5439"/>
                  </a:cxn>
                  <a:cxn ang="0">
                    <a:pos x="11078" y="5471"/>
                  </a:cxn>
                  <a:cxn ang="0">
                    <a:pos x="11296" y="5314"/>
                  </a:cxn>
                  <a:cxn ang="0">
                    <a:pos x="11352" y="4920"/>
                  </a:cxn>
                  <a:cxn ang="0">
                    <a:pos x="11472" y="4768"/>
                  </a:cxn>
                  <a:cxn ang="0">
                    <a:pos x="11551" y="5286"/>
                  </a:cxn>
                  <a:cxn ang="0">
                    <a:pos x="11814" y="5642"/>
                  </a:cxn>
                  <a:cxn ang="0">
                    <a:pos x="12481" y="6022"/>
                  </a:cxn>
                  <a:cxn ang="0">
                    <a:pos x="13217" y="6304"/>
                  </a:cxn>
                  <a:cxn ang="0">
                    <a:pos x="14134" y="6471"/>
                  </a:cxn>
                  <a:cxn ang="0">
                    <a:pos x="15227" y="6467"/>
                  </a:cxn>
                  <a:cxn ang="0">
                    <a:pos x="15852" y="6313"/>
                  </a:cxn>
                  <a:cxn ang="0">
                    <a:pos x="16143" y="6064"/>
                  </a:cxn>
                  <a:cxn ang="0">
                    <a:pos x="16227" y="5786"/>
                  </a:cxn>
                  <a:cxn ang="0">
                    <a:pos x="16212" y="5540"/>
                  </a:cxn>
                  <a:cxn ang="0">
                    <a:pos x="16119" y="5314"/>
                  </a:cxn>
                  <a:cxn ang="0">
                    <a:pos x="15763" y="4911"/>
                  </a:cxn>
                  <a:cxn ang="0">
                    <a:pos x="15264" y="4564"/>
                  </a:cxn>
                  <a:cxn ang="0">
                    <a:pos x="14148" y="3999"/>
                  </a:cxn>
                  <a:cxn ang="0">
                    <a:pos x="12773" y="3425"/>
                  </a:cxn>
                  <a:cxn ang="0">
                    <a:pos x="11610" y="2971"/>
                  </a:cxn>
                  <a:cxn ang="0">
                    <a:pos x="9837" y="2170"/>
                  </a:cxn>
                </a:cxnLst>
                <a:rect l="0" t="0" r="r" b="b"/>
                <a:pathLst>
                  <a:path w="16231" h="6495">
                    <a:moveTo>
                      <a:pt x="9837" y="2170"/>
                    </a:moveTo>
                    <a:lnTo>
                      <a:pt x="9351" y="2009"/>
                    </a:lnTo>
                    <a:lnTo>
                      <a:pt x="8856" y="1860"/>
                    </a:lnTo>
                    <a:lnTo>
                      <a:pt x="7870" y="1610"/>
                    </a:lnTo>
                    <a:lnTo>
                      <a:pt x="6907" y="1412"/>
                    </a:lnTo>
                    <a:lnTo>
                      <a:pt x="5999" y="1254"/>
                    </a:lnTo>
                    <a:lnTo>
                      <a:pt x="5175" y="1134"/>
                    </a:lnTo>
                    <a:lnTo>
                      <a:pt x="4467" y="1050"/>
                    </a:lnTo>
                    <a:lnTo>
                      <a:pt x="3504" y="968"/>
                    </a:lnTo>
                    <a:lnTo>
                      <a:pt x="3042" y="1014"/>
                    </a:lnTo>
                    <a:lnTo>
                      <a:pt x="2894" y="1005"/>
                    </a:lnTo>
                    <a:lnTo>
                      <a:pt x="3124" y="796"/>
                    </a:lnTo>
                    <a:lnTo>
                      <a:pt x="2546" y="574"/>
                    </a:lnTo>
                    <a:lnTo>
                      <a:pt x="1981" y="393"/>
                    </a:lnTo>
                    <a:lnTo>
                      <a:pt x="1453" y="254"/>
                    </a:lnTo>
                    <a:lnTo>
                      <a:pt x="981" y="152"/>
                    </a:lnTo>
                    <a:lnTo>
                      <a:pt x="268" y="32"/>
                    </a:lnTo>
                    <a:lnTo>
                      <a:pt x="0" y="0"/>
                    </a:lnTo>
                    <a:lnTo>
                      <a:pt x="0" y="1005"/>
                    </a:lnTo>
                    <a:lnTo>
                      <a:pt x="403" y="1204"/>
                    </a:lnTo>
                    <a:lnTo>
                      <a:pt x="787" y="1356"/>
                    </a:lnTo>
                    <a:lnTo>
                      <a:pt x="1189" y="1454"/>
                    </a:lnTo>
                    <a:lnTo>
                      <a:pt x="1384" y="1486"/>
                    </a:lnTo>
                    <a:lnTo>
                      <a:pt x="1574" y="1546"/>
                    </a:lnTo>
                    <a:lnTo>
                      <a:pt x="1759" y="1620"/>
                    </a:lnTo>
                    <a:lnTo>
                      <a:pt x="1939" y="1721"/>
                    </a:lnTo>
                    <a:lnTo>
                      <a:pt x="2111" y="1838"/>
                    </a:lnTo>
                    <a:lnTo>
                      <a:pt x="2269" y="1981"/>
                    </a:lnTo>
                    <a:lnTo>
                      <a:pt x="2412" y="2138"/>
                    </a:lnTo>
                    <a:lnTo>
                      <a:pt x="2541" y="2324"/>
                    </a:lnTo>
                    <a:lnTo>
                      <a:pt x="2801" y="2689"/>
                    </a:lnTo>
                    <a:lnTo>
                      <a:pt x="3074" y="3008"/>
                    </a:lnTo>
                    <a:lnTo>
                      <a:pt x="3319" y="3249"/>
                    </a:lnTo>
                    <a:lnTo>
                      <a:pt x="3504" y="3383"/>
                    </a:lnTo>
                    <a:lnTo>
                      <a:pt x="3504" y="3481"/>
                    </a:lnTo>
                    <a:lnTo>
                      <a:pt x="5083" y="4703"/>
                    </a:lnTo>
                    <a:lnTo>
                      <a:pt x="5704" y="4689"/>
                    </a:lnTo>
                    <a:lnTo>
                      <a:pt x="6097" y="4633"/>
                    </a:lnTo>
                    <a:lnTo>
                      <a:pt x="6296" y="4568"/>
                    </a:lnTo>
                    <a:lnTo>
                      <a:pt x="6357" y="4540"/>
                    </a:lnTo>
                    <a:lnTo>
                      <a:pt x="6199" y="4375"/>
                    </a:lnTo>
                    <a:lnTo>
                      <a:pt x="6079" y="4193"/>
                    </a:lnTo>
                    <a:lnTo>
                      <a:pt x="5981" y="3995"/>
                    </a:lnTo>
                    <a:lnTo>
                      <a:pt x="6439" y="4332"/>
                    </a:lnTo>
                    <a:lnTo>
                      <a:pt x="6926" y="4633"/>
                    </a:lnTo>
                    <a:lnTo>
                      <a:pt x="7486" y="4925"/>
                    </a:lnTo>
                    <a:lnTo>
                      <a:pt x="7819" y="5054"/>
                    </a:lnTo>
                    <a:lnTo>
                      <a:pt x="8097" y="5143"/>
                    </a:lnTo>
                    <a:lnTo>
                      <a:pt x="8527" y="5226"/>
                    </a:lnTo>
                    <a:lnTo>
                      <a:pt x="8852" y="5272"/>
                    </a:lnTo>
                    <a:lnTo>
                      <a:pt x="8995" y="5314"/>
                    </a:lnTo>
                    <a:lnTo>
                      <a:pt x="9134" y="5388"/>
                    </a:lnTo>
                    <a:lnTo>
                      <a:pt x="9120" y="4999"/>
                    </a:lnTo>
                    <a:lnTo>
                      <a:pt x="9167" y="4818"/>
                    </a:lnTo>
                    <a:lnTo>
                      <a:pt x="9282" y="4615"/>
                    </a:lnTo>
                    <a:lnTo>
                      <a:pt x="9295" y="4957"/>
                    </a:lnTo>
                    <a:lnTo>
                      <a:pt x="9360" y="5198"/>
                    </a:lnTo>
                    <a:lnTo>
                      <a:pt x="9453" y="5351"/>
                    </a:lnTo>
                    <a:lnTo>
                      <a:pt x="9564" y="5430"/>
                    </a:lnTo>
                    <a:lnTo>
                      <a:pt x="9768" y="5480"/>
                    </a:lnTo>
                    <a:lnTo>
                      <a:pt x="10000" y="5499"/>
                    </a:lnTo>
                    <a:lnTo>
                      <a:pt x="10490" y="5476"/>
                    </a:lnTo>
                    <a:lnTo>
                      <a:pt x="10894" y="5439"/>
                    </a:lnTo>
                    <a:lnTo>
                      <a:pt x="11022" y="5439"/>
                    </a:lnTo>
                    <a:lnTo>
                      <a:pt x="11059" y="5449"/>
                    </a:lnTo>
                    <a:lnTo>
                      <a:pt x="11078" y="5471"/>
                    </a:lnTo>
                    <a:lnTo>
                      <a:pt x="11324" y="5471"/>
                    </a:lnTo>
                    <a:lnTo>
                      <a:pt x="11296" y="5314"/>
                    </a:lnTo>
                    <a:lnTo>
                      <a:pt x="11296" y="5119"/>
                    </a:lnTo>
                    <a:lnTo>
                      <a:pt x="11352" y="4920"/>
                    </a:lnTo>
                    <a:lnTo>
                      <a:pt x="11402" y="4837"/>
                    </a:lnTo>
                    <a:lnTo>
                      <a:pt x="11472" y="4768"/>
                    </a:lnTo>
                    <a:lnTo>
                      <a:pt x="11491" y="5059"/>
                    </a:lnTo>
                    <a:lnTo>
                      <a:pt x="11551" y="5286"/>
                    </a:lnTo>
                    <a:lnTo>
                      <a:pt x="11657" y="5471"/>
                    </a:lnTo>
                    <a:lnTo>
                      <a:pt x="11814" y="5642"/>
                    </a:lnTo>
                    <a:lnTo>
                      <a:pt x="11995" y="5758"/>
                    </a:lnTo>
                    <a:lnTo>
                      <a:pt x="12481" y="6022"/>
                    </a:lnTo>
                    <a:lnTo>
                      <a:pt x="12823" y="6170"/>
                    </a:lnTo>
                    <a:lnTo>
                      <a:pt x="13217" y="6304"/>
                    </a:lnTo>
                    <a:lnTo>
                      <a:pt x="13661" y="6406"/>
                    </a:lnTo>
                    <a:lnTo>
                      <a:pt x="14134" y="6471"/>
                    </a:lnTo>
                    <a:lnTo>
                      <a:pt x="14750" y="6495"/>
                    </a:lnTo>
                    <a:lnTo>
                      <a:pt x="15227" y="6467"/>
                    </a:lnTo>
                    <a:lnTo>
                      <a:pt x="15587" y="6406"/>
                    </a:lnTo>
                    <a:lnTo>
                      <a:pt x="15852" y="6313"/>
                    </a:lnTo>
                    <a:lnTo>
                      <a:pt x="16032" y="6193"/>
                    </a:lnTo>
                    <a:lnTo>
                      <a:pt x="16143" y="6064"/>
                    </a:lnTo>
                    <a:lnTo>
                      <a:pt x="16203" y="5925"/>
                    </a:lnTo>
                    <a:lnTo>
                      <a:pt x="16227" y="5786"/>
                    </a:lnTo>
                    <a:lnTo>
                      <a:pt x="16231" y="5661"/>
                    </a:lnTo>
                    <a:lnTo>
                      <a:pt x="16212" y="5540"/>
                    </a:lnTo>
                    <a:lnTo>
                      <a:pt x="16175" y="5425"/>
                    </a:lnTo>
                    <a:lnTo>
                      <a:pt x="16119" y="5314"/>
                    </a:lnTo>
                    <a:lnTo>
                      <a:pt x="15967" y="5106"/>
                    </a:lnTo>
                    <a:lnTo>
                      <a:pt x="15763" y="4911"/>
                    </a:lnTo>
                    <a:lnTo>
                      <a:pt x="15527" y="4731"/>
                    </a:lnTo>
                    <a:lnTo>
                      <a:pt x="15264" y="4564"/>
                    </a:lnTo>
                    <a:lnTo>
                      <a:pt x="14717" y="4277"/>
                    </a:lnTo>
                    <a:lnTo>
                      <a:pt x="14148" y="3999"/>
                    </a:lnTo>
                    <a:lnTo>
                      <a:pt x="13495" y="3713"/>
                    </a:lnTo>
                    <a:lnTo>
                      <a:pt x="12773" y="3425"/>
                    </a:lnTo>
                    <a:lnTo>
                      <a:pt x="11986" y="3153"/>
                    </a:lnTo>
                    <a:lnTo>
                      <a:pt x="11610" y="2971"/>
                    </a:lnTo>
                    <a:lnTo>
                      <a:pt x="10916" y="2657"/>
                    </a:lnTo>
                    <a:lnTo>
                      <a:pt x="9837" y="2170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2" name="Freeform 26"/>
              <p:cNvSpPr>
                <a:spLocks/>
              </p:cNvSpPr>
              <p:nvPr/>
            </p:nvSpPr>
            <p:spPr bwMode="auto">
              <a:xfrm>
                <a:off x="3077" y="1593"/>
                <a:ext cx="399" cy="224"/>
              </a:xfrm>
              <a:custGeom>
                <a:avLst/>
                <a:gdLst/>
                <a:ahLst/>
                <a:cxnLst>
                  <a:cxn ang="0">
                    <a:pos x="4796" y="551"/>
                  </a:cxn>
                  <a:cxn ang="0">
                    <a:pos x="3903" y="658"/>
                  </a:cxn>
                  <a:cxn ang="0">
                    <a:pos x="3014" y="616"/>
                  </a:cxn>
                  <a:cxn ang="0">
                    <a:pos x="2365" y="477"/>
                  </a:cxn>
                  <a:cxn ang="0">
                    <a:pos x="1708" y="227"/>
                  </a:cxn>
                  <a:cxn ang="0">
                    <a:pos x="1250" y="18"/>
                  </a:cxn>
                  <a:cxn ang="0">
                    <a:pos x="907" y="0"/>
                  </a:cxn>
                  <a:cxn ang="0">
                    <a:pos x="462" y="102"/>
                  </a:cxn>
                  <a:cxn ang="0">
                    <a:pos x="227" y="232"/>
                  </a:cxn>
                  <a:cxn ang="0">
                    <a:pos x="0" y="435"/>
                  </a:cxn>
                  <a:cxn ang="0">
                    <a:pos x="65" y="1828"/>
                  </a:cxn>
                  <a:cxn ang="0">
                    <a:pos x="199" y="2166"/>
                  </a:cxn>
                  <a:cxn ang="0">
                    <a:pos x="130" y="2431"/>
                  </a:cxn>
                  <a:cxn ang="0">
                    <a:pos x="0" y="2546"/>
                  </a:cxn>
                  <a:cxn ang="0">
                    <a:pos x="180" y="3065"/>
                  </a:cxn>
                  <a:cxn ang="0">
                    <a:pos x="579" y="2884"/>
                  </a:cxn>
                  <a:cxn ang="0">
                    <a:pos x="976" y="2583"/>
                  </a:cxn>
                  <a:cxn ang="0">
                    <a:pos x="1143" y="2277"/>
                  </a:cxn>
                  <a:cxn ang="0">
                    <a:pos x="1143" y="2014"/>
                  </a:cxn>
                  <a:cxn ang="0">
                    <a:pos x="981" y="1667"/>
                  </a:cxn>
                  <a:cxn ang="0">
                    <a:pos x="926" y="1569"/>
                  </a:cxn>
                  <a:cxn ang="0">
                    <a:pos x="1158" y="1819"/>
                  </a:cxn>
                  <a:cxn ang="0">
                    <a:pos x="1310" y="2231"/>
                  </a:cxn>
                  <a:cxn ang="0">
                    <a:pos x="1259" y="2643"/>
                  </a:cxn>
                  <a:cxn ang="0">
                    <a:pos x="1555" y="2856"/>
                  </a:cxn>
                  <a:cxn ang="0">
                    <a:pos x="2463" y="2930"/>
                  </a:cxn>
                  <a:cxn ang="0">
                    <a:pos x="3643" y="2898"/>
                  </a:cxn>
                  <a:cxn ang="0">
                    <a:pos x="4823" y="2643"/>
                  </a:cxn>
                  <a:cxn ang="0">
                    <a:pos x="5051" y="2435"/>
                  </a:cxn>
                  <a:cxn ang="0">
                    <a:pos x="5500" y="1615"/>
                  </a:cxn>
                  <a:cxn ang="0">
                    <a:pos x="5597" y="1273"/>
                  </a:cxn>
                  <a:cxn ang="0">
                    <a:pos x="5541" y="995"/>
                  </a:cxn>
                  <a:cxn ang="0">
                    <a:pos x="5218" y="541"/>
                  </a:cxn>
                </a:cxnLst>
                <a:rect l="0" t="0" r="r" b="b"/>
                <a:pathLst>
                  <a:path w="5597" h="3125">
                    <a:moveTo>
                      <a:pt x="5144" y="467"/>
                    </a:moveTo>
                    <a:lnTo>
                      <a:pt x="4796" y="551"/>
                    </a:lnTo>
                    <a:lnTo>
                      <a:pt x="4407" y="616"/>
                    </a:lnTo>
                    <a:lnTo>
                      <a:pt x="3903" y="658"/>
                    </a:lnTo>
                    <a:lnTo>
                      <a:pt x="3324" y="648"/>
                    </a:lnTo>
                    <a:lnTo>
                      <a:pt x="3014" y="616"/>
                    </a:lnTo>
                    <a:lnTo>
                      <a:pt x="2690" y="560"/>
                    </a:lnTo>
                    <a:lnTo>
                      <a:pt x="2365" y="477"/>
                    </a:lnTo>
                    <a:lnTo>
                      <a:pt x="2037" y="371"/>
                    </a:lnTo>
                    <a:lnTo>
                      <a:pt x="1708" y="227"/>
                    </a:lnTo>
                    <a:lnTo>
                      <a:pt x="1384" y="51"/>
                    </a:lnTo>
                    <a:lnTo>
                      <a:pt x="1250" y="18"/>
                    </a:lnTo>
                    <a:lnTo>
                      <a:pt x="1102" y="0"/>
                    </a:lnTo>
                    <a:lnTo>
                      <a:pt x="907" y="0"/>
                    </a:lnTo>
                    <a:lnTo>
                      <a:pt x="694" y="28"/>
                    </a:lnTo>
                    <a:lnTo>
                      <a:pt x="462" y="102"/>
                    </a:lnTo>
                    <a:lnTo>
                      <a:pt x="347" y="157"/>
                    </a:lnTo>
                    <a:lnTo>
                      <a:pt x="227" y="232"/>
                    </a:lnTo>
                    <a:lnTo>
                      <a:pt x="115" y="324"/>
                    </a:lnTo>
                    <a:lnTo>
                      <a:pt x="0" y="435"/>
                    </a:lnTo>
                    <a:lnTo>
                      <a:pt x="0" y="1745"/>
                    </a:lnTo>
                    <a:lnTo>
                      <a:pt x="65" y="1828"/>
                    </a:lnTo>
                    <a:lnTo>
                      <a:pt x="171" y="2036"/>
                    </a:lnTo>
                    <a:lnTo>
                      <a:pt x="199" y="2166"/>
                    </a:lnTo>
                    <a:lnTo>
                      <a:pt x="190" y="2301"/>
                    </a:lnTo>
                    <a:lnTo>
                      <a:pt x="130" y="2431"/>
                    </a:lnTo>
                    <a:lnTo>
                      <a:pt x="78" y="2486"/>
                    </a:lnTo>
                    <a:lnTo>
                      <a:pt x="0" y="2546"/>
                    </a:lnTo>
                    <a:lnTo>
                      <a:pt x="0" y="3125"/>
                    </a:lnTo>
                    <a:lnTo>
                      <a:pt x="180" y="3065"/>
                    </a:lnTo>
                    <a:lnTo>
                      <a:pt x="366" y="2986"/>
                    </a:lnTo>
                    <a:lnTo>
                      <a:pt x="579" y="2884"/>
                    </a:lnTo>
                    <a:lnTo>
                      <a:pt x="792" y="2745"/>
                    </a:lnTo>
                    <a:lnTo>
                      <a:pt x="976" y="2583"/>
                    </a:lnTo>
                    <a:lnTo>
                      <a:pt x="1111" y="2384"/>
                    </a:lnTo>
                    <a:lnTo>
                      <a:pt x="1143" y="2277"/>
                    </a:lnTo>
                    <a:lnTo>
                      <a:pt x="1158" y="2162"/>
                    </a:lnTo>
                    <a:lnTo>
                      <a:pt x="1143" y="2014"/>
                    </a:lnTo>
                    <a:lnTo>
                      <a:pt x="1102" y="1880"/>
                    </a:lnTo>
                    <a:lnTo>
                      <a:pt x="981" y="1667"/>
                    </a:lnTo>
                    <a:lnTo>
                      <a:pt x="805" y="1486"/>
                    </a:lnTo>
                    <a:lnTo>
                      <a:pt x="926" y="1569"/>
                    </a:lnTo>
                    <a:lnTo>
                      <a:pt x="1041" y="1671"/>
                    </a:lnTo>
                    <a:lnTo>
                      <a:pt x="1158" y="1819"/>
                    </a:lnTo>
                    <a:lnTo>
                      <a:pt x="1254" y="2004"/>
                    </a:lnTo>
                    <a:lnTo>
                      <a:pt x="1310" y="2231"/>
                    </a:lnTo>
                    <a:lnTo>
                      <a:pt x="1297" y="2500"/>
                    </a:lnTo>
                    <a:lnTo>
                      <a:pt x="1259" y="2643"/>
                    </a:lnTo>
                    <a:lnTo>
                      <a:pt x="1189" y="2805"/>
                    </a:lnTo>
                    <a:lnTo>
                      <a:pt x="1555" y="2856"/>
                    </a:lnTo>
                    <a:lnTo>
                      <a:pt x="1958" y="2898"/>
                    </a:lnTo>
                    <a:lnTo>
                      <a:pt x="2463" y="2930"/>
                    </a:lnTo>
                    <a:lnTo>
                      <a:pt x="3037" y="2935"/>
                    </a:lnTo>
                    <a:lnTo>
                      <a:pt x="3643" y="2898"/>
                    </a:lnTo>
                    <a:lnTo>
                      <a:pt x="4254" y="2805"/>
                    </a:lnTo>
                    <a:lnTo>
                      <a:pt x="4823" y="2643"/>
                    </a:lnTo>
                    <a:lnTo>
                      <a:pt x="4930" y="2569"/>
                    </a:lnTo>
                    <a:lnTo>
                      <a:pt x="5051" y="2435"/>
                    </a:lnTo>
                    <a:lnTo>
                      <a:pt x="5296" y="2051"/>
                    </a:lnTo>
                    <a:lnTo>
                      <a:pt x="5500" y="1615"/>
                    </a:lnTo>
                    <a:lnTo>
                      <a:pt x="5569" y="1421"/>
                    </a:lnTo>
                    <a:lnTo>
                      <a:pt x="5597" y="1273"/>
                    </a:lnTo>
                    <a:lnTo>
                      <a:pt x="5587" y="1134"/>
                    </a:lnTo>
                    <a:lnTo>
                      <a:pt x="5541" y="995"/>
                    </a:lnTo>
                    <a:lnTo>
                      <a:pt x="5384" y="736"/>
                    </a:lnTo>
                    <a:lnTo>
                      <a:pt x="5218" y="541"/>
                    </a:lnTo>
                    <a:lnTo>
                      <a:pt x="5144" y="467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3" name="Freeform 27"/>
              <p:cNvSpPr>
                <a:spLocks/>
              </p:cNvSpPr>
              <p:nvPr/>
            </p:nvSpPr>
            <p:spPr bwMode="auto">
              <a:xfrm>
                <a:off x="3077" y="1815"/>
                <a:ext cx="257" cy="160"/>
              </a:xfrm>
              <a:custGeom>
                <a:avLst/>
                <a:gdLst/>
                <a:ahLst/>
                <a:cxnLst>
                  <a:cxn ang="0">
                    <a:pos x="3120" y="92"/>
                  </a:cxn>
                  <a:cxn ang="0">
                    <a:pos x="3198" y="106"/>
                  </a:cxn>
                  <a:cxn ang="0">
                    <a:pos x="3282" y="152"/>
                  </a:cxn>
                  <a:cxn ang="0">
                    <a:pos x="3445" y="300"/>
                  </a:cxn>
                  <a:cxn ang="0">
                    <a:pos x="3569" y="500"/>
                  </a:cxn>
                  <a:cxn ang="0">
                    <a:pos x="3602" y="601"/>
                  </a:cxn>
                  <a:cxn ang="0">
                    <a:pos x="3602" y="703"/>
                  </a:cxn>
                  <a:cxn ang="0">
                    <a:pos x="3560" y="912"/>
                  </a:cxn>
                  <a:cxn ang="0">
                    <a:pos x="3491" y="1133"/>
                  </a:cxn>
                  <a:cxn ang="0">
                    <a:pos x="3435" y="1352"/>
                  </a:cxn>
                  <a:cxn ang="0">
                    <a:pos x="3407" y="1541"/>
                  </a:cxn>
                  <a:cxn ang="0">
                    <a:pos x="3398" y="1624"/>
                  </a:cxn>
                  <a:cxn ang="0">
                    <a:pos x="3370" y="1712"/>
                  </a:cxn>
                  <a:cxn ang="0">
                    <a:pos x="3254" y="1884"/>
                  </a:cxn>
                  <a:cxn ang="0">
                    <a:pos x="3046" y="2046"/>
                  </a:cxn>
                  <a:cxn ang="0">
                    <a:pos x="2736" y="2185"/>
                  </a:cxn>
                  <a:cxn ang="0">
                    <a:pos x="2509" y="2231"/>
                  </a:cxn>
                  <a:cxn ang="0">
                    <a:pos x="2208" y="2249"/>
                  </a:cxn>
                  <a:cxn ang="0">
                    <a:pos x="1866" y="2249"/>
                  </a:cxn>
                  <a:cxn ang="0">
                    <a:pos x="1499" y="2240"/>
                  </a:cxn>
                  <a:cxn ang="0">
                    <a:pos x="824" y="2194"/>
                  </a:cxn>
                  <a:cxn ang="0">
                    <a:pos x="388" y="2153"/>
                  </a:cxn>
                  <a:cxn ang="0">
                    <a:pos x="449" y="1990"/>
                  </a:cxn>
                  <a:cxn ang="0">
                    <a:pos x="481" y="1832"/>
                  </a:cxn>
                  <a:cxn ang="0">
                    <a:pos x="486" y="1537"/>
                  </a:cxn>
                  <a:cxn ang="0">
                    <a:pos x="444" y="1305"/>
                  </a:cxn>
                  <a:cxn ang="0">
                    <a:pos x="388" y="1185"/>
                  </a:cxn>
                  <a:cxn ang="0">
                    <a:pos x="407" y="1328"/>
                  </a:cxn>
                  <a:cxn ang="0">
                    <a:pos x="412" y="1472"/>
                  </a:cxn>
                  <a:cxn ang="0">
                    <a:pos x="398" y="1639"/>
                  </a:cxn>
                  <a:cxn ang="0">
                    <a:pos x="361" y="1810"/>
                  </a:cxn>
                  <a:cxn ang="0">
                    <a:pos x="292" y="1958"/>
                  </a:cxn>
                  <a:cxn ang="0">
                    <a:pos x="176" y="2069"/>
                  </a:cxn>
                  <a:cxn ang="0">
                    <a:pos x="97" y="2101"/>
                  </a:cxn>
                  <a:cxn ang="0">
                    <a:pos x="0" y="2120"/>
                  </a:cxn>
                  <a:cxn ang="0">
                    <a:pos x="0" y="319"/>
                  </a:cxn>
                  <a:cxn ang="0">
                    <a:pos x="347" y="194"/>
                  </a:cxn>
                  <a:cxn ang="0">
                    <a:pos x="837" y="0"/>
                  </a:cxn>
                  <a:cxn ang="0">
                    <a:pos x="1773" y="60"/>
                  </a:cxn>
                  <a:cxn ang="0">
                    <a:pos x="2532" y="87"/>
                  </a:cxn>
                  <a:cxn ang="0">
                    <a:pos x="3120" y="92"/>
                  </a:cxn>
                </a:cxnLst>
                <a:rect l="0" t="0" r="r" b="b"/>
                <a:pathLst>
                  <a:path w="3602" h="2249">
                    <a:moveTo>
                      <a:pt x="3120" y="92"/>
                    </a:moveTo>
                    <a:lnTo>
                      <a:pt x="3198" y="106"/>
                    </a:lnTo>
                    <a:lnTo>
                      <a:pt x="3282" y="152"/>
                    </a:lnTo>
                    <a:lnTo>
                      <a:pt x="3445" y="300"/>
                    </a:lnTo>
                    <a:lnTo>
                      <a:pt x="3569" y="500"/>
                    </a:lnTo>
                    <a:lnTo>
                      <a:pt x="3602" y="601"/>
                    </a:lnTo>
                    <a:lnTo>
                      <a:pt x="3602" y="703"/>
                    </a:lnTo>
                    <a:lnTo>
                      <a:pt x="3560" y="912"/>
                    </a:lnTo>
                    <a:lnTo>
                      <a:pt x="3491" y="1133"/>
                    </a:lnTo>
                    <a:lnTo>
                      <a:pt x="3435" y="1352"/>
                    </a:lnTo>
                    <a:lnTo>
                      <a:pt x="3407" y="1541"/>
                    </a:lnTo>
                    <a:lnTo>
                      <a:pt x="3398" y="1624"/>
                    </a:lnTo>
                    <a:lnTo>
                      <a:pt x="3370" y="1712"/>
                    </a:lnTo>
                    <a:lnTo>
                      <a:pt x="3254" y="1884"/>
                    </a:lnTo>
                    <a:lnTo>
                      <a:pt x="3046" y="2046"/>
                    </a:lnTo>
                    <a:lnTo>
                      <a:pt x="2736" y="2185"/>
                    </a:lnTo>
                    <a:lnTo>
                      <a:pt x="2509" y="2231"/>
                    </a:lnTo>
                    <a:lnTo>
                      <a:pt x="2208" y="2249"/>
                    </a:lnTo>
                    <a:lnTo>
                      <a:pt x="1866" y="2249"/>
                    </a:lnTo>
                    <a:lnTo>
                      <a:pt x="1499" y="2240"/>
                    </a:lnTo>
                    <a:lnTo>
                      <a:pt x="824" y="2194"/>
                    </a:lnTo>
                    <a:lnTo>
                      <a:pt x="388" y="2153"/>
                    </a:lnTo>
                    <a:lnTo>
                      <a:pt x="449" y="1990"/>
                    </a:lnTo>
                    <a:lnTo>
                      <a:pt x="481" y="1832"/>
                    </a:lnTo>
                    <a:lnTo>
                      <a:pt x="486" y="1537"/>
                    </a:lnTo>
                    <a:lnTo>
                      <a:pt x="444" y="1305"/>
                    </a:lnTo>
                    <a:lnTo>
                      <a:pt x="388" y="1185"/>
                    </a:lnTo>
                    <a:lnTo>
                      <a:pt x="407" y="1328"/>
                    </a:lnTo>
                    <a:lnTo>
                      <a:pt x="412" y="1472"/>
                    </a:lnTo>
                    <a:lnTo>
                      <a:pt x="398" y="1639"/>
                    </a:lnTo>
                    <a:lnTo>
                      <a:pt x="361" y="1810"/>
                    </a:lnTo>
                    <a:lnTo>
                      <a:pt x="292" y="1958"/>
                    </a:lnTo>
                    <a:lnTo>
                      <a:pt x="176" y="2069"/>
                    </a:lnTo>
                    <a:lnTo>
                      <a:pt x="97" y="2101"/>
                    </a:lnTo>
                    <a:lnTo>
                      <a:pt x="0" y="2120"/>
                    </a:lnTo>
                    <a:lnTo>
                      <a:pt x="0" y="319"/>
                    </a:lnTo>
                    <a:lnTo>
                      <a:pt x="347" y="194"/>
                    </a:lnTo>
                    <a:lnTo>
                      <a:pt x="837" y="0"/>
                    </a:lnTo>
                    <a:lnTo>
                      <a:pt x="1773" y="60"/>
                    </a:lnTo>
                    <a:lnTo>
                      <a:pt x="2532" y="87"/>
                    </a:lnTo>
                    <a:lnTo>
                      <a:pt x="3120" y="9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4" name="Freeform 28"/>
              <p:cNvSpPr>
                <a:spLocks/>
              </p:cNvSpPr>
              <p:nvPr/>
            </p:nvSpPr>
            <p:spPr bwMode="auto">
              <a:xfrm>
                <a:off x="3077" y="1986"/>
                <a:ext cx="140" cy="1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1138"/>
                  </a:cxn>
                  <a:cxn ang="0">
                    <a:pos x="486" y="1333"/>
                  </a:cxn>
                  <a:cxn ang="0">
                    <a:pos x="314" y="1379"/>
                  </a:cxn>
                  <a:cxn ang="0">
                    <a:pos x="158" y="1384"/>
                  </a:cxn>
                  <a:cxn ang="0">
                    <a:pos x="0" y="1366"/>
                  </a:cxn>
                  <a:cxn ang="0">
                    <a:pos x="0" y="1879"/>
                  </a:cxn>
                  <a:cxn ang="0">
                    <a:pos x="537" y="1782"/>
                  </a:cxn>
                  <a:cxn ang="0">
                    <a:pos x="967" y="1661"/>
                  </a:cxn>
                  <a:cxn ang="0">
                    <a:pos x="1152" y="1583"/>
                  </a:cxn>
                  <a:cxn ang="0">
                    <a:pos x="1287" y="1495"/>
                  </a:cxn>
                  <a:cxn ang="0">
                    <a:pos x="1366" y="1394"/>
                  </a:cxn>
                  <a:cxn ang="0">
                    <a:pos x="1440" y="1259"/>
                  </a:cxn>
                  <a:cxn ang="0">
                    <a:pos x="1579" y="958"/>
                  </a:cxn>
                  <a:cxn ang="0">
                    <a:pos x="1703" y="741"/>
                  </a:cxn>
                  <a:cxn ang="0">
                    <a:pos x="1829" y="569"/>
                  </a:cxn>
                  <a:cxn ang="0">
                    <a:pos x="1963" y="416"/>
                  </a:cxn>
                  <a:cxn ang="0">
                    <a:pos x="1948" y="348"/>
                  </a:cxn>
                  <a:cxn ang="0">
                    <a:pos x="1903" y="283"/>
                  </a:cxn>
                  <a:cxn ang="0">
                    <a:pos x="1833" y="209"/>
                  </a:cxn>
                  <a:cxn ang="0">
                    <a:pos x="1171" y="111"/>
                  </a:cxn>
                  <a:cxn ang="0">
                    <a:pos x="292" y="0"/>
                  </a:cxn>
                  <a:cxn ang="0">
                    <a:pos x="0" y="32"/>
                  </a:cxn>
                </a:cxnLst>
                <a:rect l="0" t="0" r="r" b="b"/>
                <a:pathLst>
                  <a:path w="1963" h="1879">
                    <a:moveTo>
                      <a:pt x="0" y="32"/>
                    </a:moveTo>
                    <a:lnTo>
                      <a:pt x="0" y="1138"/>
                    </a:lnTo>
                    <a:lnTo>
                      <a:pt x="486" y="1333"/>
                    </a:lnTo>
                    <a:lnTo>
                      <a:pt x="314" y="1379"/>
                    </a:lnTo>
                    <a:lnTo>
                      <a:pt x="158" y="1384"/>
                    </a:lnTo>
                    <a:lnTo>
                      <a:pt x="0" y="1366"/>
                    </a:lnTo>
                    <a:lnTo>
                      <a:pt x="0" y="1879"/>
                    </a:lnTo>
                    <a:lnTo>
                      <a:pt x="537" y="1782"/>
                    </a:lnTo>
                    <a:lnTo>
                      <a:pt x="967" y="1661"/>
                    </a:lnTo>
                    <a:lnTo>
                      <a:pt x="1152" y="1583"/>
                    </a:lnTo>
                    <a:lnTo>
                      <a:pt x="1287" y="1495"/>
                    </a:lnTo>
                    <a:lnTo>
                      <a:pt x="1366" y="1394"/>
                    </a:lnTo>
                    <a:lnTo>
                      <a:pt x="1440" y="1259"/>
                    </a:lnTo>
                    <a:lnTo>
                      <a:pt x="1579" y="958"/>
                    </a:lnTo>
                    <a:lnTo>
                      <a:pt x="1703" y="741"/>
                    </a:lnTo>
                    <a:lnTo>
                      <a:pt x="1829" y="569"/>
                    </a:lnTo>
                    <a:lnTo>
                      <a:pt x="1963" y="416"/>
                    </a:lnTo>
                    <a:lnTo>
                      <a:pt x="1948" y="348"/>
                    </a:lnTo>
                    <a:lnTo>
                      <a:pt x="1903" y="283"/>
                    </a:lnTo>
                    <a:lnTo>
                      <a:pt x="1833" y="209"/>
                    </a:lnTo>
                    <a:lnTo>
                      <a:pt x="1171" y="111"/>
                    </a:lnTo>
                    <a:lnTo>
                      <a:pt x="29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5" name="Freeform 29"/>
              <p:cNvSpPr>
                <a:spLocks/>
              </p:cNvSpPr>
              <p:nvPr/>
            </p:nvSpPr>
            <p:spPr bwMode="auto">
              <a:xfrm>
                <a:off x="3077" y="1278"/>
                <a:ext cx="376" cy="335"/>
              </a:xfrm>
              <a:custGeom>
                <a:avLst/>
                <a:gdLst/>
                <a:ahLst/>
                <a:cxnLst>
                  <a:cxn ang="0">
                    <a:pos x="3051" y="2013"/>
                  </a:cxn>
                  <a:cxn ang="0">
                    <a:pos x="2601" y="1601"/>
                  </a:cxn>
                  <a:cxn ang="0">
                    <a:pos x="2152" y="926"/>
                  </a:cxn>
                  <a:cxn ang="0">
                    <a:pos x="1903" y="690"/>
                  </a:cxn>
                  <a:cxn ang="0">
                    <a:pos x="1787" y="818"/>
                  </a:cxn>
                  <a:cxn ang="0">
                    <a:pos x="1546" y="1000"/>
                  </a:cxn>
                  <a:cxn ang="0">
                    <a:pos x="1671" y="740"/>
                  </a:cxn>
                  <a:cxn ang="0">
                    <a:pos x="1592" y="481"/>
                  </a:cxn>
                  <a:cxn ang="0">
                    <a:pos x="1287" y="388"/>
                  </a:cxn>
                  <a:cxn ang="0">
                    <a:pos x="681" y="240"/>
                  </a:cxn>
                  <a:cxn ang="0">
                    <a:pos x="0" y="3087"/>
                  </a:cxn>
                  <a:cxn ang="0">
                    <a:pos x="227" y="3040"/>
                  </a:cxn>
                  <a:cxn ang="0">
                    <a:pos x="273" y="2943"/>
                  </a:cxn>
                  <a:cxn ang="0">
                    <a:pos x="361" y="2508"/>
                  </a:cxn>
                  <a:cxn ang="0">
                    <a:pos x="611" y="2124"/>
                  </a:cxn>
                  <a:cxn ang="0">
                    <a:pos x="532" y="2361"/>
                  </a:cxn>
                  <a:cxn ang="0">
                    <a:pos x="500" y="2643"/>
                  </a:cxn>
                  <a:cxn ang="0">
                    <a:pos x="532" y="3040"/>
                  </a:cxn>
                  <a:cxn ang="0">
                    <a:pos x="616" y="2661"/>
                  </a:cxn>
                  <a:cxn ang="0">
                    <a:pos x="750" y="2346"/>
                  </a:cxn>
                  <a:cxn ang="0">
                    <a:pos x="967" y="2092"/>
                  </a:cxn>
                  <a:cxn ang="0">
                    <a:pos x="879" y="2476"/>
                  </a:cxn>
                  <a:cxn ang="0">
                    <a:pos x="861" y="2995"/>
                  </a:cxn>
                  <a:cxn ang="0">
                    <a:pos x="963" y="3416"/>
                  </a:cxn>
                  <a:cxn ang="0">
                    <a:pos x="1115" y="3680"/>
                  </a:cxn>
                  <a:cxn ang="0">
                    <a:pos x="1523" y="4022"/>
                  </a:cxn>
                  <a:cxn ang="0">
                    <a:pos x="2213" y="4346"/>
                  </a:cxn>
                  <a:cxn ang="0">
                    <a:pos x="3282" y="4592"/>
                  </a:cxn>
                  <a:cxn ang="0">
                    <a:pos x="4309" y="4698"/>
                  </a:cxn>
                  <a:cxn ang="0">
                    <a:pos x="4856" y="4657"/>
                  </a:cxn>
                  <a:cxn ang="0">
                    <a:pos x="5148" y="4522"/>
                  </a:cxn>
                  <a:cxn ang="0">
                    <a:pos x="4999" y="4295"/>
                  </a:cxn>
                  <a:cxn ang="0">
                    <a:pos x="4023" y="3763"/>
                  </a:cxn>
                  <a:cxn ang="0">
                    <a:pos x="3537" y="3351"/>
                  </a:cxn>
                  <a:cxn ang="0">
                    <a:pos x="3300" y="3036"/>
                  </a:cxn>
                  <a:cxn ang="0">
                    <a:pos x="3171" y="2693"/>
                  </a:cxn>
                  <a:cxn ang="0">
                    <a:pos x="3152" y="2416"/>
                  </a:cxn>
                  <a:cxn ang="0">
                    <a:pos x="3231" y="2170"/>
                  </a:cxn>
                </a:cxnLst>
                <a:rect l="0" t="0" r="r" b="b"/>
                <a:pathLst>
                  <a:path w="5273" h="4698">
                    <a:moveTo>
                      <a:pt x="3263" y="2124"/>
                    </a:moveTo>
                    <a:lnTo>
                      <a:pt x="3051" y="2013"/>
                    </a:lnTo>
                    <a:lnTo>
                      <a:pt x="2833" y="1851"/>
                    </a:lnTo>
                    <a:lnTo>
                      <a:pt x="2601" y="1601"/>
                    </a:lnTo>
                    <a:lnTo>
                      <a:pt x="2347" y="1222"/>
                    </a:lnTo>
                    <a:lnTo>
                      <a:pt x="2152" y="926"/>
                    </a:lnTo>
                    <a:lnTo>
                      <a:pt x="2000" y="759"/>
                    </a:lnTo>
                    <a:lnTo>
                      <a:pt x="1903" y="690"/>
                    </a:lnTo>
                    <a:lnTo>
                      <a:pt x="1866" y="675"/>
                    </a:lnTo>
                    <a:lnTo>
                      <a:pt x="1787" y="818"/>
                    </a:lnTo>
                    <a:lnTo>
                      <a:pt x="1681" y="920"/>
                    </a:lnTo>
                    <a:lnTo>
                      <a:pt x="1546" y="1000"/>
                    </a:lnTo>
                    <a:lnTo>
                      <a:pt x="1625" y="879"/>
                    </a:lnTo>
                    <a:lnTo>
                      <a:pt x="1671" y="740"/>
                    </a:lnTo>
                    <a:lnTo>
                      <a:pt x="1703" y="579"/>
                    </a:lnTo>
                    <a:lnTo>
                      <a:pt x="1592" y="481"/>
                    </a:lnTo>
                    <a:lnTo>
                      <a:pt x="1462" y="416"/>
                    </a:lnTo>
                    <a:lnTo>
                      <a:pt x="1287" y="388"/>
                    </a:lnTo>
                    <a:lnTo>
                      <a:pt x="1028" y="347"/>
                    </a:lnTo>
                    <a:lnTo>
                      <a:pt x="681" y="24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130" y="3082"/>
                    </a:lnTo>
                    <a:lnTo>
                      <a:pt x="227" y="3040"/>
                    </a:lnTo>
                    <a:lnTo>
                      <a:pt x="259" y="2999"/>
                    </a:lnTo>
                    <a:lnTo>
                      <a:pt x="273" y="2943"/>
                    </a:lnTo>
                    <a:lnTo>
                      <a:pt x="305" y="2712"/>
                    </a:lnTo>
                    <a:lnTo>
                      <a:pt x="361" y="2508"/>
                    </a:lnTo>
                    <a:lnTo>
                      <a:pt x="458" y="2314"/>
                    </a:lnTo>
                    <a:lnTo>
                      <a:pt x="611" y="2124"/>
                    </a:lnTo>
                    <a:lnTo>
                      <a:pt x="583" y="2185"/>
                    </a:lnTo>
                    <a:lnTo>
                      <a:pt x="532" y="2361"/>
                    </a:lnTo>
                    <a:lnTo>
                      <a:pt x="509" y="2485"/>
                    </a:lnTo>
                    <a:lnTo>
                      <a:pt x="500" y="2643"/>
                    </a:lnTo>
                    <a:lnTo>
                      <a:pt x="505" y="2828"/>
                    </a:lnTo>
                    <a:lnTo>
                      <a:pt x="532" y="3040"/>
                    </a:lnTo>
                    <a:lnTo>
                      <a:pt x="551" y="2925"/>
                    </a:lnTo>
                    <a:lnTo>
                      <a:pt x="616" y="2661"/>
                    </a:lnTo>
                    <a:lnTo>
                      <a:pt x="676" y="2504"/>
                    </a:lnTo>
                    <a:lnTo>
                      <a:pt x="750" y="2346"/>
                    </a:lnTo>
                    <a:lnTo>
                      <a:pt x="847" y="2203"/>
                    </a:lnTo>
                    <a:lnTo>
                      <a:pt x="967" y="2092"/>
                    </a:lnTo>
                    <a:lnTo>
                      <a:pt x="917" y="2272"/>
                    </a:lnTo>
                    <a:lnTo>
                      <a:pt x="879" y="2476"/>
                    </a:lnTo>
                    <a:lnTo>
                      <a:pt x="856" y="2721"/>
                    </a:lnTo>
                    <a:lnTo>
                      <a:pt x="861" y="2995"/>
                    </a:lnTo>
                    <a:lnTo>
                      <a:pt x="911" y="3277"/>
                    </a:lnTo>
                    <a:lnTo>
                      <a:pt x="963" y="3416"/>
                    </a:lnTo>
                    <a:lnTo>
                      <a:pt x="1028" y="3550"/>
                    </a:lnTo>
                    <a:lnTo>
                      <a:pt x="1115" y="3680"/>
                    </a:lnTo>
                    <a:lnTo>
                      <a:pt x="1222" y="3795"/>
                    </a:lnTo>
                    <a:lnTo>
                      <a:pt x="1523" y="4022"/>
                    </a:lnTo>
                    <a:lnTo>
                      <a:pt x="1857" y="4207"/>
                    </a:lnTo>
                    <a:lnTo>
                      <a:pt x="2213" y="4346"/>
                    </a:lnTo>
                    <a:lnTo>
                      <a:pt x="2579" y="4457"/>
                    </a:lnTo>
                    <a:lnTo>
                      <a:pt x="3282" y="4592"/>
                    </a:lnTo>
                    <a:lnTo>
                      <a:pt x="3861" y="4661"/>
                    </a:lnTo>
                    <a:lnTo>
                      <a:pt x="4309" y="4698"/>
                    </a:lnTo>
                    <a:lnTo>
                      <a:pt x="4689" y="4689"/>
                    </a:lnTo>
                    <a:lnTo>
                      <a:pt x="4856" y="4657"/>
                    </a:lnTo>
                    <a:lnTo>
                      <a:pt x="5009" y="4601"/>
                    </a:lnTo>
                    <a:lnTo>
                      <a:pt x="5148" y="4522"/>
                    </a:lnTo>
                    <a:lnTo>
                      <a:pt x="5273" y="4406"/>
                    </a:lnTo>
                    <a:lnTo>
                      <a:pt x="4999" y="4295"/>
                    </a:lnTo>
                    <a:lnTo>
                      <a:pt x="4380" y="3985"/>
                    </a:lnTo>
                    <a:lnTo>
                      <a:pt x="4023" y="3763"/>
                    </a:lnTo>
                    <a:lnTo>
                      <a:pt x="3690" y="3499"/>
                    </a:lnTo>
                    <a:lnTo>
                      <a:pt x="3537" y="3351"/>
                    </a:lnTo>
                    <a:lnTo>
                      <a:pt x="3407" y="3198"/>
                    </a:lnTo>
                    <a:lnTo>
                      <a:pt x="3300" y="3036"/>
                    </a:lnTo>
                    <a:lnTo>
                      <a:pt x="3217" y="2865"/>
                    </a:lnTo>
                    <a:lnTo>
                      <a:pt x="3171" y="2693"/>
                    </a:lnTo>
                    <a:lnTo>
                      <a:pt x="3148" y="2545"/>
                    </a:lnTo>
                    <a:lnTo>
                      <a:pt x="3152" y="2416"/>
                    </a:lnTo>
                    <a:lnTo>
                      <a:pt x="3171" y="2314"/>
                    </a:lnTo>
                    <a:lnTo>
                      <a:pt x="3231" y="2170"/>
                    </a:lnTo>
                    <a:lnTo>
                      <a:pt x="3263" y="2124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6" name="Freeform 30"/>
              <p:cNvSpPr>
                <a:spLocks/>
              </p:cNvSpPr>
              <p:nvPr/>
            </p:nvSpPr>
            <p:spPr bwMode="auto">
              <a:xfrm>
                <a:off x="3315" y="1441"/>
                <a:ext cx="159" cy="135"/>
              </a:xfrm>
              <a:custGeom>
                <a:avLst/>
                <a:gdLst/>
                <a:ahLst/>
                <a:cxnLst>
                  <a:cxn ang="0">
                    <a:pos x="455" y="304"/>
                  </a:cxn>
                  <a:cxn ang="0">
                    <a:pos x="2228" y="1735"/>
                  </a:cxn>
                  <a:cxn ang="0">
                    <a:pos x="2121" y="1832"/>
                  </a:cxn>
                  <a:cxn ang="0">
                    <a:pos x="2015" y="1883"/>
                  </a:cxn>
                  <a:cxn ang="0">
                    <a:pos x="1890" y="1879"/>
                  </a:cxn>
                  <a:cxn ang="0">
                    <a:pos x="1640" y="1767"/>
                  </a:cxn>
                  <a:cxn ang="0">
                    <a:pos x="1070" y="1476"/>
                  </a:cxn>
                  <a:cxn ang="0">
                    <a:pos x="751" y="1277"/>
                  </a:cxn>
                  <a:cxn ang="0">
                    <a:pos x="455" y="1050"/>
                  </a:cxn>
                  <a:cxn ang="0">
                    <a:pos x="209" y="805"/>
                  </a:cxn>
                  <a:cxn ang="0">
                    <a:pos x="121" y="675"/>
                  </a:cxn>
                  <a:cxn ang="0">
                    <a:pos x="56" y="545"/>
                  </a:cxn>
                  <a:cxn ang="0">
                    <a:pos x="0" y="295"/>
                  </a:cxn>
                  <a:cxn ang="0">
                    <a:pos x="10" y="124"/>
                  </a:cxn>
                  <a:cxn ang="0">
                    <a:pos x="47" y="27"/>
                  </a:cxn>
                  <a:cxn ang="0">
                    <a:pos x="70" y="0"/>
                  </a:cxn>
                  <a:cxn ang="0">
                    <a:pos x="357" y="226"/>
                  </a:cxn>
                  <a:cxn ang="0">
                    <a:pos x="288" y="277"/>
                  </a:cxn>
                  <a:cxn ang="0">
                    <a:pos x="214" y="304"/>
                  </a:cxn>
                  <a:cxn ang="0">
                    <a:pos x="121" y="319"/>
                  </a:cxn>
                  <a:cxn ang="0">
                    <a:pos x="247" y="341"/>
                  </a:cxn>
                  <a:cxn ang="0">
                    <a:pos x="357" y="341"/>
                  </a:cxn>
                  <a:cxn ang="0">
                    <a:pos x="455" y="304"/>
                  </a:cxn>
                </a:cxnLst>
                <a:rect l="0" t="0" r="r" b="b"/>
                <a:pathLst>
                  <a:path w="2228" h="1883">
                    <a:moveTo>
                      <a:pt x="455" y="304"/>
                    </a:moveTo>
                    <a:lnTo>
                      <a:pt x="2228" y="1735"/>
                    </a:lnTo>
                    <a:lnTo>
                      <a:pt x="2121" y="1832"/>
                    </a:lnTo>
                    <a:lnTo>
                      <a:pt x="2015" y="1883"/>
                    </a:lnTo>
                    <a:lnTo>
                      <a:pt x="1890" y="1879"/>
                    </a:lnTo>
                    <a:lnTo>
                      <a:pt x="1640" y="1767"/>
                    </a:lnTo>
                    <a:lnTo>
                      <a:pt x="1070" y="1476"/>
                    </a:lnTo>
                    <a:lnTo>
                      <a:pt x="751" y="1277"/>
                    </a:lnTo>
                    <a:lnTo>
                      <a:pt x="455" y="1050"/>
                    </a:lnTo>
                    <a:lnTo>
                      <a:pt x="209" y="805"/>
                    </a:lnTo>
                    <a:lnTo>
                      <a:pt x="121" y="675"/>
                    </a:lnTo>
                    <a:lnTo>
                      <a:pt x="56" y="545"/>
                    </a:lnTo>
                    <a:lnTo>
                      <a:pt x="0" y="295"/>
                    </a:lnTo>
                    <a:lnTo>
                      <a:pt x="10" y="124"/>
                    </a:lnTo>
                    <a:lnTo>
                      <a:pt x="47" y="27"/>
                    </a:lnTo>
                    <a:lnTo>
                      <a:pt x="70" y="0"/>
                    </a:lnTo>
                    <a:lnTo>
                      <a:pt x="357" y="226"/>
                    </a:lnTo>
                    <a:lnTo>
                      <a:pt x="288" y="277"/>
                    </a:lnTo>
                    <a:lnTo>
                      <a:pt x="214" y="304"/>
                    </a:lnTo>
                    <a:lnTo>
                      <a:pt x="121" y="319"/>
                    </a:lnTo>
                    <a:lnTo>
                      <a:pt x="247" y="341"/>
                    </a:lnTo>
                    <a:lnTo>
                      <a:pt x="357" y="341"/>
                    </a:lnTo>
                    <a:lnTo>
                      <a:pt x="455" y="304"/>
                    </a:lnTo>
                    <a:close/>
                  </a:path>
                </a:pathLst>
              </a:custGeom>
              <a:solidFill>
                <a:srgbClr val="ED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688" name="Line 32"/>
            <p:cNvSpPr>
              <a:spLocks noChangeShapeType="1"/>
            </p:cNvSpPr>
            <p:nvPr/>
          </p:nvSpPr>
          <p:spPr bwMode="auto">
            <a:xfrm>
              <a:off x="677" y="1519"/>
              <a:ext cx="3375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2" name="Text Box 36"/>
            <p:cNvSpPr txBox="1">
              <a:spLocks noChangeArrowheads="1"/>
            </p:cNvSpPr>
            <p:nvPr/>
          </p:nvSpPr>
          <p:spPr bwMode="auto">
            <a:xfrm>
              <a:off x="756" y="2592"/>
              <a:ext cx="24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6000">
                  <a:latin typeface="BrushDom" charset="0"/>
                </a:rPr>
                <a:t>F</a:t>
              </a:r>
              <a:endParaRPr lang="en-US"/>
            </a:p>
          </p:txBody>
        </p:sp>
        <p:sp>
          <p:nvSpPr>
            <p:cNvPr id="70693" name="Line 37"/>
            <p:cNvSpPr>
              <a:spLocks noChangeShapeType="1"/>
            </p:cNvSpPr>
            <p:nvPr/>
          </p:nvSpPr>
          <p:spPr bwMode="auto">
            <a:xfrm flipV="1">
              <a:off x="686" y="2754"/>
              <a:ext cx="0" cy="1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4" name="Line 38"/>
            <p:cNvSpPr>
              <a:spLocks noChangeShapeType="1"/>
            </p:cNvSpPr>
            <p:nvPr/>
          </p:nvSpPr>
          <p:spPr bwMode="auto">
            <a:xfrm>
              <a:off x="432" y="3697"/>
              <a:ext cx="38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5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1087" y="3737"/>
              <a:ext cx="246" cy="1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60</a:t>
              </a:r>
            </a:p>
          </p:txBody>
        </p:sp>
        <p:sp>
          <p:nvSpPr>
            <p:cNvPr id="70696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523" y="2833"/>
              <a:ext cx="77" cy="1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1</a:t>
              </a:r>
            </a:p>
          </p:txBody>
        </p:sp>
        <p:sp>
          <p:nvSpPr>
            <p:cNvPr id="70697" name="Line 41"/>
            <p:cNvSpPr>
              <a:spLocks noChangeShapeType="1"/>
            </p:cNvSpPr>
            <p:nvPr/>
          </p:nvSpPr>
          <p:spPr bwMode="auto">
            <a:xfrm flipV="1">
              <a:off x="1205" y="3456"/>
              <a:ext cx="187" cy="2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8" name="Line 42"/>
            <p:cNvSpPr>
              <a:spLocks noChangeShapeType="1"/>
            </p:cNvSpPr>
            <p:nvPr/>
          </p:nvSpPr>
          <p:spPr bwMode="auto">
            <a:xfrm flipH="1" flipV="1">
              <a:off x="2160" y="3456"/>
              <a:ext cx="157" cy="24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43"/>
            <p:cNvSpPr>
              <a:spLocks noChangeShapeType="1"/>
            </p:cNvSpPr>
            <p:nvPr/>
          </p:nvSpPr>
          <p:spPr bwMode="auto">
            <a:xfrm flipV="1">
              <a:off x="1784" y="3552"/>
              <a:ext cx="88" cy="14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44"/>
            <p:cNvSpPr>
              <a:spLocks noChangeShapeType="1"/>
            </p:cNvSpPr>
            <p:nvPr/>
          </p:nvSpPr>
          <p:spPr bwMode="auto">
            <a:xfrm flipH="1" flipV="1">
              <a:off x="2784" y="3552"/>
              <a:ext cx="111" cy="146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Line 45"/>
            <p:cNvSpPr>
              <a:spLocks noChangeShapeType="1"/>
            </p:cNvSpPr>
            <p:nvPr/>
          </p:nvSpPr>
          <p:spPr bwMode="auto">
            <a:xfrm flipV="1">
              <a:off x="2304" y="3600"/>
              <a:ext cx="96" cy="76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2" name="Line 46"/>
            <p:cNvSpPr>
              <a:spLocks noChangeShapeType="1"/>
            </p:cNvSpPr>
            <p:nvPr/>
          </p:nvSpPr>
          <p:spPr bwMode="auto">
            <a:xfrm flipH="1" flipV="1">
              <a:off x="3408" y="3600"/>
              <a:ext cx="19" cy="98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3" name="Line 47"/>
            <p:cNvSpPr>
              <a:spLocks noChangeShapeType="1"/>
            </p:cNvSpPr>
            <p:nvPr/>
          </p:nvSpPr>
          <p:spPr bwMode="auto">
            <a:xfrm flipV="1">
              <a:off x="658" y="3312"/>
              <a:ext cx="302" cy="3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4" name="Line 48"/>
            <p:cNvSpPr>
              <a:spLocks noChangeShapeType="1"/>
            </p:cNvSpPr>
            <p:nvPr/>
          </p:nvSpPr>
          <p:spPr bwMode="auto">
            <a:xfrm flipH="1" flipV="1">
              <a:off x="1488" y="3312"/>
              <a:ext cx="282" cy="3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5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241" y="3732"/>
              <a:ext cx="247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80</a:t>
              </a:r>
            </a:p>
          </p:txBody>
        </p:sp>
        <p:sp>
          <p:nvSpPr>
            <p:cNvPr id="7070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785" y="3732"/>
              <a:ext cx="246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90</a:t>
              </a:r>
            </a:p>
          </p:txBody>
        </p:sp>
        <p:sp>
          <p:nvSpPr>
            <p:cNvPr id="70707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3328" y="3732"/>
              <a:ext cx="246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000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/>
                </a:rPr>
                <a:t>100</a:t>
              </a:r>
            </a:p>
          </p:txBody>
        </p:sp>
        <p:sp>
          <p:nvSpPr>
            <p:cNvPr id="70708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152" y="3072"/>
              <a:ext cx="120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B</a:t>
              </a:r>
            </a:p>
          </p:txBody>
        </p:sp>
        <p:sp>
          <p:nvSpPr>
            <p:cNvPr id="70709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1744" y="3177"/>
              <a:ext cx="120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F</a:t>
              </a:r>
            </a:p>
          </p:txBody>
        </p:sp>
        <p:sp>
          <p:nvSpPr>
            <p:cNvPr id="70710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332" y="3335"/>
              <a:ext cx="120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G</a:t>
              </a:r>
            </a:p>
          </p:txBody>
        </p:sp>
        <p:sp>
          <p:nvSpPr>
            <p:cNvPr id="70711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2921" y="3362"/>
              <a:ext cx="226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VG</a:t>
              </a:r>
            </a:p>
          </p:txBody>
        </p:sp>
        <p:grpSp>
          <p:nvGrpSpPr>
            <p:cNvPr id="70712" name="Group 56"/>
            <p:cNvGrpSpPr>
              <a:grpSpLocks/>
            </p:cNvGrpSpPr>
            <p:nvPr/>
          </p:nvGrpSpPr>
          <p:grpSpPr bwMode="auto">
            <a:xfrm rot="-5400000">
              <a:off x="1511" y="3673"/>
              <a:ext cx="274" cy="319"/>
              <a:chOff x="3054" y="1156"/>
              <a:chExt cx="1205" cy="980"/>
            </a:xfrm>
          </p:grpSpPr>
          <p:sp>
            <p:nvSpPr>
              <p:cNvPr id="70713" name="Freeform 57"/>
              <p:cNvSpPr>
                <a:spLocks/>
              </p:cNvSpPr>
              <p:nvPr/>
            </p:nvSpPr>
            <p:spPr bwMode="auto">
              <a:xfrm>
                <a:off x="3054" y="1156"/>
                <a:ext cx="1205" cy="980"/>
              </a:xfrm>
              <a:custGeom>
                <a:avLst/>
                <a:gdLst/>
                <a:ahLst/>
                <a:cxnLst>
                  <a:cxn ang="0">
                    <a:pos x="9263" y="5920"/>
                  </a:cxn>
                  <a:cxn ang="0">
                    <a:pos x="9986" y="6110"/>
                  </a:cxn>
                  <a:cxn ang="0">
                    <a:pos x="10445" y="6138"/>
                  </a:cxn>
                  <a:cxn ang="0">
                    <a:pos x="11259" y="6059"/>
                  </a:cxn>
                  <a:cxn ang="0">
                    <a:pos x="11648" y="6110"/>
                  </a:cxn>
                  <a:cxn ang="0">
                    <a:pos x="11879" y="6217"/>
                  </a:cxn>
                  <a:cxn ang="0">
                    <a:pos x="12166" y="6434"/>
                  </a:cxn>
                  <a:cxn ang="0">
                    <a:pos x="13166" y="6800"/>
                  </a:cxn>
                  <a:cxn ang="0">
                    <a:pos x="14388" y="7068"/>
                  </a:cxn>
                  <a:cxn ang="0">
                    <a:pos x="15662" y="7055"/>
                  </a:cxn>
                  <a:cxn ang="0">
                    <a:pos x="16397" y="6841"/>
                  </a:cxn>
                  <a:cxn ang="0">
                    <a:pos x="16690" y="6578"/>
                  </a:cxn>
                  <a:cxn ang="0">
                    <a:pos x="16829" y="6249"/>
                  </a:cxn>
                  <a:cxn ang="0">
                    <a:pos x="16870" y="5888"/>
                  </a:cxn>
                  <a:cxn ang="0">
                    <a:pos x="16810" y="5647"/>
                  </a:cxn>
                  <a:cxn ang="0">
                    <a:pos x="16681" y="5416"/>
                  </a:cxn>
                  <a:cxn ang="0">
                    <a:pos x="16384" y="5106"/>
                  </a:cxn>
                  <a:cxn ang="0">
                    <a:pos x="15870" y="4735"/>
                  </a:cxn>
                  <a:cxn ang="0">
                    <a:pos x="15319" y="4439"/>
                  </a:cxn>
                  <a:cxn ang="0">
                    <a:pos x="14041" y="3833"/>
                  </a:cxn>
                  <a:cxn ang="0">
                    <a:pos x="12476" y="3212"/>
                  </a:cxn>
                  <a:cxn ang="0">
                    <a:pos x="9842" y="2064"/>
                  </a:cxn>
                  <a:cxn ang="0">
                    <a:pos x="8430" y="1671"/>
                  </a:cxn>
                  <a:cxn ang="0">
                    <a:pos x="6935" y="1356"/>
                  </a:cxn>
                  <a:cxn ang="0">
                    <a:pos x="4513" y="1023"/>
                  </a:cxn>
                  <a:cxn ang="0">
                    <a:pos x="3504" y="824"/>
                  </a:cxn>
                  <a:cxn ang="0">
                    <a:pos x="2569" y="477"/>
                  </a:cxn>
                  <a:cxn ang="0">
                    <a:pos x="1440" y="181"/>
                  </a:cxn>
                  <a:cxn ang="0">
                    <a:pos x="315" y="0"/>
                  </a:cxn>
                  <a:cxn ang="0">
                    <a:pos x="0" y="13720"/>
                  </a:cxn>
                  <a:cxn ang="0">
                    <a:pos x="510" y="13716"/>
                  </a:cxn>
                  <a:cxn ang="0">
                    <a:pos x="1232" y="13618"/>
                  </a:cxn>
                  <a:cxn ang="0">
                    <a:pos x="1740" y="13433"/>
                  </a:cxn>
                  <a:cxn ang="0">
                    <a:pos x="2237" y="12776"/>
                  </a:cxn>
                  <a:cxn ang="0">
                    <a:pos x="2662" y="12114"/>
                  </a:cxn>
                  <a:cxn ang="0">
                    <a:pos x="2723" y="11864"/>
                  </a:cxn>
                  <a:cxn ang="0">
                    <a:pos x="2814" y="11739"/>
                  </a:cxn>
                  <a:cxn ang="0">
                    <a:pos x="3389" y="11595"/>
                  </a:cxn>
                  <a:cxn ang="0">
                    <a:pos x="3791" y="11374"/>
                  </a:cxn>
                  <a:cxn ang="0">
                    <a:pos x="4018" y="10998"/>
                  </a:cxn>
                  <a:cxn ang="0">
                    <a:pos x="4092" y="10540"/>
                  </a:cxn>
                  <a:cxn ang="0">
                    <a:pos x="4218" y="10124"/>
                  </a:cxn>
                  <a:cxn ang="0">
                    <a:pos x="4246" y="9836"/>
                  </a:cxn>
                  <a:cxn ang="0">
                    <a:pos x="4185" y="9536"/>
                  </a:cxn>
                  <a:cxn ang="0">
                    <a:pos x="3981" y="9281"/>
                  </a:cxn>
                  <a:cxn ang="0">
                    <a:pos x="4667" y="9217"/>
                  </a:cxn>
                  <a:cxn ang="0">
                    <a:pos x="5375" y="9026"/>
                  </a:cxn>
                  <a:cxn ang="0">
                    <a:pos x="5912" y="8258"/>
                  </a:cxn>
                  <a:cxn ang="0">
                    <a:pos x="6190" y="7674"/>
                  </a:cxn>
                  <a:cxn ang="0">
                    <a:pos x="6236" y="7323"/>
                  </a:cxn>
                  <a:cxn ang="0">
                    <a:pos x="6116" y="6921"/>
                  </a:cxn>
                  <a:cxn ang="0">
                    <a:pos x="5838" y="6424"/>
                  </a:cxn>
                  <a:cxn ang="0">
                    <a:pos x="5926" y="6138"/>
                  </a:cxn>
                  <a:cxn ang="0">
                    <a:pos x="6199" y="5754"/>
                  </a:cxn>
                  <a:cxn ang="0">
                    <a:pos x="6212" y="5369"/>
                  </a:cxn>
                  <a:cxn ang="0">
                    <a:pos x="6921" y="5208"/>
                  </a:cxn>
                  <a:cxn ang="0">
                    <a:pos x="7634" y="5513"/>
                  </a:cxn>
                  <a:cxn ang="0">
                    <a:pos x="8653" y="5828"/>
                  </a:cxn>
                </a:cxnLst>
                <a:rect l="0" t="0" r="r" b="b"/>
                <a:pathLst>
                  <a:path w="16870" h="13720">
                    <a:moveTo>
                      <a:pt x="8986" y="5883"/>
                    </a:moveTo>
                    <a:lnTo>
                      <a:pt x="9263" y="5920"/>
                    </a:lnTo>
                    <a:lnTo>
                      <a:pt x="9528" y="5976"/>
                    </a:lnTo>
                    <a:lnTo>
                      <a:pt x="9986" y="6110"/>
                    </a:lnTo>
                    <a:lnTo>
                      <a:pt x="10198" y="6142"/>
                    </a:lnTo>
                    <a:lnTo>
                      <a:pt x="10445" y="6138"/>
                    </a:lnTo>
                    <a:lnTo>
                      <a:pt x="10981" y="6078"/>
                    </a:lnTo>
                    <a:lnTo>
                      <a:pt x="11259" y="6059"/>
                    </a:lnTo>
                    <a:lnTo>
                      <a:pt x="11523" y="6078"/>
                    </a:lnTo>
                    <a:lnTo>
                      <a:pt x="11648" y="6110"/>
                    </a:lnTo>
                    <a:lnTo>
                      <a:pt x="11769" y="6157"/>
                    </a:lnTo>
                    <a:lnTo>
                      <a:pt x="11879" y="6217"/>
                    </a:lnTo>
                    <a:lnTo>
                      <a:pt x="11977" y="6305"/>
                    </a:lnTo>
                    <a:lnTo>
                      <a:pt x="12166" y="6434"/>
                    </a:lnTo>
                    <a:lnTo>
                      <a:pt x="12454" y="6563"/>
                    </a:lnTo>
                    <a:lnTo>
                      <a:pt x="13166" y="6800"/>
                    </a:lnTo>
                    <a:lnTo>
                      <a:pt x="14097" y="7036"/>
                    </a:lnTo>
                    <a:lnTo>
                      <a:pt x="14388" y="7068"/>
                    </a:lnTo>
                    <a:lnTo>
                      <a:pt x="15102" y="7087"/>
                    </a:lnTo>
                    <a:lnTo>
                      <a:pt x="15662" y="7055"/>
                    </a:lnTo>
                    <a:lnTo>
                      <a:pt x="16087" y="6967"/>
                    </a:lnTo>
                    <a:lnTo>
                      <a:pt x="16397" y="6841"/>
                    </a:lnTo>
                    <a:lnTo>
                      <a:pt x="16616" y="6671"/>
                    </a:lnTo>
                    <a:lnTo>
                      <a:pt x="16690" y="6578"/>
                    </a:lnTo>
                    <a:lnTo>
                      <a:pt x="16750" y="6476"/>
                    </a:lnTo>
                    <a:lnTo>
                      <a:pt x="16829" y="6249"/>
                    </a:lnTo>
                    <a:lnTo>
                      <a:pt x="16866" y="6013"/>
                    </a:lnTo>
                    <a:lnTo>
                      <a:pt x="16870" y="5888"/>
                    </a:lnTo>
                    <a:lnTo>
                      <a:pt x="16847" y="5764"/>
                    </a:lnTo>
                    <a:lnTo>
                      <a:pt x="16810" y="5647"/>
                    </a:lnTo>
                    <a:lnTo>
                      <a:pt x="16750" y="5532"/>
                    </a:lnTo>
                    <a:lnTo>
                      <a:pt x="16681" y="5416"/>
                    </a:lnTo>
                    <a:lnTo>
                      <a:pt x="16592" y="5309"/>
                    </a:lnTo>
                    <a:lnTo>
                      <a:pt x="16384" y="5106"/>
                    </a:lnTo>
                    <a:lnTo>
                      <a:pt x="16139" y="4911"/>
                    </a:lnTo>
                    <a:lnTo>
                      <a:pt x="15870" y="4735"/>
                    </a:lnTo>
                    <a:lnTo>
                      <a:pt x="15597" y="4578"/>
                    </a:lnTo>
                    <a:lnTo>
                      <a:pt x="15319" y="4439"/>
                    </a:lnTo>
                    <a:lnTo>
                      <a:pt x="14741" y="4152"/>
                    </a:lnTo>
                    <a:lnTo>
                      <a:pt x="14041" y="3833"/>
                    </a:lnTo>
                    <a:lnTo>
                      <a:pt x="13268" y="3505"/>
                    </a:lnTo>
                    <a:lnTo>
                      <a:pt x="12476" y="3212"/>
                    </a:lnTo>
                    <a:lnTo>
                      <a:pt x="10305" y="2222"/>
                    </a:lnTo>
                    <a:lnTo>
                      <a:pt x="9842" y="2064"/>
                    </a:lnTo>
                    <a:lnTo>
                      <a:pt x="9375" y="1921"/>
                    </a:lnTo>
                    <a:lnTo>
                      <a:pt x="8430" y="1671"/>
                    </a:lnTo>
                    <a:lnTo>
                      <a:pt x="7671" y="1500"/>
                    </a:lnTo>
                    <a:lnTo>
                      <a:pt x="6935" y="1356"/>
                    </a:lnTo>
                    <a:lnTo>
                      <a:pt x="5592" y="1144"/>
                    </a:lnTo>
                    <a:lnTo>
                      <a:pt x="4513" y="1023"/>
                    </a:lnTo>
                    <a:lnTo>
                      <a:pt x="3819" y="968"/>
                    </a:lnTo>
                    <a:lnTo>
                      <a:pt x="3504" y="824"/>
                    </a:lnTo>
                    <a:lnTo>
                      <a:pt x="3190" y="695"/>
                    </a:lnTo>
                    <a:lnTo>
                      <a:pt x="2569" y="477"/>
                    </a:lnTo>
                    <a:lnTo>
                      <a:pt x="1977" y="306"/>
                    </a:lnTo>
                    <a:lnTo>
                      <a:pt x="1440" y="181"/>
                    </a:lnTo>
                    <a:lnTo>
                      <a:pt x="629" y="37"/>
                    </a:lnTo>
                    <a:lnTo>
                      <a:pt x="315" y="0"/>
                    </a:lnTo>
                    <a:lnTo>
                      <a:pt x="0" y="0"/>
                    </a:lnTo>
                    <a:lnTo>
                      <a:pt x="0" y="13720"/>
                    </a:lnTo>
                    <a:lnTo>
                      <a:pt x="315" y="13720"/>
                    </a:lnTo>
                    <a:lnTo>
                      <a:pt x="510" y="13716"/>
                    </a:lnTo>
                    <a:lnTo>
                      <a:pt x="963" y="13670"/>
                    </a:lnTo>
                    <a:lnTo>
                      <a:pt x="1232" y="13618"/>
                    </a:lnTo>
                    <a:lnTo>
                      <a:pt x="1500" y="13540"/>
                    </a:lnTo>
                    <a:lnTo>
                      <a:pt x="1740" y="13433"/>
                    </a:lnTo>
                    <a:lnTo>
                      <a:pt x="1926" y="13299"/>
                    </a:lnTo>
                    <a:lnTo>
                      <a:pt x="2237" y="12776"/>
                    </a:lnTo>
                    <a:lnTo>
                      <a:pt x="2482" y="12377"/>
                    </a:lnTo>
                    <a:lnTo>
                      <a:pt x="2662" y="12114"/>
                    </a:lnTo>
                    <a:lnTo>
                      <a:pt x="2732" y="11975"/>
                    </a:lnTo>
                    <a:lnTo>
                      <a:pt x="2723" y="11864"/>
                    </a:lnTo>
                    <a:lnTo>
                      <a:pt x="2662" y="11758"/>
                    </a:lnTo>
                    <a:lnTo>
                      <a:pt x="2814" y="11739"/>
                    </a:lnTo>
                    <a:lnTo>
                      <a:pt x="3176" y="11665"/>
                    </a:lnTo>
                    <a:lnTo>
                      <a:pt x="3389" y="11595"/>
                    </a:lnTo>
                    <a:lnTo>
                      <a:pt x="3602" y="11498"/>
                    </a:lnTo>
                    <a:lnTo>
                      <a:pt x="3791" y="11374"/>
                    </a:lnTo>
                    <a:lnTo>
                      <a:pt x="3949" y="11211"/>
                    </a:lnTo>
                    <a:lnTo>
                      <a:pt x="4018" y="10998"/>
                    </a:lnTo>
                    <a:lnTo>
                      <a:pt x="4060" y="10767"/>
                    </a:lnTo>
                    <a:lnTo>
                      <a:pt x="4092" y="10540"/>
                    </a:lnTo>
                    <a:lnTo>
                      <a:pt x="4144" y="10346"/>
                    </a:lnTo>
                    <a:lnTo>
                      <a:pt x="4218" y="10124"/>
                    </a:lnTo>
                    <a:lnTo>
                      <a:pt x="4240" y="9985"/>
                    </a:lnTo>
                    <a:lnTo>
                      <a:pt x="4246" y="9836"/>
                    </a:lnTo>
                    <a:lnTo>
                      <a:pt x="4231" y="9684"/>
                    </a:lnTo>
                    <a:lnTo>
                      <a:pt x="4185" y="9536"/>
                    </a:lnTo>
                    <a:lnTo>
                      <a:pt x="4107" y="9401"/>
                    </a:lnTo>
                    <a:lnTo>
                      <a:pt x="3981" y="9281"/>
                    </a:lnTo>
                    <a:lnTo>
                      <a:pt x="4190" y="9267"/>
                    </a:lnTo>
                    <a:lnTo>
                      <a:pt x="4667" y="9217"/>
                    </a:lnTo>
                    <a:lnTo>
                      <a:pt x="5175" y="9105"/>
                    </a:lnTo>
                    <a:lnTo>
                      <a:pt x="5375" y="9026"/>
                    </a:lnTo>
                    <a:lnTo>
                      <a:pt x="5490" y="8929"/>
                    </a:lnTo>
                    <a:lnTo>
                      <a:pt x="5912" y="8258"/>
                    </a:lnTo>
                    <a:lnTo>
                      <a:pt x="6116" y="7856"/>
                    </a:lnTo>
                    <a:lnTo>
                      <a:pt x="6190" y="7674"/>
                    </a:lnTo>
                    <a:lnTo>
                      <a:pt x="6231" y="7513"/>
                    </a:lnTo>
                    <a:lnTo>
                      <a:pt x="6236" y="7323"/>
                    </a:lnTo>
                    <a:lnTo>
                      <a:pt x="6190" y="7124"/>
                    </a:lnTo>
                    <a:lnTo>
                      <a:pt x="6116" y="6921"/>
                    </a:lnTo>
                    <a:lnTo>
                      <a:pt x="6023" y="6730"/>
                    </a:lnTo>
                    <a:lnTo>
                      <a:pt x="5838" y="6424"/>
                    </a:lnTo>
                    <a:lnTo>
                      <a:pt x="5750" y="6305"/>
                    </a:lnTo>
                    <a:lnTo>
                      <a:pt x="5926" y="6138"/>
                    </a:lnTo>
                    <a:lnTo>
                      <a:pt x="6074" y="5962"/>
                    </a:lnTo>
                    <a:lnTo>
                      <a:pt x="6199" y="5754"/>
                    </a:lnTo>
                    <a:lnTo>
                      <a:pt x="5945" y="5402"/>
                    </a:lnTo>
                    <a:lnTo>
                      <a:pt x="6212" y="5369"/>
                    </a:lnTo>
                    <a:lnTo>
                      <a:pt x="6486" y="5309"/>
                    </a:lnTo>
                    <a:lnTo>
                      <a:pt x="6921" y="5208"/>
                    </a:lnTo>
                    <a:lnTo>
                      <a:pt x="7125" y="5300"/>
                    </a:lnTo>
                    <a:lnTo>
                      <a:pt x="7634" y="5513"/>
                    </a:lnTo>
                    <a:lnTo>
                      <a:pt x="8306" y="5740"/>
                    </a:lnTo>
                    <a:lnTo>
                      <a:pt x="8653" y="5828"/>
                    </a:lnTo>
                    <a:lnTo>
                      <a:pt x="8986" y="58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4" name="Freeform 58"/>
              <p:cNvSpPr>
                <a:spLocks/>
              </p:cNvSpPr>
              <p:nvPr/>
            </p:nvSpPr>
            <p:spPr bwMode="auto">
              <a:xfrm>
                <a:off x="3077" y="1179"/>
                <a:ext cx="1159" cy="463"/>
              </a:xfrm>
              <a:custGeom>
                <a:avLst/>
                <a:gdLst/>
                <a:ahLst/>
                <a:cxnLst>
                  <a:cxn ang="0">
                    <a:pos x="9351" y="2009"/>
                  </a:cxn>
                  <a:cxn ang="0">
                    <a:pos x="7870" y="1610"/>
                  </a:cxn>
                  <a:cxn ang="0">
                    <a:pos x="5999" y="1254"/>
                  </a:cxn>
                  <a:cxn ang="0">
                    <a:pos x="4467" y="1050"/>
                  </a:cxn>
                  <a:cxn ang="0">
                    <a:pos x="3042" y="1014"/>
                  </a:cxn>
                  <a:cxn ang="0">
                    <a:pos x="3124" y="796"/>
                  </a:cxn>
                  <a:cxn ang="0">
                    <a:pos x="1981" y="393"/>
                  </a:cxn>
                  <a:cxn ang="0">
                    <a:pos x="981" y="152"/>
                  </a:cxn>
                  <a:cxn ang="0">
                    <a:pos x="0" y="0"/>
                  </a:cxn>
                  <a:cxn ang="0">
                    <a:pos x="403" y="1204"/>
                  </a:cxn>
                  <a:cxn ang="0">
                    <a:pos x="1189" y="1454"/>
                  </a:cxn>
                  <a:cxn ang="0">
                    <a:pos x="1574" y="1546"/>
                  </a:cxn>
                  <a:cxn ang="0">
                    <a:pos x="1939" y="1721"/>
                  </a:cxn>
                  <a:cxn ang="0">
                    <a:pos x="2269" y="1981"/>
                  </a:cxn>
                  <a:cxn ang="0">
                    <a:pos x="2541" y="2324"/>
                  </a:cxn>
                  <a:cxn ang="0">
                    <a:pos x="3074" y="3008"/>
                  </a:cxn>
                  <a:cxn ang="0">
                    <a:pos x="3504" y="3383"/>
                  </a:cxn>
                  <a:cxn ang="0">
                    <a:pos x="5083" y="4703"/>
                  </a:cxn>
                  <a:cxn ang="0">
                    <a:pos x="6097" y="4633"/>
                  </a:cxn>
                  <a:cxn ang="0">
                    <a:pos x="6357" y="4540"/>
                  </a:cxn>
                  <a:cxn ang="0">
                    <a:pos x="6079" y="4193"/>
                  </a:cxn>
                  <a:cxn ang="0">
                    <a:pos x="6439" y="4332"/>
                  </a:cxn>
                  <a:cxn ang="0">
                    <a:pos x="7486" y="4925"/>
                  </a:cxn>
                  <a:cxn ang="0">
                    <a:pos x="8097" y="5143"/>
                  </a:cxn>
                  <a:cxn ang="0">
                    <a:pos x="8852" y="5272"/>
                  </a:cxn>
                  <a:cxn ang="0">
                    <a:pos x="9134" y="5388"/>
                  </a:cxn>
                  <a:cxn ang="0">
                    <a:pos x="9167" y="4818"/>
                  </a:cxn>
                  <a:cxn ang="0">
                    <a:pos x="9295" y="4957"/>
                  </a:cxn>
                  <a:cxn ang="0">
                    <a:pos x="9453" y="5351"/>
                  </a:cxn>
                  <a:cxn ang="0">
                    <a:pos x="9768" y="5480"/>
                  </a:cxn>
                  <a:cxn ang="0">
                    <a:pos x="10490" y="5476"/>
                  </a:cxn>
                  <a:cxn ang="0">
                    <a:pos x="11022" y="5439"/>
                  </a:cxn>
                  <a:cxn ang="0">
                    <a:pos x="11078" y="5471"/>
                  </a:cxn>
                  <a:cxn ang="0">
                    <a:pos x="11296" y="5314"/>
                  </a:cxn>
                  <a:cxn ang="0">
                    <a:pos x="11352" y="4920"/>
                  </a:cxn>
                  <a:cxn ang="0">
                    <a:pos x="11472" y="4768"/>
                  </a:cxn>
                  <a:cxn ang="0">
                    <a:pos x="11551" y="5286"/>
                  </a:cxn>
                  <a:cxn ang="0">
                    <a:pos x="11814" y="5642"/>
                  </a:cxn>
                  <a:cxn ang="0">
                    <a:pos x="12481" y="6022"/>
                  </a:cxn>
                  <a:cxn ang="0">
                    <a:pos x="13217" y="6304"/>
                  </a:cxn>
                  <a:cxn ang="0">
                    <a:pos x="14134" y="6471"/>
                  </a:cxn>
                  <a:cxn ang="0">
                    <a:pos x="15227" y="6467"/>
                  </a:cxn>
                  <a:cxn ang="0">
                    <a:pos x="15852" y="6313"/>
                  </a:cxn>
                  <a:cxn ang="0">
                    <a:pos x="16143" y="6064"/>
                  </a:cxn>
                  <a:cxn ang="0">
                    <a:pos x="16227" y="5786"/>
                  </a:cxn>
                  <a:cxn ang="0">
                    <a:pos x="16212" y="5540"/>
                  </a:cxn>
                  <a:cxn ang="0">
                    <a:pos x="16119" y="5314"/>
                  </a:cxn>
                  <a:cxn ang="0">
                    <a:pos x="15763" y="4911"/>
                  </a:cxn>
                  <a:cxn ang="0">
                    <a:pos x="15264" y="4564"/>
                  </a:cxn>
                  <a:cxn ang="0">
                    <a:pos x="14148" y="3999"/>
                  </a:cxn>
                  <a:cxn ang="0">
                    <a:pos x="12773" y="3425"/>
                  </a:cxn>
                  <a:cxn ang="0">
                    <a:pos x="11610" y="2971"/>
                  </a:cxn>
                  <a:cxn ang="0">
                    <a:pos x="9837" y="2170"/>
                  </a:cxn>
                </a:cxnLst>
                <a:rect l="0" t="0" r="r" b="b"/>
                <a:pathLst>
                  <a:path w="16231" h="6495">
                    <a:moveTo>
                      <a:pt x="9837" y="2170"/>
                    </a:moveTo>
                    <a:lnTo>
                      <a:pt x="9351" y="2009"/>
                    </a:lnTo>
                    <a:lnTo>
                      <a:pt x="8856" y="1860"/>
                    </a:lnTo>
                    <a:lnTo>
                      <a:pt x="7870" y="1610"/>
                    </a:lnTo>
                    <a:lnTo>
                      <a:pt x="6907" y="1412"/>
                    </a:lnTo>
                    <a:lnTo>
                      <a:pt x="5999" y="1254"/>
                    </a:lnTo>
                    <a:lnTo>
                      <a:pt x="5175" y="1134"/>
                    </a:lnTo>
                    <a:lnTo>
                      <a:pt x="4467" y="1050"/>
                    </a:lnTo>
                    <a:lnTo>
                      <a:pt x="3504" y="968"/>
                    </a:lnTo>
                    <a:lnTo>
                      <a:pt x="3042" y="1014"/>
                    </a:lnTo>
                    <a:lnTo>
                      <a:pt x="2894" y="1005"/>
                    </a:lnTo>
                    <a:lnTo>
                      <a:pt x="3124" y="796"/>
                    </a:lnTo>
                    <a:lnTo>
                      <a:pt x="2546" y="574"/>
                    </a:lnTo>
                    <a:lnTo>
                      <a:pt x="1981" y="393"/>
                    </a:lnTo>
                    <a:lnTo>
                      <a:pt x="1453" y="254"/>
                    </a:lnTo>
                    <a:lnTo>
                      <a:pt x="981" y="152"/>
                    </a:lnTo>
                    <a:lnTo>
                      <a:pt x="268" y="32"/>
                    </a:lnTo>
                    <a:lnTo>
                      <a:pt x="0" y="0"/>
                    </a:lnTo>
                    <a:lnTo>
                      <a:pt x="0" y="1005"/>
                    </a:lnTo>
                    <a:lnTo>
                      <a:pt x="403" y="1204"/>
                    </a:lnTo>
                    <a:lnTo>
                      <a:pt x="787" y="1356"/>
                    </a:lnTo>
                    <a:lnTo>
                      <a:pt x="1189" y="1454"/>
                    </a:lnTo>
                    <a:lnTo>
                      <a:pt x="1384" y="1486"/>
                    </a:lnTo>
                    <a:lnTo>
                      <a:pt x="1574" y="1546"/>
                    </a:lnTo>
                    <a:lnTo>
                      <a:pt x="1759" y="1620"/>
                    </a:lnTo>
                    <a:lnTo>
                      <a:pt x="1939" y="1721"/>
                    </a:lnTo>
                    <a:lnTo>
                      <a:pt x="2111" y="1838"/>
                    </a:lnTo>
                    <a:lnTo>
                      <a:pt x="2269" y="1981"/>
                    </a:lnTo>
                    <a:lnTo>
                      <a:pt x="2412" y="2138"/>
                    </a:lnTo>
                    <a:lnTo>
                      <a:pt x="2541" y="2324"/>
                    </a:lnTo>
                    <a:lnTo>
                      <a:pt x="2801" y="2689"/>
                    </a:lnTo>
                    <a:lnTo>
                      <a:pt x="3074" y="3008"/>
                    </a:lnTo>
                    <a:lnTo>
                      <a:pt x="3319" y="3249"/>
                    </a:lnTo>
                    <a:lnTo>
                      <a:pt x="3504" y="3383"/>
                    </a:lnTo>
                    <a:lnTo>
                      <a:pt x="3504" y="3481"/>
                    </a:lnTo>
                    <a:lnTo>
                      <a:pt x="5083" y="4703"/>
                    </a:lnTo>
                    <a:lnTo>
                      <a:pt x="5704" y="4689"/>
                    </a:lnTo>
                    <a:lnTo>
                      <a:pt x="6097" y="4633"/>
                    </a:lnTo>
                    <a:lnTo>
                      <a:pt x="6296" y="4568"/>
                    </a:lnTo>
                    <a:lnTo>
                      <a:pt x="6357" y="4540"/>
                    </a:lnTo>
                    <a:lnTo>
                      <a:pt x="6199" y="4375"/>
                    </a:lnTo>
                    <a:lnTo>
                      <a:pt x="6079" y="4193"/>
                    </a:lnTo>
                    <a:lnTo>
                      <a:pt x="5981" y="3995"/>
                    </a:lnTo>
                    <a:lnTo>
                      <a:pt x="6439" y="4332"/>
                    </a:lnTo>
                    <a:lnTo>
                      <a:pt x="6926" y="4633"/>
                    </a:lnTo>
                    <a:lnTo>
                      <a:pt x="7486" y="4925"/>
                    </a:lnTo>
                    <a:lnTo>
                      <a:pt x="7819" y="5054"/>
                    </a:lnTo>
                    <a:lnTo>
                      <a:pt x="8097" y="5143"/>
                    </a:lnTo>
                    <a:lnTo>
                      <a:pt x="8527" y="5226"/>
                    </a:lnTo>
                    <a:lnTo>
                      <a:pt x="8852" y="5272"/>
                    </a:lnTo>
                    <a:lnTo>
                      <a:pt x="8995" y="5314"/>
                    </a:lnTo>
                    <a:lnTo>
                      <a:pt x="9134" y="5388"/>
                    </a:lnTo>
                    <a:lnTo>
                      <a:pt x="9120" y="4999"/>
                    </a:lnTo>
                    <a:lnTo>
                      <a:pt x="9167" y="4818"/>
                    </a:lnTo>
                    <a:lnTo>
                      <a:pt x="9282" y="4615"/>
                    </a:lnTo>
                    <a:lnTo>
                      <a:pt x="9295" y="4957"/>
                    </a:lnTo>
                    <a:lnTo>
                      <a:pt x="9360" y="5198"/>
                    </a:lnTo>
                    <a:lnTo>
                      <a:pt x="9453" y="5351"/>
                    </a:lnTo>
                    <a:lnTo>
                      <a:pt x="9564" y="5430"/>
                    </a:lnTo>
                    <a:lnTo>
                      <a:pt x="9768" y="5480"/>
                    </a:lnTo>
                    <a:lnTo>
                      <a:pt x="10000" y="5499"/>
                    </a:lnTo>
                    <a:lnTo>
                      <a:pt x="10490" y="5476"/>
                    </a:lnTo>
                    <a:lnTo>
                      <a:pt x="10894" y="5439"/>
                    </a:lnTo>
                    <a:lnTo>
                      <a:pt x="11022" y="5439"/>
                    </a:lnTo>
                    <a:lnTo>
                      <a:pt x="11059" y="5449"/>
                    </a:lnTo>
                    <a:lnTo>
                      <a:pt x="11078" y="5471"/>
                    </a:lnTo>
                    <a:lnTo>
                      <a:pt x="11324" y="5471"/>
                    </a:lnTo>
                    <a:lnTo>
                      <a:pt x="11296" y="5314"/>
                    </a:lnTo>
                    <a:lnTo>
                      <a:pt x="11296" y="5119"/>
                    </a:lnTo>
                    <a:lnTo>
                      <a:pt x="11352" y="4920"/>
                    </a:lnTo>
                    <a:lnTo>
                      <a:pt x="11402" y="4837"/>
                    </a:lnTo>
                    <a:lnTo>
                      <a:pt x="11472" y="4768"/>
                    </a:lnTo>
                    <a:lnTo>
                      <a:pt x="11491" y="5059"/>
                    </a:lnTo>
                    <a:lnTo>
                      <a:pt x="11551" y="5286"/>
                    </a:lnTo>
                    <a:lnTo>
                      <a:pt x="11657" y="5471"/>
                    </a:lnTo>
                    <a:lnTo>
                      <a:pt x="11814" y="5642"/>
                    </a:lnTo>
                    <a:lnTo>
                      <a:pt x="11995" y="5758"/>
                    </a:lnTo>
                    <a:lnTo>
                      <a:pt x="12481" y="6022"/>
                    </a:lnTo>
                    <a:lnTo>
                      <a:pt x="12823" y="6170"/>
                    </a:lnTo>
                    <a:lnTo>
                      <a:pt x="13217" y="6304"/>
                    </a:lnTo>
                    <a:lnTo>
                      <a:pt x="13661" y="6406"/>
                    </a:lnTo>
                    <a:lnTo>
                      <a:pt x="14134" y="6471"/>
                    </a:lnTo>
                    <a:lnTo>
                      <a:pt x="14750" y="6495"/>
                    </a:lnTo>
                    <a:lnTo>
                      <a:pt x="15227" y="6467"/>
                    </a:lnTo>
                    <a:lnTo>
                      <a:pt x="15587" y="6406"/>
                    </a:lnTo>
                    <a:lnTo>
                      <a:pt x="15852" y="6313"/>
                    </a:lnTo>
                    <a:lnTo>
                      <a:pt x="16032" y="6193"/>
                    </a:lnTo>
                    <a:lnTo>
                      <a:pt x="16143" y="6064"/>
                    </a:lnTo>
                    <a:lnTo>
                      <a:pt x="16203" y="5925"/>
                    </a:lnTo>
                    <a:lnTo>
                      <a:pt x="16227" y="5786"/>
                    </a:lnTo>
                    <a:lnTo>
                      <a:pt x="16231" y="5661"/>
                    </a:lnTo>
                    <a:lnTo>
                      <a:pt x="16212" y="5540"/>
                    </a:lnTo>
                    <a:lnTo>
                      <a:pt x="16175" y="5425"/>
                    </a:lnTo>
                    <a:lnTo>
                      <a:pt x="16119" y="5314"/>
                    </a:lnTo>
                    <a:lnTo>
                      <a:pt x="15967" y="5106"/>
                    </a:lnTo>
                    <a:lnTo>
                      <a:pt x="15763" y="4911"/>
                    </a:lnTo>
                    <a:lnTo>
                      <a:pt x="15527" y="4731"/>
                    </a:lnTo>
                    <a:lnTo>
                      <a:pt x="15264" y="4564"/>
                    </a:lnTo>
                    <a:lnTo>
                      <a:pt x="14717" y="4277"/>
                    </a:lnTo>
                    <a:lnTo>
                      <a:pt x="14148" y="3999"/>
                    </a:lnTo>
                    <a:lnTo>
                      <a:pt x="13495" y="3713"/>
                    </a:lnTo>
                    <a:lnTo>
                      <a:pt x="12773" y="3425"/>
                    </a:lnTo>
                    <a:lnTo>
                      <a:pt x="11986" y="3153"/>
                    </a:lnTo>
                    <a:lnTo>
                      <a:pt x="11610" y="2971"/>
                    </a:lnTo>
                    <a:lnTo>
                      <a:pt x="10916" y="2657"/>
                    </a:lnTo>
                    <a:lnTo>
                      <a:pt x="9837" y="2170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5" name="Freeform 59"/>
              <p:cNvSpPr>
                <a:spLocks/>
              </p:cNvSpPr>
              <p:nvPr/>
            </p:nvSpPr>
            <p:spPr bwMode="auto">
              <a:xfrm>
                <a:off x="3077" y="1593"/>
                <a:ext cx="399" cy="224"/>
              </a:xfrm>
              <a:custGeom>
                <a:avLst/>
                <a:gdLst/>
                <a:ahLst/>
                <a:cxnLst>
                  <a:cxn ang="0">
                    <a:pos x="4796" y="551"/>
                  </a:cxn>
                  <a:cxn ang="0">
                    <a:pos x="3903" y="658"/>
                  </a:cxn>
                  <a:cxn ang="0">
                    <a:pos x="3014" y="616"/>
                  </a:cxn>
                  <a:cxn ang="0">
                    <a:pos x="2365" y="477"/>
                  </a:cxn>
                  <a:cxn ang="0">
                    <a:pos x="1708" y="227"/>
                  </a:cxn>
                  <a:cxn ang="0">
                    <a:pos x="1250" y="18"/>
                  </a:cxn>
                  <a:cxn ang="0">
                    <a:pos x="907" y="0"/>
                  </a:cxn>
                  <a:cxn ang="0">
                    <a:pos x="462" y="102"/>
                  </a:cxn>
                  <a:cxn ang="0">
                    <a:pos x="227" y="232"/>
                  </a:cxn>
                  <a:cxn ang="0">
                    <a:pos x="0" y="435"/>
                  </a:cxn>
                  <a:cxn ang="0">
                    <a:pos x="65" y="1828"/>
                  </a:cxn>
                  <a:cxn ang="0">
                    <a:pos x="199" y="2166"/>
                  </a:cxn>
                  <a:cxn ang="0">
                    <a:pos x="130" y="2431"/>
                  </a:cxn>
                  <a:cxn ang="0">
                    <a:pos x="0" y="2546"/>
                  </a:cxn>
                  <a:cxn ang="0">
                    <a:pos x="180" y="3065"/>
                  </a:cxn>
                  <a:cxn ang="0">
                    <a:pos x="579" y="2884"/>
                  </a:cxn>
                  <a:cxn ang="0">
                    <a:pos x="976" y="2583"/>
                  </a:cxn>
                  <a:cxn ang="0">
                    <a:pos x="1143" y="2277"/>
                  </a:cxn>
                  <a:cxn ang="0">
                    <a:pos x="1143" y="2014"/>
                  </a:cxn>
                  <a:cxn ang="0">
                    <a:pos x="981" y="1667"/>
                  </a:cxn>
                  <a:cxn ang="0">
                    <a:pos x="926" y="1569"/>
                  </a:cxn>
                  <a:cxn ang="0">
                    <a:pos x="1158" y="1819"/>
                  </a:cxn>
                  <a:cxn ang="0">
                    <a:pos x="1310" y="2231"/>
                  </a:cxn>
                  <a:cxn ang="0">
                    <a:pos x="1259" y="2643"/>
                  </a:cxn>
                  <a:cxn ang="0">
                    <a:pos x="1555" y="2856"/>
                  </a:cxn>
                  <a:cxn ang="0">
                    <a:pos x="2463" y="2930"/>
                  </a:cxn>
                  <a:cxn ang="0">
                    <a:pos x="3643" y="2898"/>
                  </a:cxn>
                  <a:cxn ang="0">
                    <a:pos x="4823" y="2643"/>
                  </a:cxn>
                  <a:cxn ang="0">
                    <a:pos x="5051" y="2435"/>
                  </a:cxn>
                  <a:cxn ang="0">
                    <a:pos x="5500" y="1615"/>
                  </a:cxn>
                  <a:cxn ang="0">
                    <a:pos x="5597" y="1273"/>
                  </a:cxn>
                  <a:cxn ang="0">
                    <a:pos x="5541" y="995"/>
                  </a:cxn>
                  <a:cxn ang="0">
                    <a:pos x="5218" y="541"/>
                  </a:cxn>
                </a:cxnLst>
                <a:rect l="0" t="0" r="r" b="b"/>
                <a:pathLst>
                  <a:path w="5597" h="3125">
                    <a:moveTo>
                      <a:pt x="5144" y="467"/>
                    </a:moveTo>
                    <a:lnTo>
                      <a:pt x="4796" y="551"/>
                    </a:lnTo>
                    <a:lnTo>
                      <a:pt x="4407" y="616"/>
                    </a:lnTo>
                    <a:lnTo>
                      <a:pt x="3903" y="658"/>
                    </a:lnTo>
                    <a:lnTo>
                      <a:pt x="3324" y="648"/>
                    </a:lnTo>
                    <a:lnTo>
                      <a:pt x="3014" y="616"/>
                    </a:lnTo>
                    <a:lnTo>
                      <a:pt x="2690" y="560"/>
                    </a:lnTo>
                    <a:lnTo>
                      <a:pt x="2365" y="477"/>
                    </a:lnTo>
                    <a:lnTo>
                      <a:pt x="2037" y="371"/>
                    </a:lnTo>
                    <a:lnTo>
                      <a:pt x="1708" y="227"/>
                    </a:lnTo>
                    <a:lnTo>
                      <a:pt x="1384" y="51"/>
                    </a:lnTo>
                    <a:lnTo>
                      <a:pt x="1250" y="18"/>
                    </a:lnTo>
                    <a:lnTo>
                      <a:pt x="1102" y="0"/>
                    </a:lnTo>
                    <a:lnTo>
                      <a:pt x="907" y="0"/>
                    </a:lnTo>
                    <a:lnTo>
                      <a:pt x="694" y="28"/>
                    </a:lnTo>
                    <a:lnTo>
                      <a:pt x="462" y="102"/>
                    </a:lnTo>
                    <a:lnTo>
                      <a:pt x="347" y="157"/>
                    </a:lnTo>
                    <a:lnTo>
                      <a:pt x="227" y="232"/>
                    </a:lnTo>
                    <a:lnTo>
                      <a:pt x="115" y="324"/>
                    </a:lnTo>
                    <a:lnTo>
                      <a:pt x="0" y="435"/>
                    </a:lnTo>
                    <a:lnTo>
                      <a:pt x="0" y="1745"/>
                    </a:lnTo>
                    <a:lnTo>
                      <a:pt x="65" y="1828"/>
                    </a:lnTo>
                    <a:lnTo>
                      <a:pt x="171" y="2036"/>
                    </a:lnTo>
                    <a:lnTo>
                      <a:pt x="199" y="2166"/>
                    </a:lnTo>
                    <a:lnTo>
                      <a:pt x="190" y="2301"/>
                    </a:lnTo>
                    <a:lnTo>
                      <a:pt x="130" y="2431"/>
                    </a:lnTo>
                    <a:lnTo>
                      <a:pt x="78" y="2486"/>
                    </a:lnTo>
                    <a:lnTo>
                      <a:pt x="0" y="2546"/>
                    </a:lnTo>
                    <a:lnTo>
                      <a:pt x="0" y="3125"/>
                    </a:lnTo>
                    <a:lnTo>
                      <a:pt x="180" y="3065"/>
                    </a:lnTo>
                    <a:lnTo>
                      <a:pt x="366" y="2986"/>
                    </a:lnTo>
                    <a:lnTo>
                      <a:pt x="579" y="2884"/>
                    </a:lnTo>
                    <a:lnTo>
                      <a:pt x="792" y="2745"/>
                    </a:lnTo>
                    <a:lnTo>
                      <a:pt x="976" y="2583"/>
                    </a:lnTo>
                    <a:lnTo>
                      <a:pt x="1111" y="2384"/>
                    </a:lnTo>
                    <a:lnTo>
                      <a:pt x="1143" y="2277"/>
                    </a:lnTo>
                    <a:lnTo>
                      <a:pt x="1158" y="2162"/>
                    </a:lnTo>
                    <a:lnTo>
                      <a:pt x="1143" y="2014"/>
                    </a:lnTo>
                    <a:lnTo>
                      <a:pt x="1102" y="1880"/>
                    </a:lnTo>
                    <a:lnTo>
                      <a:pt x="981" y="1667"/>
                    </a:lnTo>
                    <a:lnTo>
                      <a:pt x="805" y="1486"/>
                    </a:lnTo>
                    <a:lnTo>
                      <a:pt x="926" y="1569"/>
                    </a:lnTo>
                    <a:lnTo>
                      <a:pt x="1041" y="1671"/>
                    </a:lnTo>
                    <a:lnTo>
                      <a:pt x="1158" y="1819"/>
                    </a:lnTo>
                    <a:lnTo>
                      <a:pt x="1254" y="2004"/>
                    </a:lnTo>
                    <a:lnTo>
                      <a:pt x="1310" y="2231"/>
                    </a:lnTo>
                    <a:lnTo>
                      <a:pt x="1297" y="2500"/>
                    </a:lnTo>
                    <a:lnTo>
                      <a:pt x="1259" y="2643"/>
                    </a:lnTo>
                    <a:lnTo>
                      <a:pt x="1189" y="2805"/>
                    </a:lnTo>
                    <a:lnTo>
                      <a:pt x="1555" y="2856"/>
                    </a:lnTo>
                    <a:lnTo>
                      <a:pt x="1958" y="2898"/>
                    </a:lnTo>
                    <a:lnTo>
                      <a:pt x="2463" y="2930"/>
                    </a:lnTo>
                    <a:lnTo>
                      <a:pt x="3037" y="2935"/>
                    </a:lnTo>
                    <a:lnTo>
                      <a:pt x="3643" y="2898"/>
                    </a:lnTo>
                    <a:lnTo>
                      <a:pt x="4254" y="2805"/>
                    </a:lnTo>
                    <a:lnTo>
                      <a:pt x="4823" y="2643"/>
                    </a:lnTo>
                    <a:lnTo>
                      <a:pt x="4930" y="2569"/>
                    </a:lnTo>
                    <a:lnTo>
                      <a:pt x="5051" y="2435"/>
                    </a:lnTo>
                    <a:lnTo>
                      <a:pt x="5296" y="2051"/>
                    </a:lnTo>
                    <a:lnTo>
                      <a:pt x="5500" y="1615"/>
                    </a:lnTo>
                    <a:lnTo>
                      <a:pt x="5569" y="1421"/>
                    </a:lnTo>
                    <a:lnTo>
                      <a:pt x="5597" y="1273"/>
                    </a:lnTo>
                    <a:lnTo>
                      <a:pt x="5587" y="1134"/>
                    </a:lnTo>
                    <a:lnTo>
                      <a:pt x="5541" y="995"/>
                    </a:lnTo>
                    <a:lnTo>
                      <a:pt x="5384" y="736"/>
                    </a:lnTo>
                    <a:lnTo>
                      <a:pt x="5218" y="541"/>
                    </a:lnTo>
                    <a:lnTo>
                      <a:pt x="5144" y="467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6" name="Freeform 60"/>
              <p:cNvSpPr>
                <a:spLocks/>
              </p:cNvSpPr>
              <p:nvPr/>
            </p:nvSpPr>
            <p:spPr bwMode="auto">
              <a:xfrm>
                <a:off x="3077" y="1815"/>
                <a:ext cx="257" cy="160"/>
              </a:xfrm>
              <a:custGeom>
                <a:avLst/>
                <a:gdLst/>
                <a:ahLst/>
                <a:cxnLst>
                  <a:cxn ang="0">
                    <a:pos x="3120" y="92"/>
                  </a:cxn>
                  <a:cxn ang="0">
                    <a:pos x="3198" y="106"/>
                  </a:cxn>
                  <a:cxn ang="0">
                    <a:pos x="3282" y="152"/>
                  </a:cxn>
                  <a:cxn ang="0">
                    <a:pos x="3445" y="300"/>
                  </a:cxn>
                  <a:cxn ang="0">
                    <a:pos x="3569" y="500"/>
                  </a:cxn>
                  <a:cxn ang="0">
                    <a:pos x="3602" y="601"/>
                  </a:cxn>
                  <a:cxn ang="0">
                    <a:pos x="3602" y="703"/>
                  </a:cxn>
                  <a:cxn ang="0">
                    <a:pos x="3560" y="912"/>
                  </a:cxn>
                  <a:cxn ang="0">
                    <a:pos x="3491" y="1133"/>
                  </a:cxn>
                  <a:cxn ang="0">
                    <a:pos x="3435" y="1352"/>
                  </a:cxn>
                  <a:cxn ang="0">
                    <a:pos x="3407" y="1541"/>
                  </a:cxn>
                  <a:cxn ang="0">
                    <a:pos x="3398" y="1624"/>
                  </a:cxn>
                  <a:cxn ang="0">
                    <a:pos x="3370" y="1712"/>
                  </a:cxn>
                  <a:cxn ang="0">
                    <a:pos x="3254" y="1884"/>
                  </a:cxn>
                  <a:cxn ang="0">
                    <a:pos x="3046" y="2046"/>
                  </a:cxn>
                  <a:cxn ang="0">
                    <a:pos x="2736" y="2185"/>
                  </a:cxn>
                  <a:cxn ang="0">
                    <a:pos x="2509" y="2231"/>
                  </a:cxn>
                  <a:cxn ang="0">
                    <a:pos x="2208" y="2249"/>
                  </a:cxn>
                  <a:cxn ang="0">
                    <a:pos x="1866" y="2249"/>
                  </a:cxn>
                  <a:cxn ang="0">
                    <a:pos x="1499" y="2240"/>
                  </a:cxn>
                  <a:cxn ang="0">
                    <a:pos x="824" y="2194"/>
                  </a:cxn>
                  <a:cxn ang="0">
                    <a:pos x="388" y="2153"/>
                  </a:cxn>
                  <a:cxn ang="0">
                    <a:pos x="449" y="1990"/>
                  </a:cxn>
                  <a:cxn ang="0">
                    <a:pos x="481" y="1832"/>
                  </a:cxn>
                  <a:cxn ang="0">
                    <a:pos x="486" y="1537"/>
                  </a:cxn>
                  <a:cxn ang="0">
                    <a:pos x="444" y="1305"/>
                  </a:cxn>
                  <a:cxn ang="0">
                    <a:pos x="388" y="1185"/>
                  </a:cxn>
                  <a:cxn ang="0">
                    <a:pos x="407" y="1328"/>
                  </a:cxn>
                  <a:cxn ang="0">
                    <a:pos x="412" y="1472"/>
                  </a:cxn>
                  <a:cxn ang="0">
                    <a:pos x="398" y="1639"/>
                  </a:cxn>
                  <a:cxn ang="0">
                    <a:pos x="361" y="1810"/>
                  </a:cxn>
                  <a:cxn ang="0">
                    <a:pos x="292" y="1958"/>
                  </a:cxn>
                  <a:cxn ang="0">
                    <a:pos x="176" y="2069"/>
                  </a:cxn>
                  <a:cxn ang="0">
                    <a:pos x="97" y="2101"/>
                  </a:cxn>
                  <a:cxn ang="0">
                    <a:pos x="0" y="2120"/>
                  </a:cxn>
                  <a:cxn ang="0">
                    <a:pos x="0" y="319"/>
                  </a:cxn>
                  <a:cxn ang="0">
                    <a:pos x="347" y="194"/>
                  </a:cxn>
                  <a:cxn ang="0">
                    <a:pos x="837" y="0"/>
                  </a:cxn>
                  <a:cxn ang="0">
                    <a:pos x="1773" y="60"/>
                  </a:cxn>
                  <a:cxn ang="0">
                    <a:pos x="2532" y="87"/>
                  </a:cxn>
                  <a:cxn ang="0">
                    <a:pos x="3120" y="92"/>
                  </a:cxn>
                </a:cxnLst>
                <a:rect l="0" t="0" r="r" b="b"/>
                <a:pathLst>
                  <a:path w="3602" h="2249">
                    <a:moveTo>
                      <a:pt x="3120" y="92"/>
                    </a:moveTo>
                    <a:lnTo>
                      <a:pt x="3198" y="106"/>
                    </a:lnTo>
                    <a:lnTo>
                      <a:pt x="3282" y="152"/>
                    </a:lnTo>
                    <a:lnTo>
                      <a:pt x="3445" y="300"/>
                    </a:lnTo>
                    <a:lnTo>
                      <a:pt x="3569" y="500"/>
                    </a:lnTo>
                    <a:lnTo>
                      <a:pt x="3602" y="601"/>
                    </a:lnTo>
                    <a:lnTo>
                      <a:pt x="3602" y="703"/>
                    </a:lnTo>
                    <a:lnTo>
                      <a:pt x="3560" y="912"/>
                    </a:lnTo>
                    <a:lnTo>
                      <a:pt x="3491" y="1133"/>
                    </a:lnTo>
                    <a:lnTo>
                      <a:pt x="3435" y="1352"/>
                    </a:lnTo>
                    <a:lnTo>
                      <a:pt x="3407" y="1541"/>
                    </a:lnTo>
                    <a:lnTo>
                      <a:pt x="3398" y="1624"/>
                    </a:lnTo>
                    <a:lnTo>
                      <a:pt x="3370" y="1712"/>
                    </a:lnTo>
                    <a:lnTo>
                      <a:pt x="3254" y="1884"/>
                    </a:lnTo>
                    <a:lnTo>
                      <a:pt x="3046" y="2046"/>
                    </a:lnTo>
                    <a:lnTo>
                      <a:pt x="2736" y="2185"/>
                    </a:lnTo>
                    <a:lnTo>
                      <a:pt x="2509" y="2231"/>
                    </a:lnTo>
                    <a:lnTo>
                      <a:pt x="2208" y="2249"/>
                    </a:lnTo>
                    <a:lnTo>
                      <a:pt x="1866" y="2249"/>
                    </a:lnTo>
                    <a:lnTo>
                      <a:pt x="1499" y="2240"/>
                    </a:lnTo>
                    <a:lnTo>
                      <a:pt x="824" y="2194"/>
                    </a:lnTo>
                    <a:lnTo>
                      <a:pt x="388" y="2153"/>
                    </a:lnTo>
                    <a:lnTo>
                      <a:pt x="449" y="1990"/>
                    </a:lnTo>
                    <a:lnTo>
                      <a:pt x="481" y="1832"/>
                    </a:lnTo>
                    <a:lnTo>
                      <a:pt x="486" y="1537"/>
                    </a:lnTo>
                    <a:lnTo>
                      <a:pt x="444" y="1305"/>
                    </a:lnTo>
                    <a:lnTo>
                      <a:pt x="388" y="1185"/>
                    </a:lnTo>
                    <a:lnTo>
                      <a:pt x="407" y="1328"/>
                    </a:lnTo>
                    <a:lnTo>
                      <a:pt x="412" y="1472"/>
                    </a:lnTo>
                    <a:lnTo>
                      <a:pt x="398" y="1639"/>
                    </a:lnTo>
                    <a:lnTo>
                      <a:pt x="361" y="1810"/>
                    </a:lnTo>
                    <a:lnTo>
                      <a:pt x="292" y="1958"/>
                    </a:lnTo>
                    <a:lnTo>
                      <a:pt x="176" y="2069"/>
                    </a:lnTo>
                    <a:lnTo>
                      <a:pt x="97" y="2101"/>
                    </a:lnTo>
                    <a:lnTo>
                      <a:pt x="0" y="2120"/>
                    </a:lnTo>
                    <a:lnTo>
                      <a:pt x="0" y="319"/>
                    </a:lnTo>
                    <a:lnTo>
                      <a:pt x="347" y="194"/>
                    </a:lnTo>
                    <a:lnTo>
                      <a:pt x="837" y="0"/>
                    </a:lnTo>
                    <a:lnTo>
                      <a:pt x="1773" y="60"/>
                    </a:lnTo>
                    <a:lnTo>
                      <a:pt x="2532" y="87"/>
                    </a:lnTo>
                    <a:lnTo>
                      <a:pt x="3120" y="9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7" name="Freeform 61"/>
              <p:cNvSpPr>
                <a:spLocks/>
              </p:cNvSpPr>
              <p:nvPr/>
            </p:nvSpPr>
            <p:spPr bwMode="auto">
              <a:xfrm>
                <a:off x="3077" y="1986"/>
                <a:ext cx="140" cy="134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1138"/>
                  </a:cxn>
                  <a:cxn ang="0">
                    <a:pos x="486" y="1333"/>
                  </a:cxn>
                  <a:cxn ang="0">
                    <a:pos x="314" y="1379"/>
                  </a:cxn>
                  <a:cxn ang="0">
                    <a:pos x="158" y="1384"/>
                  </a:cxn>
                  <a:cxn ang="0">
                    <a:pos x="0" y="1366"/>
                  </a:cxn>
                  <a:cxn ang="0">
                    <a:pos x="0" y="1879"/>
                  </a:cxn>
                  <a:cxn ang="0">
                    <a:pos x="537" y="1782"/>
                  </a:cxn>
                  <a:cxn ang="0">
                    <a:pos x="967" y="1661"/>
                  </a:cxn>
                  <a:cxn ang="0">
                    <a:pos x="1152" y="1583"/>
                  </a:cxn>
                  <a:cxn ang="0">
                    <a:pos x="1287" y="1495"/>
                  </a:cxn>
                  <a:cxn ang="0">
                    <a:pos x="1366" y="1394"/>
                  </a:cxn>
                  <a:cxn ang="0">
                    <a:pos x="1440" y="1259"/>
                  </a:cxn>
                  <a:cxn ang="0">
                    <a:pos x="1579" y="958"/>
                  </a:cxn>
                  <a:cxn ang="0">
                    <a:pos x="1703" y="741"/>
                  </a:cxn>
                  <a:cxn ang="0">
                    <a:pos x="1829" y="569"/>
                  </a:cxn>
                  <a:cxn ang="0">
                    <a:pos x="1963" y="416"/>
                  </a:cxn>
                  <a:cxn ang="0">
                    <a:pos x="1948" y="348"/>
                  </a:cxn>
                  <a:cxn ang="0">
                    <a:pos x="1903" y="283"/>
                  </a:cxn>
                  <a:cxn ang="0">
                    <a:pos x="1833" y="209"/>
                  </a:cxn>
                  <a:cxn ang="0">
                    <a:pos x="1171" y="111"/>
                  </a:cxn>
                  <a:cxn ang="0">
                    <a:pos x="292" y="0"/>
                  </a:cxn>
                  <a:cxn ang="0">
                    <a:pos x="0" y="32"/>
                  </a:cxn>
                </a:cxnLst>
                <a:rect l="0" t="0" r="r" b="b"/>
                <a:pathLst>
                  <a:path w="1963" h="1879">
                    <a:moveTo>
                      <a:pt x="0" y="32"/>
                    </a:moveTo>
                    <a:lnTo>
                      <a:pt x="0" y="1138"/>
                    </a:lnTo>
                    <a:lnTo>
                      <a:pt x="486" y="1333"/>
                    </a:lnTo>
                    <a:lnTo>
                      <a:pt x="314" y="1379"/>
                    </a:lnTo>
                    <a:lnTo>
                      <a:pt x="158" y="1384"/>
                    </a:lnTo>
                    <a:lnTo>
                      <a:pt x="0" y="1366"/>
                    </a:lnTo>
                    <a:lnTo>
                      <a:pt x="0" y="1879"/>
                    </a:lnTo>
                    <a:lnTo>
                      <a:pt x="537" y="1782"/>
                    </a:lnTo>
                    <a:lnTo>
                      <a:pt x="967" y="1661"/>
                    </a:lnTo>
                    <a:lnTo>
                      <a:pt x="1152" y="1583"/>
                    </a:lnTo>
                    <a:lnTo>
                      <a:pt x="1287" y="1495"/>
                    </a:lnTo>
                    <a:lnTo>
                      <a:pt x="1366" y="1394"/>
                    </a:lnTo>
                    <a:lnTo>
                      <a:pt x="1440" y="1259"/>
                    </a:lnTo>
                    <a:lnTo>
                      <a:pt x="1579" y="958"/>
                    </a:lnTo>
                    <a:lnTo>
                      <a:pt x="1703" y="741"/>
                    </a:lnTo>
                    <a:lnTo>
                      <a:pt x="1829" y="569"/>
                    </a:lnTo>
                    <a:lnTo>
                      <a:pt x="1963" y="416"/>
                    </a:lnTo>
                    <a:lnTo>
                      <a:pt x="1948" y="348"/>
                    </a:lnTo>
                    <a:lnTo>
                      <a:pt x="1903" y="283"/>
                    </a:lnTo>
                    <a:lnTo>
                      <a:pt x="1833" y="209"/>
                    </a:lnTo>
                    <a:lnTo>
                      <a:pt x="1171" y="111"/>
                    </a:lnTo>
                    <a:lnTo>
                      <a:pt x="292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8" name="Freeform 62"/>
              <p:cNvSpPr>
                <a:spLocks/>
              </p:cNvSpPr>
              <p:nvPr/>
            </p:nvSpPr>
            <p:spPr bwMode="auto">
              <a:xfrm>
                <a:off x="3077" y="1278"/>
                <a:ext cx="376" cy="335"/>
              </a:xfrm>
              <a:custGeom>
                <a:avLst/>
                <a:gdLst/>
                <a:ahLst/>
                <a:cxnLst>
                  <a:cxn ang="0">
                    <a:pos x="3051" y="2013"/>
                  </a:cxn>
                  <a:cxn ang="0">
                    <a:pos x="2601" y="1601"/>
                  </a:cxn>
                  <a:cxn ang="0">
                    <a:pos x="2152" y="926"/>
                  </a:cxn>
                  <a:cxn ang="0">
                    <a:pos x="1903" y="690"/>
                  </a:cxn>
                  <a:cxn ang="0">
                    <a:pos x="1787" y="818"/>
                  </a:cxn>
                  <a:cxn ang="0">
                    <a:pos x="1546" y="1000"/>
                  </a:cxn>
                  <a:cxn ang="0">
                    <a:pos x="1671" y="740"/>
                  </a:cxn>
                  <a:cxn ang="0">
                    <a:pos x="1592" y="481"/>
                  </a:cxn>
                  <a:cxn ang="0">
                    <a:pos x="1287" y="388"/>
                  </a:cxn>
                  <a:cxn ang="0">
                    <a:pos x="681" y="240"/>
                  </a:cxn>
                  <a:cxn ang="0">
                    <a:pos x="0" y="3087"/>
                  </a:cxn>
                  <a:cxn ang="0">
                    <a:pos x="227" y="3040"/>
                  </a:cxn>
                  <a:cxn ang="0">
                    <a:pos x="273" y="2943"/>
                  </a:cxn>
                  <a:cxn ang="0">
                    <a:pos x="361" y="2508"/>
                  </a:cxn>
                  <a:cxn ang="0">
                    <a:pos x="611" y="2124"/>
                  </a:cxn>
                  <a:cxn ang="0">
                    <a:pos x="532" y="2361"/>
                  </a:cxn>
                  <a:cxn ang="0">
                    <a:pos x="500" y="2643"/>
                  </a:cxn>
                  <a:cxn ang="0">
                    <a:pos x="532" y="3040"/>
                  </a:cxn>
                  <a:cxn ang="0">
                    <a:pos x="616" y="2661"/>
                  </a:cxn>
                  <a:cxn ang="0">
                    <a:pos x="750" y="2346"/>
                  </a:cxn>
                  <a:cxn ang="0">
                    <a:pos x="967" y="2092"/>
                  </a:cxn>
                  <a:cxn ang="0">
                    <a:pos x="879" y="2476"/>
                  </a:cxn>
                  <a:cxn ang="0">
                    <a:pos x="861" y="2995"/>
                  </a:cxn>
                  <a:cxn ang="0">
                    <a:pos x="963" y="3416"/>
                  </a:cxn>
                  <a:cxn ang="0">
                    <a:pos x="1115" y="3680"/>
                  </a:cxn>
                  <a:cxn ang="0">
                    <a:pos x="1523" y="4022"/>
                  </a:cxn>
                  <a:cxn ang="0">
                    <a:pos x="2213" y="4346"/>
                  </a:cxn>
                  <a:cxn ang="0">
                    <a:pos x="3282" y="4592"/>
                  </a:cxn>
                  <a:cxn ang="0">
                    <a:pos x="4309" y="4698"/>
                  </a:cxn>
                  <a:cxn ang="0">
                    <a:pos x="4856" y="4657"/>
                  </a:cxn>
                  <a:cxn ang="0">
                    <a:pos x="5148" y="4522"/>
                  </a:cxn>
                  <a:cxn ang="0">
                    <a:pos x="4999" y="4295"/>
                  </a:cxn>
                  <a:cxn ang="0">
                    <a:pos x="4023" y="3763"/>
                  </a:cxn>
                  <a:cxn ang="0">
                    <a:pos x="3537" y="3351"/>
                  </a:cxn>
                  <a:cxn ang="0">
                    <a:pos x="3300" y="3036"/>
                  </a:cxn>
                  <a:cxn ang="0">
                    <a:pos x="3171" y="2693"/>
                  </a:cxn>
                  <a:cxn ang="0">
                    <a:pos x="3152" y="2416"/>
                  </a:cxn>
                  <a:cxn ang="0">
                    <a:pos x="3231" y="2170"/>
                  </a:cxn>
                </a:cxnLst>
                <a:rect l="0" t="0" r="r" b="b"/>
                <a:pathLst>
                  <a:path w="5273" h="4698">
                    <a:moveTo>
                      <a:pt x="3263" y="2124"/>
                    </a:moveTo>
                    <a:lnTo>
                      <a:pt x="3051" y="2013"/>
                    </a:lnTo>
                    <a:lnTo>
                      <a:pt x="2833" y="1851"/>
                    </a:lnTo>
                    <a:lnTo>
                      <a:pt x="2601" y="1601"/>
                    </a:lnTo>
                    <a:lnTo>
                      <a:pt x="2347" y="1222"/>
                    </a:lnTo>
                    <a:lnTo>
                      <a:pt x="2152" y="926"/>
                    </a:lnTo>
                    <a:lnTo>
                      <a:pt x="2000" y="759"/>
                    </a:lnTo>
                    <a:lnTo>
                      <a:pt x="1903" y="690"/>
                    </a:lnTo>
                    <a:lnTo>
                      <a:pt x="1866" y="675"/>
                    </a:lnTo>
                    <a:lnTo>
                      <a:pt x="1787" y="818"/>
                    </a:lnTo>
                    <a:lnTo>
                      <a:pt x="1681" y="920"/>
                    </a:lnTo>
                    <a:lnTo>
                      <a:pt x="1546" y="1000"/>
                    </a:lnTo>
                    <a:lnTo>
                      <a:pt x="1625" y="879"/>
                    </a:lnTo>
                    <a:lnTo>
                      <a:pt x="1671" y="740"/>
                    </a:lnTo>
                    <a:lnTo>
                      <a:pt x="1703" y="579"/>
                    </a:lnTo>
                    <a:lnTo>
                      <a:pt x="1592" y="481"/>
                    </a:lnTo>
                    <a:lnTo>
                      <a:pt x="1462" y="416"/>
                    </a:lnTo>
                    <a:lnTo>
                      <a:pt x="1287" y="388"/>
                    </a:lnTo>
                    <a:lnTo>
                      <a:pt x="1028" y="347"/>
                    </a:lnTo>
                    <a:lnTo>
                      <a:pt x="681" y="240"/>
                    </a:lnTo>
                    <a:lnTo>
                      <a:pt x="0" y="0"/>
                    </a:lnTo>
                    <a:lnTo>
                      <a:pt x="0" y="3087"/>
                    </a:lnTo>
                    <a:lnTo>
                      <a:pt x="130" y="3082"/>
                    </a:lnTo>
                    <a:lnTo>
                      <a:pt x="227" y="3040"/>
                    </a:lnTo>
                    <a:lnTo>
                      <a:pt x="259" y="2999"/>
                    </a:lnTo>
                    <a:lnTo>
                      <a:pt x="273" y="2943"/>
                    </a:lnTo>
                    <a:lnTo>
                      <a:pt x="305" y="2712"/>
                    </a:lnTo>
                    <a:lnTo>
                      <a:pt x="361" y="2508"/>
                    </a:lnTo>
                    <a:lnTo>
                      <a:pt x="458" y="2314"/>
                    </a:lnTo>
                    <a:lnTo>
                      <a:pt x="611" y="2124"/>
                    </a:lnTo>
                    <a:lnTo>
                      <a:pt x="583" y="2185"/>
                    </a:lnTo>
                    <a:lnTo>
                      <a:pt x="532" y="2361"/>
                    </a:lnTo>
                    <a:lnTo>
                      <a:pt x="509" y="2485"/>
                    </a:lnTo>
                    <a:lnTo>
                      <a:pt x="500" y="2643"/>
                    </a:lnTo>
                    <a:lnTo>
                      <a:pt x="505" y="2828"/>
                    </a:lnTo>
                    <a:lnTo>
                      <a:pt x="532" y="3040"/>
                    </a:lnTo>
                    <a:lnTo>
                      <a:pt x="551" y="2925"/>
                    </a:lnTo>
                    <a:lnTo>
                      <a:pt x="616" y="2661"/>
                    </a:lnTo>
                    <a:lnTo>
                      <a:pt x="676" y="2504"/>
                    </a:lnTo>
                    <a:lnTo>
                      <a:pt x="750" y="2346"/>
                    </a:lnTo>
                    <a:lnTo>
                      <a:pt x="847" y="2203"/>
                    </a:lnTo>
                    <a:lnTo>
                      <a:pt x="967" y="2092"/>
                    </a:lnTo>
                    <a:lnTo>
                      <a:pt x="917" y="2272"/>
                    </a:lnTo>
                    <a:lnTo>
                      <a:pt x="879" y="2476"/>
                    </a:lnTo>
                    <a:lnTo>
                      <a:pt x="856" y="2721"/>
                    </a:lnTo>
                    <a:lnTo>
                      <a:pt x="861" y="2995"/>
                    </a:lnTo>
                    <a:lnTo>
                      <a:pt x="911" y="3277"/>
                    </a:lnTo>
                    <a:lnTo>
                      <a:pt x="963" y="3416"/>
                    </a:lnTo>
                    <a:lnTo>
                      <a:pt x="1028" y="3550"/>
                    </a:lnTo>
                    <a:lnTo>
                      <a:pt x="1115" y="3680"/>
                    </a:lnTo>
                    <a:lnTo>
                      <a:pt x="1222" y="3795"/>
                    </a:lnTo>
                    <a:lnTo>
                      <a:pt x="1523" y="4022"/>
                    </a:lnTo>
                    <a:lnTo>
                      <a:pt x="1857" y="4207"/>
                    </a:lnTo>
                    <a:lnTo>
                      <a:pt x="2213" y="4346"/>
                    </a:lnTo>
                    <a:lnTo>
                      <a:pt x="2579" y="4457"/>
                    </a:lnTo>
                    <a:lnTo>
                      <a:pt x="3282" y="4592"/>
                    </a:lnTo>
                    <a:lnTo>
                      <a:pt x="3861" y="4661"/>
                    </a:lnTo>
                    <a:lnTo>
                      <a:pt x="4309" y="4698"/>
                    </a:lnTo>
                    <a:lnTo>
                      <a:pt x="4689" y="4689"/>
                    </a:lnTo>
                    <a:lnTo>
                      <a:pt x="4856" y="4657"/>
                    </a:lnTo>
                    <a:lnTo>
                      <a:pt x="5009" y="4601"/>
                    </a:lnTo>
                    <a:lnTo>
                      <a:pt x="5148" y="4522"/>
                    </a:lnTo>
                    <a:lnTo>
                      <a:pt x="5273" y="4406"/>
                    </a:lnTo>
                    <a:lnTo>
                      <a:pt x="4999" y="4295"/>
                    </a:lnTo>
                    <a:lnTo>
                      <a:pt x="4380" y="3985"/>
                    </a:lnTo>
                    <a:lnTo>
                      <a:pt x="4023" y="3763"/>
                    </a:lnTo>
                    <a:lnTo>
                      <a:pt x="3690" y="3499"/>
                    </a:lnTo>
                    <a:lnTo>
                      <a:pt x="3537" y="3351"/>
                    </a:lnTo>
                    <a:lnTo>
                      <a:pt x="3407" y="3198"/>
                    </a:lnTo>
                    <a:lnTo>
                      <a:pt x="3300" y="3036"/>
                    </a:lnTo>
                    <a:lnTo>
                      <a:pt x="3217" y="2865"/>
                    </a:lnTo>
                    <a:lnTo>
                      <a:pt x="3171" y="2693"/>
                    </a:lnTo>
                    <a:lnTo>
                      <a:pt x="3148" y="2545"/>
                    </a:lnTo>
                    <a:lnTo>
                      <a:pt x="3152" y="2416"/>
                    </a:lnTo>
                    <a:lnTo>
                      <a:pt x="3171" y="2314"/>
                    </a:lnTo>
                    <a:lnTo>
                      <a:pt x="3231" y="2170"/>
                    </a:lnTo>
                    <a:lnTo>
                      <a:pt x="3263" y="2124"/>
                    </a:lnTo>
                    <a:close/>
                  </a:path>
                </a:pathLst>
              </a:custGeom>
              <a:solidFill>
                <a:srgbClr val="FFCC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19" name="Freeform 63"/>
              <p:cNvSpPr>
                <a:spLocks/>
              </p:cNvSpPr>
              <p:nvPr/>
            </p:nvSpPr>
            <p:spPr bwMode="auto">
              <a:xfrm>
                <a:off x="3315" y="1441"/>
                <a:ext cx="159" cy="135"/>
              </a:xfrm>
              <a:custGeom>
                <a:avLst/>
                <a:gdLst/>
                <a:ahLst/>
                <a:cxnLst>
                  <a:cxn ang="0">
                    <a:pos x="455" y="304"/>
                  </a:cxn>
                  <a:cxn ang="0">
                    <a:pos x="2228" y="1735"/>
                  </a:cxn>
                  <a:cxn ang="0">
                    <a:pos x="2121" y="1832"/>
                  </a:cxn>
                  <a:cxn ang="0">
                    <a:pos x="2015" y="1883"/>
                  </a:cxn>
                  <a:cxn ang="0">
                    <a:pos x="1890" y="1879"/>
                  </a:cxn>
                  <a:cxn ang="0">
                    <a:pos x="1640" y="1767"/>
                  </a:cxn>
                  <a:cxn ang="0">
                    <a:pos x="1070" y="1476"/>
                  </a:cxn>
                  <a:cxn ang="0">
                    <a:pos x="751" y="1277"/>
                  </a:cxn>
                  <a:cxn ang="0">
                    <a:pos x="455" y="1050"/>
                  </a:cxn>
                  <a:cxn ang="0">
                    <a:pos x="209" y="805"/>
                  </a:cxn>
                  <a:cxn ang="0">
                    <a:pos x="121" y="675"/>
                  </a:cxn>
                  <a:cxn ang="0">
                    <a:pos x="56" y="545"/>
                  </a:cxn>
                  <a:cxn ang="0">
                    <a:pos x="0" y="295"/>
                  </a:cxn>
                  <a:cxn ang="0">
                    <a:pos x="10" y="124"/>
                  </a:cxn>
                  <a:cxn ang="0">
                    <a:pos x="47" y="27"/>
                  </a:cxn>
                  <a:cxn ang="0">
                    <a:pos x="70" y="0"/>
                  </a:cxn>
                  <a:cxn ang="0">
                    <a:pos x="357" y="226"/>
                  </a:cxn>
                  <a:cxn ang="0">
                    <a:pos x="288" y="277"/>
                  </a:cxn>
                  <a:cxn ang="0">
                    <a:pos x="214" y="304"/>
                  </a:cxn>
                  <a:cxn ang="0">
                    <a:pos x="121" y="319"/>
                  </a:cxn>
                  <a:cxn ang="0">
                    <a:pos x="247" y="341"/>
                  </a:cxn>
                  <a:cxn ang="0">
                    <a:pos x="357" y="341"/>
                  </a:cxn>
                  <a:cxn ang="0">
                    <a:pos x="455" y="304"/>
                  </a:cxn>
                </a:cxnLst>
                <a:rect l="0" t="0" r="r" b="b"/>
                <a:pathLst>
                  <a:path w="2228" h="1883">
                    <a:moveTo>
                      <a:pt x="455" y="304"/>
                    </a:moveTo>
                    <a:lnTo>
                      <a:pt x="2228" y="1735"/>
                    </a:lnTo>
                    <a:lnTo>
                      <a:pt x="2121" y="1832"/>
                    </a:lnTo>
                    <a:lnTo>
                      <a:pt x="2015" y="1883"/>
                    </a:lnTo>
                    <a:lnTo>
                      <a:pt x="1890" y="1879"/>
                    </a:lnTo>
                    <a:lnTo>
                      <a:pt x="1640" y="1767"/>
                    </a:lnTo>
                    <a:lnTo>
                      <a:pt x="1070" y="1476"/>
                    </a:lnTo>
                    <a:lnTo>
                      <a:pt x="751" y="1277"/>
                    </a:lnTo>
                    <a:lnTo>
                      <a:pt x="455" y="1050"/>
                    </a:lnTo>
                    <a:lnTo>
                      <a:pt x="209" y="805"/>
                    </a:lnTo>
                    <a:lnTo>
                      <a:pt x="121" y="675"/>
                    </a:lnTo>
                    <a:lnTo>
                      <a:pt x="56" y="545"/>
                    </a:lnTo>
                    <a:lnTo>
                      <a:pt x="0" y="295"/>
                    </a:lnTo>
                    <a:lnTo>
                      <a:pt x="10" y="124"/>
                    </a:lnTo>
                    <a:lnTo>
                      <a:pt x="47" y="27"/>
                    </a:lnTo>
                    <a:lnTo>
                      <a:pt x="70" y="0"/>
                    </a:lnTo>
                    <a:lnTo>
                      <a:pt x="357" y="226"/>
                    </a:lnTo>
                    <a:lnTo>
                      <a:pt x="288" y="277"/>
                    </a:lnTo>
                    <a:lnTo>
                      <a:pt x="214" y="304"/>
                    </a:lnTo>
                    <a:lnTo>
                      <a:pt x="121" y="319"/>
                    </a:lnTo>
                    <a:lnTo>
                      <a:pt x="247" y="341"/>
                    </a:lnTo>
                    <a:lnTo>
                      <a:pt x="357" y="341"/>
                    </a:lnTo>
                    <a:lnTo>
                      <a:pt x="455" y="304"/>
                    </a:lnTo>
                    <a:close/>
                  </a:path>
                </a:pathLst>
              </a:custGeom>
              <a:solidFill>
                <a:srgbClr val="ED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21" name="Line 65"/>
            <p:cNvSpPr>
              <a:spLocks noChangeShapeType="1"/>
            </p:cNvSpPr>
            <p:nvPr/>
          </p:nvSpPr>
          <p:spPr bwMode="auto">
            <a:xfrm>
              <a:off x="677" y="2911"/>
              <a:ext cx="3375" cy="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2" name="Line 66"/>
            <p:cNvSpPr>
              <a:spLocks noChangeShapeType="1"/>
            </p:cNvSpPr>
            <p:nvPr/>
          </p:nvSpPr>
          <p:spPr bwMode="auto">
            <a:xfrm flipH="1" flipV="1">
              <a:off x="960" y="3312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3" name="Line 67"/>
            <p:cNvSpPr>
              <a:spLocks noChangeShapeType="1"/>
            </p:cNvSpPr>
            <p:nvPr/>
          </p:nvSpPr>
          <p:spPr bwMode="auto">
            <a:xfrm flipH="1" flipV="1">
              <a:off x="1392" y="3456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4" name="Line 68"/>
            <p:cNvSpPr>
              <a:spLocks noChangeShapeType="1"/>
            </p:cNvSpPr>
            <p:nvPr/>
          </p:nvSpPr>
          <p:spPr bwMode="auto">
            <a:xfrm flipH="1" flipV="1">
              <a:off x="1872" y="3550"/>
              <a:ext cx="960" cy="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5" name="Line 69"/>
            <p:cNvSpPr>
              <a:spLocks noChangeShapeType="1"/>
            </p:cNvSpPr>
            <p:nvPr/>
          </p:nvSpPr>
          <p:spPr bwMode="auto">
            <a:xfrm flipV="1">
              <a:off x="2400" y="3600"/>
              <a:ext cx="1008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27" name="WordArt 71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543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FF0066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Clipped vs. Weighted Defuzzification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81899-397B-4496-9CBF-BE06BCFD1802}" type="slidenum">
              <a:rPr lang="en-US"/>
              <a:pPr/>
              <a:t>51</a:t>
            </a:fld>
            <a:endParaRPr lang="en-US"/>
          </a:p>
        </p:txBody>
      </p:sp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Commonly Used Variations </a:t>
            </a:r>
          </a:p>
        </p:txBody>
      </p:sp>
      <p:sp>
        <p:nvSpPr>
          <p:cNvPr id="71746" name="WordArt 66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543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folHlink"/>
                    </a:gs>
                    <a:gs pos="50000">
                      <a:srgbClr val="FF0066"/>
                    </a:gs>
                    <a:gs pos="100000">
                      <a:schemeClr val="folHlink"/>
                    </a:gs>
                  </a:gsLst>
                  <a:lin ang="189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Sum-Product Inferencing</a:t>
            </a:r>
          </a:p>
        </p:txBody>
      </p:sp>
      <p:sp>
        <p:nvSpPr>
          <p:cNvPr id="71747" name="Text Box 67"/>
          <p:cNvSpPr txBox="1">
            <a:spLocks noChangeArrowheads="1"/>
          </p:cNvSpPr>
          <p:nvPr/>
        </p:nvSpPr>
        <p:spPr bwMode="auto">
          <a:xfrm>
            <a:off x="2100263" y="2286000"/>
            <a:ext cx="4643437" cy="1004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Instead of min(</a:t>
            </a:r>
            <a:r>
              <a:rPr lang="en-US" i="1"/>
              <a:t>x,y</a:t>
            </a:r>
            <a:r>
              <a:rPr lang="en-US"/>
              <a:t>) for fuzzy AND...</a:t>
            </a:r>
          </a:p>
          <a:p>
            <a:pPr>
              <a:spcBef>
                <a:spcPct val="50000"/>
              </a:spcBef>
            </a:pPr>
            <a:r>
              <a:rPr lang="en-US"/>
              <a:t>Use  </a:t>
            </a:r>
            <a:r>
              <a:rPr lang="en-US">
                <a:sym typeface="Symbol" pitchFamily="18" charset="2"/>
              </a:rPr>
              <a:t>  </a:t>
            </a:r>
            <a:r>
              <a:rPr lang="en-US" i="1"/>
              <a:t>x </a:t>
            </a:r>
            <a:r>
              <a:rPr lang="en-US" i="1">
                <a:sym typeface="Symbol" pitchFamily="18" charset="2"/>
              </a:rPr>
              <a:t>• </a:t>
            </a:r>
            <a:r>
              <a:rPr lang="en-US" i="1"/>
              <a:t>y</a:t>
            </a:r>
          </a:p>
        </p:txBody>
      </p:sp>
      <p:sp>
        <p:nvSpPr>
          <p:cNvPr id="71748" name="Text Box 68"/>
          <p:cNvSpPr txBox="1">
            <a:spLocks noChangeArrowheads="1"/>
          </p:cNvSpPr>
          <p:nvPr/>
        </p:nvSpPr>
        <p:spPr bwMode="auto">
          <a:xfrm>
            <a:off x="2133600" y="3581400"/>
            <a:ext cx="4456113" cy="10048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Instead of max(</a:t>
            </a:r>
            <a:r>
              <a:rPr lang="en-US" i="1"/>
              <a:t>x,y</a:t>
            </a:r>
            <a:r>
              <a:rPr lang="en-US"/>
              <a:t>) for fuzzy OR...</a:t>
            </a:r>
          </a:p>
          <a:p>
            <a:pPr>
              <a:spcBef>
                <a:spcPct val="50000"/>
              </a:spcBef>
            </a:pPr>
            <a:r>
              <a:rPr lang="en-US"/>
              <a:t>Use  </a:t>
            </a:r>
            <a:r>
              <a:rPr lang="en-US">
                <a:sym typeface="Symbol" pitchFamily="18" charset="2"/>
              </a:rPr>
              <a:t>  min(1, </a:t>
            </a:r>
            <a:r>
              <a:rPr lang="en-US" i="1"/>
              <a:t>x </a:t>
            </a:r>
            <a:r>
              <a:rPr lang="en-US" i="1">
                <a:sym typeface="Symbol" pitchFamily="18" charset="2"/>
              </a:rPr>
              <a:t>+ </a:t>
            </a:r>
            <a:r>
              <a:rPr lang="en-US" i="1"/>
              <a:t>y</a:t>
            </a:r>
            <a:r>
              <a:rPr lang="en-US"/>
              <a:t>)</a:t>
            </a:r>
            <a:endParaRPr lang="en-US" i="1"/>
          </a:p>
        </p:txBody>
      </p:sp>
      <p:sp>
        <p:nvSpPr>
          <p:cNvPr id="71749" name="Text Box 69"/>
          <p:cNvSpPr txBox="1">
            <a:spLocks noChangeArrowheads="1"/>
          </p:cNvSpPr>
          <p:nvPr/>
        </p:nvSpPr>
        <p:spPr bwMode="auto">
          <a:xfrm>
            <a:off x="3886200" y="4800600"/>
            <a:ext cx="9112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Why?</a:t>
            </a:r>
            <a:endParaRPr lang="en-US" i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74F3F-2815-411D-A02F-86AD2956C24E}" type="slidenum">
              <a:rPr lang="en-US"/>
              <a:pPr/>
              <a:t>52</a:t>
            </a:fld>
            <a:endParaRPr lang="en-US"/>
          </a:p>
        </p:txBody>
      </p:sp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Commonly Used Variations </a:t>
            </a:r>
          </a:p>
        </p:txBody>
      </p:sp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0"/>
            <a:ext cx="66294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Sugeno inferencing</a:t>
            </a:r>
          </a:p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Other Norms and co-norms</a:t>
            </a:r>
          </a:p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Relationship with Neural Networks</a:t>
            </a:r>
          </a:p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Explanation Facilities</a:t>
            </a:r>
          </a:p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Teaching a Fuzzy System</a:t>
            </a:r>
          </a:p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Tuning a Fuzzy System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7ED6-E168-411D-8414-583297617713}" type="slidenum">
              <a:rPr lang="en-US"/>
              <a:pPr/>
              <a:t>53</a:t>
            </a:fld>
            <a:endParaRPr lang="en-US"/>
          </a:p>
        </p:txBody>
      </p:sp>
      <p:pic>
        <p:nvPicPr>
          <p:cNvPr id="7578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0" y="411163"/>
            <a:ext cx="232251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38" y="244475"/>
            <a:ext cx="3709987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2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575" y="2914650"/>
            <a:ext cx="2568575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3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963" y="482600"/>
            <a:ext cx="26987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8313" y="3438525"/>
            <a:ext cx="450215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5" name="Freeform 9"/>
          <p:cNvSpPr>
            <a:spLocks/>
          </p:cNvSpPr>
          <p:nvPr/>
        </p:nvSpPr>
        <p:spPr bwMode="auto">
          <a:xfrm>
            <a:off x="4029075" y="3355975"/>
            <a:ext cx="906463" cy="352425"/>
          </a:xfrm>
          <a:custGeom>
            <a:avLst/>
            <a:gdLst/>
            <a:ahLst/>
            <a:cxnLst>
              <a:cxn ang="0">
                <a:pos x="0" y="221"/>
              </a:cxn>
              <a:cxn ang="0">
                <a:pos x="0" y="190"/>
              </a:cxn>
              <a:cxn ang="0">
                <a:pos x="23" y="175"/>
              </a:cxn>
              <a:cxn ang="0">
                <a:pos x="46" y="160"/>
              </a:cxn>
              <a:cxn ang="0">
                <a:pos x="69" y="137"/>
              </a:cxn>
              <a:cxn ang="0">
                <a:pos x="91" y="122"/>
              </a:cxn>
              <a:cxn ang="0">
                <a:pos x="107" y="114"/>
              </a:cxn>
              <a:cxn ang="0">
                <a:pos x="129" y="99"/>
              </a:cxn>
              <a:cxn ang="0">
                <a:pos x="145" y="92"/>
              </a:cxn>
              <a:cxn ang="0">
                <a:pos x="167" y="84"/>
              </a:cxn>
              <a:cxn ang="0">
                <a:pos x="190" y="76"/>
              </a:cxn>
              <a:cxn ang="0">
                <a:pos x="213" y="69"/>
              </a:cxn>
              <a:cxn ang="0">
                <a:pos x="236" y="54"/>
              </a:cxn>
              <a:cxn ang="0">
                <a:pos x="258" y="54"/>
              </a:cxn>
              <a:cxn ang="0">
                <a:pos x="274" y="46"/>
              </a:cxn>
              <a:cxn ang="0">
                <a:pos x="296" y="46"/>
              </a:cxn>
              <a:cxn ang="0">
                <a:pos x="312" y="46"/>
              </a:cxn>
              <a:cxn ang="0">
                <a:pos x="334" y="46"/>
              </a:cxn>
              <a:cxn ang="0">
                <a:pos x="350" y="38"/>
              </a:cxn>
              <a:cxn ang="0">
                <a:pos x="372" y="23"/>
              </a:cxn>
              <a:cxn ang="0">
                <a:pos x="388" y="23"/>
              </a:cxn>
              <a:cxn ang="0">
                <a:pos x="403" y="0"/>
              </a:cxn>
              <a:cxn ang="0">
                <a:pos x="426" y="0"/>
              </a:cxn>
              <a:cxn ang="0">
                <a:pos x="448" y="0"/>
              </a:cxn>
              <a:cxn ang="0">
                <a:pos x="464" y="0"/>
              </a:cxn>
              <a:cxn ang="0">
                <a:pos x="486" y="0"/>
              </a:cxn>
              <a:cxn ang="0">
                <a:pos x="502" y="0"/>
              </a:cxn>
              <a:cxn ang="0">
                <a:pos x="524" y="0"/>
              </a:cxn>
              <a:cxn ang="0">
                <a:pos x="547" y="0"/>
              </a:cxn>
              <a:cxn ang="0">
                <a:pos x="570" y="8"/>
              </a:cxn>
            </a:cxnLst>
            <a:rect l="0" t="0" r="r" b="b"/>
            <a:pathLst>
              <a:path w="571" h="222">
                <a:moveTo>
                  <a:pt x="0" y="221"/>
                </a:moveTo>
                <a:lnTo>
                  <a:pt x="0" y="190"/>
                </a:lnTo>
                <a:lnTo>
                  <a:pt x="23" y="175"/>
                </a:lnTo>
                <a:lnTo>
                  <a:pt x="46" y="160"/>
                </a:lnTo>
                <a:lnTo>
                  <a:pt x="69" y="137"/>
                </a:lnTo>
                <a:lnTo>
                  <a:pt x="91" y="122"/>
                </a:lnTo>
                <a:lnTo>
                  <a:pt x="107" y="114"/>
                </a:lnTo>
                <a:lnTo>
                  <a:pt x="129" y="99"/>
                </a:lnTo>
                <a:lnTo>
                  <a:pt x="145" y="92"/>
                </a:lnTo>
                <a:lnTo>
                  <a:pt x="167" y="84"/>
                </a:lnTo>
                <a:lnTo>
                  <a:pt x="190" y="76"/>
                </a:lnTo>
                <a:lnTo>
                  <a:pt x="213" y="69"/>
                </a:lnTo>
                <a:lnTo>
                  <a:pt x="236" y="54"/>
                </a:lnTo>
                <a:lnTo>
                  <a:pt x="258" y="54"/>
                </a:lnTo>
                <a:lnTo>
                  <a:pt x="274" y="46"/>
                </a:lnTo>
                <a:lnTo>
                  <a:pt x="296" y="46"/>
                </a:lnTo>
                <a:lnTo>
                  <a:pt x="312" y="46"/>
                </a:lnTo>
                <a:lnTo>
                  <a:pt x="334" y="46"/>
                </a:lnTo>
                <a:lnTo>
                  <a:pt x="350" y="38"/>
                </a:lnTo>
                <a:lnTo>
                  <a:pt x="372" y="23"/>
                </a:lnTo>
                <a:lnTo>
                  <a:pt x="388" y="23"/>
                </a:lnTo>
                <a:lnTo>
                  <a:pt x="403" y="0"/>
                </a:lnTo>
                <a:lnTo>
                  <a:pt x="426" y="0"/>
                </a:lnTo>
                <a:lnTo>
                  <a:pt x="448" y="0"/>
                </a:lnTo>
                <a:lnTo>
                  <a:pt x="464" y="0"/>
                </a:lnTo>
                <a:lnTo>
                  <a:pt x="486" y="0"/>
                </a:lnTo>
                <a:lnTo>
                  <a:pt x="502" y="0"/>
                </a:lnTo>
                <a:lnTo>
                  <a:pt x="524" y="0"/>
                </a:lnTo>
                <a:lnTo>
                  <a:pt x="547" y="0"/>
                </a:lnTo>
                <a:lnTo>
                  <a:pt x="570" y="8"/>
                </a:lnTo>
              </a:path>
            </a:pathLst>
          </a:custGeom>
          <a:noFill/>
          <a:ln w="12700" cap="rnd" cmpd="sng">
            <a:solidFill>
              <a:srgbClr val="0804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5786" name="Picture 10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513" y="1403350"/>
            <a:ext cx="28225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7" name="Picture 11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9850" y="3505200"/>
            <a:ext cx="300355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8" name="Picture 1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0488" y="3338513"/>
            <a:ext cx="27019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9" name="Freeform 13"/>
          <p:cNvSpPr>
            <a:spLocks/>
          </p:cNvSpPr>
          <p:nvPr/>
        </p:nvSpPr>
        <p:spPr bwMode="auto">
          <a:xfrm>
            <a:off x="3824288" y="5840413"/>
            <a:ext cx="1182687" cy="1017587"/>
          </a:xfrm>
          <a:custGeom>
            <a:avLst/>
            <a:gdLst/>
            <a:ahLst/>
            <a:cxnLst>
              <a:cxn ang="0">
                <a:pos x="684" y="38"/>
              </a:cxn>
              <a:cxn ang="0">
                <a:pos x="653" y="61"/>
              </a:cxn>
              <a:cxn ang="0">
                <a:pos x="638" y="84"/>
              </a:cxn>
              <a:cxn ang="0">
                <a:pos x="615" y="92"/>
              </a:cxn>
              <a:cxn ang="0">
                <a:pos x="593" y="114"/>
              </a:cxn>
              <a:cxn ang="0">
                <a:pos x="577" y="114"/>
              </a:cxn>
              <a:cxn ang="0">
                <a:pos x="555" y="129"/>
              </a:cxn>
              <a:cxn ang="0">
                <a:pos x="539" y="137"/>
              </a:cxn>
              <a:cxn ang="0">
                <a:pos x="517" y="145"/>
              </a:cxn>
              <a:cxn ang="0">
                <a:pos x="501" y="152"/>
              </a:cxn>
              <a:cxn ang="0">
                <a:pos x="479" y="167"/>
              </a:cxn>
              <a:cxn ang="0">
                <a:pos x="463" y="167"/>
              </a:cxn>
              <a:cxn ang="0">
                <a:pos x="441" y="175"/>
              </a:cxn>
              <a:cxn ang="0">
                <a:pos x="425" y="183"/>
              </a:cxn>
              <a:cxn ang="0">
                <a:pos x="403" y="190"/>
              </a:cxn>
              <a:cxn ang="0">
                <a:pos x="387" y="198"/>
              </a:cxn>
              <a:cxn ang="0">
                <a:pos x="365" y="205"/>
              </a:cxn>
              <a:cxn ang="0">
                <a:pos x="349" y="213"/>
              </a:cxn>
              <a:cxn ang="0">
                <a:pos x="327" y="228"/>
              </a:cxn>
              <a:cxn ang="0">
                <a:pos x="311" y="236"/>
              </a:cxn>
              <a:cxn ang="0">
                <a:pos x="289" y="251"/>
              </a:cxn>
              <a:cxn ang="0">
                <a:pos x="266" y="266"/>
              </a:cxn>
              <a:cxn ang="0">
                <a:pos x="243" y="281"/>
              </a:cxn>
              <a:cxn ang="0">
                <a:pos x="220" y="289"/>
              </a:cxn>
              <a:cxn ang="0">
                <a:pos x="198" y="304"/>
              </a:cxn>
              <a:cxn ang="0">
                <a:pos x="182" y="312"/>
              </a:cxn>
              <a:cxn ang="0">
                <a:pos x="160" y="327"/>
              </a:cxn>
              <a:cxn ang="0">
                <a:pos x="144" y="335"/>
              </a:cxn>
              <a:cxn ang="0">
                <a:pos x="122" y="350"/>
              </a:cxn>
              <a:cxn ang="0">
                <a:pos x="106" y="373"/>
              </a:cxn>
              <a:cxn ang="0">
                <a:pos x="91" y="395"/>
              </a:cxn>
              <a:cxn ang="0">
                <a:pos x="76" y="411"/>
              </a:cxn>
              <a:cxn ang="0">
                <a:pos x="61" y="433"/>
              </a:cxn>
              <a:cxn ang="0">
                <a:pos x="53" y="449"/>
              </a:cxn>
              <a:cxn ang="0">
                <a:pos x="38" y="471"/>
              </a:cxn>
              <a:cxn ang="0">
                <a:pos x="30" y="487"/>
              </a:cxn>
              <a:cxn ang="0">
                <a:pos x="23" y="509"/>
              </a:cxn>
              <a:cxn ang="0">
                <a:pos x="23" y="525"/>
              </a:cxn>
              <a:cxn ang="0">
                <a:pos x="15" y="555"/>
              </a:cxn>
              <a:cxn ang="0">
                <a:pos x="8" y="578"/>
              </a:cxn>
              <a:cxn ang="0">
                <a:pos x="8" y="600"/>
              </a:cxn>
              <a:cxn ang="0">
                <a:pos x="8" y="616"/>
              </a:cxn>
              <a:cxn ang="0">
                <a:pos x="0" y="638"/>
              </a:cxn>
              <a:cxn ang="0">
                <a:pos x="46" y="640"/>
              </a:cxn>
              <a:cxn ang="0">
                <a:pos x="68" y="640"/>
              </a:cxn>
              <a:cxn ang="0">
                <a:pos x="84" y="638"/>
              </a:cxn>
              <a:cxn ang="0">
                <a:pos x="106" y="638"/>
              </a:cxn>
              <a:cxn ang="0">
                <a:pos x="122" y="631"/>
              </a:cxn>
              <a:cxn ang="0">
                <a:pos x="144" y="631"/>
              </a:cxn>
              <a:cxn ang="0">
                <a:pos x="160" y="631"/>
              </a:cxn>
              <a:cxn ang="0">
                <a:pos x="182" y="631"/>
              </a:cxn>
              <a:cxn ang="0">
                <a:pos x="198" y="638"/>
              </a:cxn>
              <a:cxn ang="0">
                <a:pos x="684" y="638"/>
              </a:cxn>
              <a:cxn ang="0">
                <a:pos x="744" y="99"/>
              </a:cxn>
              <a:cxn ang="0">
                <a:pos x="744" y="0"/>
              </a:cxn>
              <a:cxn ang="0">
                <a:pos x="684" y="38"/>
              </a:cxn>
            </a:cxnLst>
            <a:rect l="0" t="0" r="r" b="b"/>
            <a:pathLst>
              <a:path w="745" h="641">
                <a:moveTo>
                  <a:pt x="684" y="38"/>
                </a:moveTo>
                <a:lnTo>
                  <a:pt x="653" y="61"/>
                </a:lnTo>
                <a:lnTo>
                  <a:pt x="638" y="84"/>
                </a:lnTo>
                <a:lnTo>
                  <a:pt x="615" y="92"/>
                </a:lnTo>
                <a:lnTo>
                  <a:pt x="593" y="114"/>
                </a:lnTo>
                <a:lnTo>
                  <a:pt x="577" y="114"/>
                </a:lnTo>
                <a:lnTo>
                  <a:pt x="555" y="129"/>
                </a:lnTo>
                <a:lnTo>
                  <a:pt x="539" y="137"/>
                </a:lnTo>
                <a:lnTo>
                  <a:pt x="517" y="145"/>
                </a:lnTo>
                <a:lnTo>
                  <a:pt x="501" y="152"/>
                </a:lnTo>
                <a:lnTo>
                  <a:pt x="479" y="167"/>
                </a:lnTo>
                <a:lnTo>
                  <a:pt x="463" y="167"/>
                </a:lnTo>
                <a:lnTo>
                  <a:pt x="441" y="175"/>
                </a:lnTo>
                <a:lnTo>
                  <a:pt x="425" y="183"/>
                </a:lnTo>
                <a:lnTo>
                  <a:pt x="403" y="190"/>
                </a:lnTo>
                <a:lnTo>
                  <a:pt x="387" y="198"/>
                </a:lnTo>
                <a:lnTo>
                  <a:pt x="365" y="205"/>
                </a:lnTo>
                <a:lnTo>
                  <a:pt x="349" y="213"/>
                </a:lnTo>
                <a:lnTo>
                  <a:pt x="327" y="228"/>
                </a:lnTo>
                <a:lnTo>
                  <a:pt x="311" y="236"/>
                </a:lnTo>
                <a:lnTo>
                  <a:pt x="289" y="251"/>
                </a:lnTo>
                <a:lnTo>
                  <a:pt x="266" y="266"/>
                </a:lnTo>
                <a:lnTo>
                  <a:pt x="243" y="281"/>
                </a:lnTo>
                <a:lnTo>
                  <a:pt x="220" y="289"/>
                </a:lnTo>
                <a:lnTo>
                  <a:pt x="198" y="304"/>
                </a:lnTo>
                <a:lnTo>
                  <a:pt x="182" y="312"/>
                </a:lnTo>
                <a:lnTo>
                  <a:pt x="160" y="327"/>
                </a:lnTo>
                <a:lnTo>
                  <a:pt x="144" y="335"/>
                </a:lnTo>
                <a:lnTo>
                  <a:pt x="122" y="350"/>
                </a:lnTo>
                <a:lnTo>
                  <a:pt x="106" y="373"/>
                </a:lnTo>
                <a:lnTo>
                  <a:pt x="91" y="395"/>
                </a:lnTo>
                <a:lnTo>
                  <a:pt x="76" y="411"/>
                </a:lnTo>
                <a:lnTo>
                  <a:pt x="61" y="433"/>
                </a:lnTo>
                <a:lnTo>
                  <a:pt x="53" y="449"/>
                </a:lnTo>
                <a:lnTo>
                  <a:pt x="38" y="471"/>
                </a:lnTo>
                <a:lnTo>
                  <a:pt x="30" y="487"/>
                </a:lnTo>
                <a:lnTo>
                  <a:pt x="23" y="509"/>
                </a:lnTo>
                <a:lnTo>
                  <a:pt x="23" y="525"/>
                </a:lnTo>
                <a:lnTo>
                  <a:pt x="15" y="555"/>
                </a:lnTo>
                <a:lnTo>
                  <a:pt x="8" y="578"/>
                </a:lnTo>
                <a:lnTo>
                  <a:pt x="8" y="600"/>
                </a:lnTo>
                <a:lnTo>
                  <a:pt x="8" y="616"/>
                </a:lnTo>
                <a:lnTo>
                  <a:pt x="0" y="638"/>
                </a:lnTo>
                <a:lnTo>
                  <a:pt x="46" y="640"/>
                </a:lnTo>
                <a:lnTo>
                  <a:pt x="68" y="640"/>
                </a:lnTo>
                <a:lnTo>
                  <a:pt x="84" y="638"/>
                </a:lnTo>
                <a:lnTo>
                  <a:pt x="106" y="638"/>
                </a:lnTo>
                <a:lnTo>
                  <a:pt x="122" y="631"/>
                </a:lnTo>
                <a:lnTo>
                  <a:pt x="144" y="631"/>
                </a:lnTo>
                <a:lnTo>
                  <a:pt x="160" y="631"/>
                </a:lnTo>
                <a:lnTo>
                  <a:pt x="182" y="631"/>
                </a:lnTo>
                <a:lnTo>
                  <a:pt x="198" y="638"/>
                </a:lnTo>
                <a:lnTo>
                  <a:pt x="684" y="638"/>
                </a:lnTo>
                <a:lnTo>
                  <a:pt x="744" y="99"/>
                </a:lnTo>
                <a:lnTo>
                  <a:pt x="744" y="0"/>
                </a:lnTo>
                <a:lnTo>
                  <a:pt x="684" y="38"/>
                </a:lnTo>
              </a:path>
            </a:pathLst>
          </a:custGeom>
          <a:solidFill>
            <a:schemeClr val="tx1"/>
          </a:soli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0" name="Freeform 14"/>
          <p:cNvSpPr>
            <a:spLocks/>
          </p:cNvSpPr>
          <p:nvPr/>
        </p:nvSpPr>
        <p:spPr bwMode="auto">
          <a:xfrm>
            <a:off x="5946775" y="5178425"/>
            <a:ext cx="2363788" cy="1679575"/>
          </a:xfrm>
          <a:custGeom>
            <a:avLst/>
            <a:gdLst/>
            <a:ahLst/>
            <a:cxnLst>
              <a:cxn ang="0">
                <a:pos x="493" y="30"/>
              </a:cxn>
              <a:cxn ang="0">
                <a:pos x="531" y="75"/>
              </a:cxn>
              <a:cxn ang="0">
                <a:pos x="577" y="91"/>
              </a:cxn>
              <a:cxn ang="0">
                <a:pos x="632" y="129"/>
              </a:cxn>
              <a:cxn ang="0">
                <a:pos x="670" y="151"/>
              </a:cxn>
              <a:cxn ang="0">
                <a:pos x="716" y="182"/>
              </a:cxn>
              <a:cxn ang="0">
                <a:pos x="763" y="212"/>
              </a:cxn>
              <a:cxn ang="0">
                <a:pos x="801" y="227"/>
              </a:cxn>
              <a:cxn ang="0">
                <a:pos x="840" y="227"/>
              </a:cxn>
              <a:cxn ang="0">
                <a:pos x="994" y="250"/>
              </a:cxn>
              <a:cxn ang="0">
                <a:pos x="1017" y="296"/>
              </a:cxn>
              <a:cxn ang="0">
                <a:pos x="1063" y="311"/>
              </a:cxn>
              <a:cxn ang="0">
                <a:pos x="1102" y="341"/>
              </a:cxn>
              <a:cxn ang="0">
                <a:pos x="1147" y="349"/>
              </a:cxn>
              <a:cxn ang="0">
                <a:pos x="1179" y="379"/>
              </a:cxn>
              <a:cxn ang="0">
                <a:pos x="1202" y="417"/>
              </a:cxn>
              <a:cxn ang="0">
                <a:pos x="1225" y="463"/>
              </a:cxn>
              <a:cxn ang="0">
                <a:pos x="1241" y="509"/>
              </a:cxn>
              <a:cxn ang="0">
                <a:pos x="1279" y="554"/>
              </a:cxn>
              <a:cxn ang="0">
                <a:pos x="1318" y="592"/>
              </a:cxn>
              <a:cxn ang="0">
                <a:pos x="1348" y="638"/>
              </a:cxn>
              <a:cxn ang="0">
                <a:pos x="1387" y="714"/>
              </a:cxn>
              <a:cxn ang="0">
                <a:pos x="1417" y="774"/>
              </a:cxn>
              <a:cxn ang="0">
                <a:pos x="1449" y="873"/>
              </a:cxn>
              <a:cxn ang="0">
                <a:pos x="1471" y="926"/>
              </a:cxn>
              <a:cxn ang="0">
                <a:pos x="1479" y="964"/>
              </a:cxn>
              <a:cxn ang="0">
                <a:pos x="1488" y="1002"/>
              </a:cxn>
              <a:cxn ang="0">
                <a:pos x="1488" y="1048"/>
              </a:cxn>
              <a:cxn ang="0">
                <a:pos x="1479" y="1057"/>
              </a:cxn>
              <a:cxn ang="0">
                <a:pos x="0" y="1057"/>
              </a:cxn>
              <a:cxn ang="0">
                <a:pos x="60" y="972"/>
              </a:cxn>
              <a:cxn ang="0">
                <a:pos x="169" y="501"/>
              </a:cxn>
              <a:cxn ang="0">
                <a:pos x="308" y="448"/>
              </a:cxn>
              <a:cxn ang="0">
                <a:pos x="384" y="379"/>
              </a:cxn>
              <a:cxn ang="0">
                <a:pos x="478" y="91"/>
              </a:cxn>
            </a:cxnLst>
            <a:rect l="0" t="0" r="r" b="b"/>
            <a:pathLst>
              <a:path w="1489" h="1058">
                <a:moveTo>
                  <a:pt x="478" y="0"/>
                </a:moveTo>
                <a:lnTo>
                  <a:pt x="493" y="30"/>
                </a:lnTo>
                <a:lnTo>
                  <a:pt x="516" y="53"/>
                </a:lnTo>
                <a:lnTo>
                  <a:pt x="531" y="75"/>
                </a:lnTo>
                <a:lnTo>
                  <a:pt x="555" y="83"/>
                </a:lnTo>
                <a:lnTo>
                  <a:pt x="577" y="91"/>
                </a:lnTo>
                <a:lnTo>
                  <a:pt x="600" y="113"/>
                </a:lnTo>
                <a:lnTo>
                  <a:pt x="632" y="129"/>
                </a:lnTo>
                <a:lnTo>
                  <a:pt x="654" y="136"/>
                </a:lnTo>
                <a:lnTo>
                  <a:pt x="670" y="151"/>
                </a:lnTo>
                <a:lnTo>
                  <a:pt x="693" y="167"/>
                </a:lnTo>
                <a:lnTo>
                  <a:pt x="716" y="182"/>
                </a:lnTo>
                <a:lnTo>
                  <a:pt x="739" y="197"/>
                </a:lnTo>
                <a:lnTo>
                  <a:pt x="763" y="212"/>
                </a:lnTo>
                <a:lnTo>
                  <a:pt x="785" y="220"/>
                </a:lnTo>
                <a:lnTo>
                  <a:pt x="801" y="227"/>
                </a:lnTo>
                <a:lnTo>
                  <a:pt x="824" y="227"/>
                </a:lnTo>
                <a:lnTo>
                  <a:pt x="840" y="227"/>
                </a:lnTo>
                <a:lnTo>
                  <a:pt x="948" y="235"/>
                </a:lnTo>
                <a:lnTo>
                  <a:pt x="994" y="250"/>
                </a:lnTo>
                <a:lnTo>
                  <a:pt x="1001" y="273"/>
                </a:lnTo>
                <a:lnTo>
                  <a:pt x="1017" y="296"/>
                </a:lnTo>
                <a:lnTo>
                  <a:pt x="1040" y="303"/>
                </a:lnTo>
                <a:lnTo>
                  <a:pt x="1063" y="311"/>
                </a:lnTo>
                <a:lnTo>
                  <a:pt x="1078" y="334"/>
                </a:lnTo>
                <a:lnTo>
                  <a:pt x="1102" y="341"/>
                </a:lnTo>
                <a:lnTo>
                  <a:pt x="1125" y="349"/>
                </a:lnTo>
                <a:lnTo>
                  <a:pt x="1147" y="349"/>
                </a:lnTo>
                <a:lnTo>
                  <a:pt x="1164" y="357"/>
                </a:lnTo>
                <a:lnTo>
                  <a:pt x="1179" y="379"/>
                </a:lnTo>
                <a:lnTo>
                  <a:pt x="1194" y="395"/>
                </a:lnTo>
                <a:lnTo>
                  <a:pt x="1202" y="417"/>
                </a:lnTo>
                <a:lnTo>
                  <a:pt x="1209" y="433"/>
                </a:lnTo>
                <a:lnTo>
                  <a:pt x="1225" y="463"/>
                </a:lnTo>
                <a:lnTo>
                  <a:pt x="1233" y="486"/>
                </a:lnTo>
                <a:lnTo>
                  <a:pt x="1241" y="509"/>
                </a:lnTo>
                <a:lnTo>
                  <a:pt x="1256" y="531"/>
                </a:lnTo>
                <a:lnTo>
                  <a:pt x="1279" y="554"/>
                </a:lnTo>
                <a:lnTo>
                  <a:pt x="1302" y="577"/>
                </a:lnTo>
                <a:lnTo>
                  <a:pt x="1318" y="592"/>
                </a:lnTo>
                <a:lnTo>
                  <a:pt x="1333" y="615"/>
                </a:lnTo>
                <a:lnTo>
                  <a:pt x="1348" y="638"/>
                </a:lnTo>
                <a:lnTo>
                  <a:pt x="1372" y="691"/>
                </a:lnTo>
                <a:lnTo>
                  <a:pt x="1387" y="714"/>
                </a:lnTo>
                <a:lnTo>
                  <a:pt x="1410" y="729"/>
                </a:lnTo>
                <a:lnTo>
                  <a:pt x="1417" y="774"/>
                </a:lnTo>
                <a:lnTo>
                  <a:pt x="1441" y="828"/>
                </a:lnTo>
                <a:lnTo>
                  <a:pt x="1449" y="873"/>
                </a:lnTo>
                <a:lnTo>
                  <a:pt x="1456" y="896"/>
                </a:lnTo>
                <a:lnTo>
                  <a:pt x="1471" y="926"/>
                </a:lnTo>
                <a:lnTo>
                  <a:pt x="1471" y="942"/>
                </a:lnTo>
                <a:lnTo>
                  <a:pt x="1479" y="964"/>
                </a:lnTo>
                <a:lnTo>
                  <a:pt x="1479" y="980"/>
                </a:lnTo>
                <a:lnTo>
                  <a:pt x="1488" y="1002"/>
                </a:lnTo>
                <a:lnTo>
                  <a:pt x="1488" y="1025"/>
                </a:lnTo>
                <a:lnTo>
                  <a:pt x="1488" y="1048"/>
                </a:lnTo>
                <a:lnTo>
                  <a:pt x="1488" y="1057"/>
                </a:lnTo>
                <a:lnTo>
                  <a:pt x="1479" y="1057"/>
                </a:lnTo>
                <a:lnTo>
                  <a:pt x="1471" y="1057"/>
                </a:lnTo>
                <a:lnTo>
                  <a:pt x="0" y="1057"/>
                </a:lnTo>
                <a:lnTo>
                  <a:pt x="45" y="1033"/>
                </a:lnTo>
                <a:lnTo>
                  <a:pt x="60" y="972"/>
                </a:lnTo>
                <a:lnTo>
                  <a:pt x="77" y="957"/>
                </a:lnTo>
                <a:lnTo>
                  <a:pt x="169" y="501"/>
                </a:lnTo>
                <a:lnTo>
                  <a:pt x="292" y="455"/>
                </a:lnTo>
                <a:lnTo>
                  <a:pt x="308" y="448"/>
                </a:lnTo>
                <a:lnTo>
                  <a:pt x="384" y="395"/>
                </a:lnTo>
                <a:lnTo>
                  <a:pt x="384" y="379"/>
                </a:lnTo>
                <a:lnTo>
                  <a:pt x="461" y="258"/>
                </a:lnTo>
                <a:lnTo>
                  <a:pt x="478" y="91"/>
                </a:lnTo>
                <a:lnTo>
                  <a:pt x="478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0804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1" name="Freeform 15"/>
          <p:cNvSpPr>
            <a:spLocks/>
          </p:cNvSpPr>
          <p:nvPr/>
        </p:nvSpPr>
        <p:spPr bwMode="auto">
          <a:xfrm>
            <a:off x="3908425" y="3586163"/>
            <a:ext cx="219075" cy="350837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15" y="182"/>
              </a:cxn>
              <a:cxn ang="0">
                <a:pos x="23" y="159"/>
              </a:cxn>
              <a:cxn ang="0">
                <a:pos x="31" y="136"/>
              </a:cxn>
              <a:cxn ang="0">
                <a:pos x="46" y="114"/>
              </a:cxn>
              <a:cxn ang="0">
                <a:pos x="61" y="91"/>
              </a:cxn>
              <a:cxn ang="0">
                <a:pos x="76" y="68"/>
              </a:cxn>
              <a:cxn ang="0">
                <a:pos x="99" y="45"/>
              </a:cxn>
              <a:cxn ang="0">
                <a:pos x="107" y="23"/>
              </a:cxn>
              <a:cxn ang="0">
                <a:pos x="129" y="15"/>
              </a:cxn>
              <a:cxn ang="0">
                <a:pos x="137" y="0"/>
              </a:cxn>
            </a:cxnLst>
            <a:rect l="0" t="0" r="r" b="b"/>
            <a:pathLst>
              <a:path w="138" h="221">
                <a:moveTo>
                  <a:pt x="0" y="220"/>
                </a:moveTo>
                <a:lnTo>
                  <a:pt x="15" y="182"/>
                </a:lnTo>
                <a:lnTo>
                  <a:pt x="23" y="159"/>
                </a:lnTo>
                <a:lnTo>
                  <a:pt x="31" y="136"/>
                </a:lnTo>
                <a:lnTo>
                  <a:pt x="46" y="114"/>
                </a:lnTo>
                <a:lnTo>
                  <a:pt x="61" y="91"/>
                </a:lnTo>
                <a:lnTo>
                  <a:pt x="76" y="68"/>
                </a:lnTo>
                <a:lnTo>
                  <a:pt x="99" y="45"/>
                </a:lnTo>
                <a:lnTo>
                  <a:pt x="107" y="23"/>
                </a:lnTo>
                <a:lnTo>
                  <a:pt x="129" y="15"/>
                </a:lnTo>
                <a:lnTo>
                  <a:pt x="137" y="0"/>
                </a:lnTo>
              </a:path>
            </a:pathLst>
          </a:custGeom>
          <a:noFill/>
          <a:ln w="12700" cap="rnd" cmpd="sng">
            <a:solidFill>
              <a:srgbClr val="0804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5792" name="Picture 16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14750"/>
            <a:ext cx="3111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3810000" y="6319838"/>
            <a:ext cx="44196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</a:rPr>
              <a:t>“In theory, theory and reality are the same.  </a:t>
            </a:r>
            <a:b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</a:rPr>
            </a:br>
            <a:r>
              <a:rPr lang="en-US" sz="1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 charset="0"/>
              </a:rPr>
              <a:t>In reality, they are not.”</a:t>
            </a:r>
            <a:endParaRPr lang="en-US" sz="6600" b="1">
              <a:solidFill>
                <a:srgbClr val="FC8F2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 charset="0"/>
            </a:endParaRPr>
          </a:p>
        </p:txBody>
      </p:sp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The Bottom Line...</a:t>
            </a:r>
          </a:p>
        </p:txBody>
      </p:sp>
      <p:sp>
        <p:nvSpPr>
          <p:cNvPr id="75794" name="WordArt 18"/>
          <p:cNvSpPr>
            <a:spLocks noChangeArrowheads="1" noChangeShapeType="1" noTextEdit="1"/>
          </p:cNvSpPr>
          <p:nvPr/>
        </p:nvSpPr>
        <p:spPr bwMode="auto">
          <a:xfrm>
            <a:off x="0" y="1752600"/>
            <a:ext cx="8153400" cy="4740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Reduction</a:t>
            </a:r>
          </a:p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to</a:t>
            </a:r>
          </a:p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Practice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A7EB-BACF-4E5D-B9D5-57458B7F85AE}" type="slidenum">
              <a:rPr lang="en-US"/>
              <a:pPr/>
              <a:t>54</a:t>
            </a:fld>
            <a:endParaRPr lang="en-US"/>
          </a:p>
        </p:txBody>
      </p:sp>
      <p:sp>
        <p:nvSpPr>
          <p:cNvPr id="63490" name="WordArt 2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391400" cy="563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Finis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B4ABF-E100-4205-B663-DAB902196DF2}" type="slidenum">
              <a:rPr lang="en-US"/>
              <a:pPr/>
              <a:t>6</a:t>
            </a:fld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962525" y="3943350"/>
            <a:ext cx="2500313" cy="2143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>
                <a:ea typeface="MS Mincho" pitchFamily="49" charset="-128"/>
              </a:rPr>
              <a:t>The set, </a:t>
            </a:r>
            <a:r>
              <a:rPr lang="en-US" b="1" i="1">
                <a:ea typeface="MS Mincho" pitchFamily="49" charset="-128"/>
              </a:rPr>
              <a:t>B</a:t>
            </a:r>
            <a:r>
              <a:rPr lang="en-US" b="1">
                <a:ea typeface="MS Mincho" pitchFamily="49" charset="-128"/>
              </a:rPr>
              <a:t>, of numbers </a:t>
            </a:r>
            <a:r>
              <a:rPr lang="en-US" b="1" i="1">
                <a:ea typeface="MS Mincho" pitchFamily="49" charset="-128"/>
              </a:rPr>
              <a:t>near</a:t>
            </a:r>
            <a:r>
              <a:rPr lang="en-US" b="1">
                <a:ea typeface="MS Mincho" pitchFamily="49" charset="-128"/>
              </a:rPr>
              <a:t> to two is</a:t>
            </a:r>
            <a:endParaRPr lang="en-US">
              <a:ea typeface="MS Mincho" pitchFamily="49" charset="-128"/>
            </a:endParaRPr>
          </a:p>
          <a:p>
            <a:pPr algn="just"/>
            <a:endParaRPr lang="en-US">
              <a:ea typeface="MS Mincho" pitchFamily="49" charset="-128"/>
            </a:endParaRPr>
          </a:p>
          <a:p>
            <a:pPr algn="just"/>
            <a:endParaRPr lang="en-US">
              <a:ea typeface="MS Mincho" pitchFamily="49" charset="-128"/>
            </a:endParaRPr>
          </a:p>
          <a:p>
            <a:pPr algn="just"/>
            <a:r>
              <a:rPr lang="en-US" b="1">
                <a:ea typeface="MS Mincho" pitchFamily="49" charset="-128"/>
              </a:rPr>
              <a:t>or...</a:t>
            </a:r>
            <a:endParaRPr lang="en-US">
              <a:ea typeface="MS Mincho" pitchFamily="49" charset="-128"/>
            </a:endParaRPr>
          </a:p>
          <a:p>
            <a:endParaRPr lang="en-US"/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838200" y="509588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Continuous Fuzzy Membership Functions</a:t>
            </a:r>
          </a:p>
        </p:txBody>
      </p:sp>
      <p:graphicFrame>
        <p:nvGraphicFramePr>
          <p:cNvPr id="76800" name="Object 0"/>
          <p:cNvGraphicFramePr>
            <a:graphicFrameLocks noChangeAspect="1"/>
          </p:cNvGraphicFramePr>
          <p:nvPr/>
        </p:nvGraphicFramePr>
        <p:xfrm>
          <a:off x="2901950" y="2544763"/>
          <a:ext cx="2897188" cy="1158875"/>
        </p:xfrm>
        <a:graphic>
          <a:graphicData uri="http://schemas.openxmlformats.org/presentationml/2006/ole">
            <p:oleObj spid="_x0000_s76800" name="Equation" r:id="rId3" imgW="1041120" imgH="419040" progId="Equation.3">
              <p:embed/>
            </p:oleObj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624013" y="4322763"/>
          <a:ext cx="2903537" cy="766762"/>
        </p:xfrm>
        <a:graphic>
          <a:graphicData uri="http://schemas.openxmlformats.org/presentationml/2006/ole">
            <p:oleObj spid="_x0000_s76801" name="Equation" r:id="rId4" imgW="863280" imgH="228600" progId="Equation.3">
              <p:embed/>
            </p:oleObj>
          </a:graphicData>
        </a:graphic>
      </p:graphicFrame>
      <p:grpSp>
        <p:nvGrpSpPr>
          <p:cNvPr id="37915" name="Group 27"/>
          <p:cNvGrpSpPr>
            <a:grpSpLocks/>
          </p:cNvGrpSpPr>
          <p:nvPr/>
        </p:nvGrpSpPr>
        <p:grpSpPr bwMode="auto">
          <a:xfrm>
            <a:off x="4981575" y="4027488"/>
            <a:ext cx="3049588" cy="1870075"/>
            <a:chOff x="3246" y="2711"/>
            <a:chExt cx="2080" cy="928"/>
          </a:xfrm>
        </p:grpSpPr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3246" y="3459"/>
              <a:ext cx="20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>
                  <a:solidFill>
                    <a:schemeClr val="bg2"/>
                  </a:solidFill>
                </a:rPr>
                <a:t>0               1               2               3        </a:t>
              </a:r>
              <a:r>
                <a:rPr lang="en-US" sz="1200" i="1">
                  <a:solidFill>
                    <a:schemeClr val="bg2"/>
                  </a:solidFill>
                </a:rPr>
                <a:t>x</a:t>
              </a:r>
              <a:r>
                <a:rPr lang="en-US" sz="1200">
                  <a:solidFill>
                    <a:schemeClr val="bg2"/>
                  </a:solidFill>
                </a:rPr>
                <a:t>  </a:t>
              </a:r>
            </a:p>
          </p:txBody>
        </p:sp>
        <p:grpSp>
          <p:nvGrpSpPr>
            <p:cNvPr id="37906" name="Group 18"/>
            <p:cNvGrpSpPr>
              <a:grpSpLocks/>
            </p:cNvGrpSpPr>
            <p:nvPr/>
          </p:nvGrpSpPr>
          <p:grpSpPr bwMode="auto">
            <a:xfrm>
              <a:off x="3321" y="2711"/>
              <a:ext cx="1570" cy="748"/>
              <a:chOff x="5882" y="1426"/>
              <a:chExt cx="3927" cy="1870"/>
            </a:xfrm>
          </p:grpSpPr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 flipV="1">
                <a:off x="5882" y="3296"/>
                <a:ext cx="39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20"/>
              <p:cNvSpPr>
                <a:spLocks noChangeShapeType="1"/>
              </p:cNvSpPr>
              <p:nvPr/>
            </p:nvSpPr>
            <p:spPr bwMode="auto">
              <a:xfrm flipH="1" flipV="1">
                <a:off x="5882" y="1426"/>
                <a:ext cx="0" cy="18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Text Box 21"/>
              <p:cNvSpPr txBox="1">
                <a:spLocks noChangeArrowheads="1"/>
              </p:cNvSpPr>
              <p:nvPr/>
            </p:nvSpPr>
            <p:spPr bwMode="auto">
              <a:xfrm>
                <a:off x="5882" y="1426"/>
                <a:ext cx="1092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400" i="1">
                    <a:solidFill>
                      <a:schemeClr val="bg2"/>
                    </a:solidFill>
                    <a:sym typeface="Symbol" pitchFamily="18" charset="2"/>
                  </a:rPr>
                  <a:t></a:t>
                </a:r>
                <a:r>
                  <a:rPr lang="en-US" sz="1400" i="1" baseline="-25000">
                    <a:solidFill>
                      <a:schemeClr val="bg2"/>
                    </a:solidFill>
                  </a:rPr>
                  <a:t>B</a:t>
                </a:r>
                <a:r>
                  <a:rPr lang="en-US" sz="1400">
                    <a:solidFill>
                      <a:schemeClr val="bg2"/>
                    </a:solidFill>
                  </a:rPr>
                  <a:t>(</a:t>
                </a:r>
                <a:r>
                  <a:rPr lang="en-US" sz="1400" i="1">
                    <a:solidFill>
                      <a:schemeClr val="bg2"/>
                    </a:solidFill>
                  </a:rPr>
                  <a:t>x</a:t>
                </a:r>
                <a:r>
                  <a:rPr lang="en-US" sz="1400">
                    <a:solidFill>
                      <a:schemeClr val="bg2"/>
                    </a:solidFill>
                  </a:rPr>
                  <a:t>)</a:t>
                </a:r>
              </a:p>
            </p:txBody>
          </p:sp>
          <p:sp>
            <p:nvSpPr>
              <p:cNvPr id="37910" name="Line 22"/>
              <p:cNvSpPr>
                <a:spLocks noChangeShapeType="1"/>
              </p:cNvSpPr>
              <p:nvPr/>
            </p:nvSpPr>
            <p:spPr bwMode="auto">
              <a:xfrm flipV="1">
                <a:off x="7004" y="310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 flipV="1">
                <a:off x="9248" y="310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Line 24"/>
              <p:cNvSpPr>
                <a:spLocks noChangeShapeType="1"/>
              </p:cNvSpPr>
              <p:nvPr/>
            </p:nvSpPr>
            <p:spPr bwMode="auto">
              <a:xfrm flipV="1">
                <a:off x="8126" y="3109"/>
                <a:ext cx="0" cy="1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6443" y="1987"/>
                <a:ext cx="1683" cy="1309"/>
              </a:xfrm>
              <a:custGeom>
                <a:avLst/>
                <a:gdLst/>
                <a:ahLst/>
                <a:cxnLst>
                  <a:cxn ang="0">
                    <a:pos x="935" y="0"/>
                  </a:cxn>
                  <a:cxn ang="0">
                    <a:pos x="561" y="935"/>
                  </a:cxn>
                  <a:cxn ang="0">
                    <a:pos x="0" y="1309"/>
                  </a:cxn>
                </a:cxnLst>
                <a:rect l="0" t="0" r="r" b="b"/>
                <a:pathLst>
                  <a:path w="935" h="1309">
                    <a:moveTo>
                      <a:pt x="935" y="0"/>
                    </a:moveTo>
                    <a:cubicBezTo>
                      <a:pt x="826" y="358"/>
                      <a:pt x="717" y="717"/>
                      <a:pt x="561" y="935"/>
                    </a:cubicBezTo>
                    <a:cubicBezTo>
                      <a:pt x="405" y="1153"/>
                      <a:pt x="202" y="1231"/>
                      <a:pt x="0" y="130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auto">
              <a:xfrm flipH="1">
                <a:off x="8126" y="1987"/>
                <a:ext cx="1683" cy="1309"/>
              </a:xfrm>
              <a:custGeom>
                <a:avLst/>
                <a:gdLst/>
                <a:ahLst/>
                <a:cxnLst>
                  <a:cxn ang="0">
                    <a:pos x="935" y="0"/>
                  </a:cxn>
                  <a:cxn ang="0">
                    <a:pos x="561" y="935"/>
                  </a:cxn>
                  <a:cxn ang="0">
                    <a:pos x="0" y="1309"/>
                  </a:cxn>
                </a:cxnLst>
                <a:rect l="0" t="0" r="r" b="b"/>
                <a:pathLst>
                  <a:path w="935" h="1309">
                    <a:moveTo>
                      <a:pt x="935" y="0"/>
                    </a:moveTo>
                    <a:cubicBezTo>
                      <a:pt x="826" y="358"/>
                      <a:pt x="717" y="717"/>
                      <a:pt x="561" y="935"/>
                    </a:cubicBezTo>
                    <a:cubicBezTo>
                      <a:pt x="405" y="1153"/>
                      <a:pt x="202" y="1231"/>
                      <a:pt x="0" y="130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04EE-343A-4A21-B44C-9CB851C80595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981200"/>
            <a:ext cx="8142287" cy="4114800"/>
          </a:xfrm>
        </p:spPr>
        <p:txBody>
          <a:bodyPr/>
          <a:lstStyle/>
          <a:p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A fuzzy set, </a:t>
            </a:r>
            <a:r>
              <a:rPr lang="en-US" b="1" i="1">
                <a:solidFill>
                  <a:srgbClr val="CCFFFF"/>
                </a:solidFill>
                <a:ea typeface="MS Mincho" pitchFamily="49" charset="-128"/>
              </a:rPr>
              <a:t>A</a:t>
            </a:r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, is said to be a subset of </a:t>
            </a:r>
            <a:r>
              <a:rPr lang="en-US" b="1" i="1">
                <a:solidFill>
                  <a:srgbClr val="CCFFFF"/>
                </a:solidFill>
                <a:ea typeface="MS Mincho" pitchFamily="49" charset="-128"/>
              </a:rPr>
              <a:t>B</a:t>
            </a:r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 if</a:t>
            </a:r>
          </a:p>
          <a:p>
            <a:endParaRPr lang="en-US" b="1">
              <a:solidFill>
                <a:srgbClr val="CCFFFF"/>
              </a:solidFill>
              <a:ea typeface="MS Mincho" pitchFamily="49" charset="-128"/>
            </a:endParaRPr>
          </a:p>
          <a:p>
            <a:endParaRPr lang="en-US" b="1">
              <a:solidFill>
                <a:srgbClr val="CCFFFF"/>
              </a:solidFill>
              <a:ea typeface="MS Mincho" pitchFamily="49" charset="-128"/>
            </a:endParaRPr>
          </a:p>
          <a:p>
            <a:r>
              <a:rPr lang="en-US" b="1" i="1">
                <a:solidFill>
                  <a:srgbClr val="CCFFFF"/>
                </a:solidFill>
                <a:ea typeface="MS Mincho" pitchFamily="49" charset="-128"/>
              </a:rPr>
              <a:t>e.g.</a:t>
            </a:r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 </a:t>
            </a:r>
            <a:r>
              <a:rPr lang="en-US" b="1" i="1">
                <a:solidFill>
                  <a:srgbClr val="CCFFFF"/>
                </a:solidFill>
                <a:ea typeface="MS Mincho" pitchFamily="49" charset="-128"/>
              </a:rPr>
              <a:t>B</a:t>
            </a:r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 = far and </a:t>
            </a:r>
            <a:r>
              <a:rPr lang="en-US" b="1" i="1">
                <a:solidFill>
                  <a:srgbClr val="CCFFFF"/>
                </a:solidFill>
                <a:ea typeface="MS Mincho" pitchFamily="49" charset="-128"/>
              </a:rPr>
              <a:t>A</a:t>
            </a:r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=</a:t>
            </a:r>
            <a:r>
              <a:rPr lang="en-US" b="1" i="1">
                <a:solidFill>
                  <a:srgbClr val="CCFFFF"/>
                </a:solidFill>
                <a:ea typeface="MS Mincho" pitchFamily="49" charset="-128"/>
              </a:rPr>
              <a:t>very</a:t>
            </a:r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 far.</a:t>
            </a:r>
          </a:p>
          <a:p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For example...</a:t>
            </a:r>
            <a:endParaRPr lang="en-US" b="1"/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Subsets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509838" y="2678113"/>
          <a:ext cx="3436937" cy="779462"/>
        </p:xfrm>
        <a:graphic>
          <a:graphicData uri="http://schemas.openxmlformats.org/presentationml/2006/ole">
            <p:oleObj spid="_x0000_s38917" name="Equation" r:id="rId3" imgW="914400" imgH="21564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627313" y="4911725"/>
          <a:ext cx="3516312" cy="862013"/>
        </p:xfrm>
        <a:graphic>
          <a:graphicData uri="http://schemas.openxmlformats.org/presentationml/2006/ole">
            <p:oleObj spid="_x0000_s38918" name="Equation" r:id="rId4" imgW="9144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0F48-B32D-47D7-B6DB-8591B082408A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5913" y="1981200"/>
            <a:ext cx="8142287" cy="1752600"/>
          </a:xfrm>
        </p:spPr>
        <p:txBody>
          <a:bodyPr/>
          <a:lstStyle/>
          <a:p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Crisp membership functions are either one or zero.</a:t>
            </a:r>
          </a:p>
          <a:p>
            <a:r>
              <a:rPr lang="en-US" b="1">
                <a:solidFill>
                  <a:srgbClr val="CCFFFF"/>
                </a:solidFill>
                <a:ea typeface="MS Mincho" pitchFamily="49" charset="-128"/>
              </a:rPr>
              <a:t>e.g. Numbers greater than 10.</a:t>
            </a:r>
          </a:p>
          <a:p>
            <a:pPr>
              <a:buFontTx/>
              <a:buNone/>
            </a:pPr>
            <a:endParaRPr lang="en-US" i="1">
              <a:solidFill>
                <a:srgbClr val="CCFFFF"/>
              </a:solidFill>
              <a:ea typeface="MS Mincho" pitchFamily="49" charset="-128"/>
            </a:endParaRPr>
          </a:p>
          <a:p>
            <a:pPr>
              <a:buFontTx/>
              <a:buNone/>
            </a:pPr>
            <a:r>
              <a:rPr lang="en-US" sz="2800" i="1">
                <a:solidFill>
                  <a:srgbClr val="CCFFFF"/>
                </a:solidFill>
                <a:ea typeface="MS Mincho" pitchFamily="49" charset="-128"/>
              </a:rPr>
              <a:t>  A </a:t>
            </a:r>
            <a:r>
              <a:rPr lang="en-US" sz="2800">
                <a:solidFill>
                  <a:srgbClr val="CCFFFF"/>
                </a:solidFill>
                <a:ea typeface="MS Mincho" pitchFamily="49" charset="-128"/>
              </a:rPr>
              <a:t>={</a:t>
            </a:r>
            <a:r>
              <a:rPr lang="en-US" sz="2800" i="1">
                <a:solidFill>
                  <a:srgbClr val="CCFFFF"/>
                </a:solidFill>
                <a:ea typeface="MS Mincho" pitchFamily="49" charset="-128"/>
              </a:rPr>
              <a:t>x</a:t>
            </a:r>
            <a:r>
              <a:rPr lang="en-US" sz="2800">
                <a:solidFill>
                  <a:srgbClr val="CCFFFF"/>
                </a:solidFill>
                <a:ea typeface="MS Mincho" pitchFamily="49" charset="-128"/>
              </a:rPr>
              <a:t> | </a:t>
            </a:r>
            <a:r>
              <a:rPr lang="en-US" sz="2800" i="1">
                <a:solidFill>
                  <a:srgbClr val="CCFFFF"/>
                </a:solidFill>
                <a:ea typeface="MS Mincho" pitchFamily="49" charset="-128"/>
              </a:rPr>
              <a:t>x</a:t>
            </a:r>
            <a:r>
              <a:rPr lang="en-US" sz="2800">
                <a:solidFill>
                  <a:srgbClr val="CCFFFF"/>
                </a:solidFill>
                <a:ea typeface="MS Mincho" pitchFamily="49" charset="-128"/>
              </a:rPr>
              <a:t>&gt;10}</a:t>
            </a:r>
            <a:endParaRPr lang="en-US" b="1">
              <a:solidFill>
                <a:srgbClr val="CCFFFF"/>
              </a:solidFill>
              <a:ea typeface="MS Mincho" pitchFamily="49" charset="-128"/>
            </a:endParaRPr>
          </a:p>
          <a:p>
            <a:endParaRPr lang="en-US" b="1">
              <a:solidFill>
                <a:srgbClr val="CCFFFF"/>
              </a:solidFill>
              <a:ea typeface="MS Mincho" pitchFamily="49" charset="-128"/>
            </a:endParaRPr>
          </a:p>
          <a:p>
            <a:endParaRPr lang="en-US" b="1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Crisp Membership Functions</a:t>
            </a:r>
          </a:p>
        </p:txBody>
      </p:sp>
      <p:grpSp>
        <p:nvGrpSpPr>
          <p:cNvPr id="47122" name="Group 18"/>
          <p:cNvGrpSpPr>
            <a:grpSpLocks/>
          </p:cNvGrpSpPr>
          <p:nvPr/>
        </p:nvGrpSpPr>
        <p:grpSpPr bwMode="auto">
          <a:xfrm>
            <a:off x="2667000" y="3733800"/>
            <a:ext cx="4953000" cy="2362200"/>
            <a:chOff x="1152" y="2496"/>
            <a:chExt cx="3120" cy="1488"/>
          </a:xfrm>
        </p:grpSpPr>
        <p:sp>
          <p:nvSpPr>
            <p:cNvPr id="47113" name="Line 9"/>
            <p:cNvSpPr>
              <a:spLocks noChangeShapeType="1"/>
            </p:cNvSpPr>
            <p:nvPr/>
          </p:nvSpPr>
          <p:spPr bwMode="auto">
            <a:xfrm>
              <a:off x="1296" y="364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1344" y="259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 flipV="1">
              <a:off x="2832" y="292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auto">
            <a:xfrm>
              <a:off x="2832" y="2928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 flipH="1">
              <a:off x="1344" y="2928"/>
              <a:ext cx="1536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Text Box 14"/>
            <p:cNvSpPr txBox="1">
              <a:spLocks noChangeArrowheads="1"/>
            </p:cNvSpPr>
            <p:nvPr/>
          </p:nvSpPr>
          <p:spPr bwMode="auto">
            <a:xfrm>
              <a:off x="1152" y="2784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4032" y="3360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i="1"/>
                <a:t>x</a:t>
              </a:r>
              <a:endParaRPr lang="en-US"/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2688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10</a:t>
              </a: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1440" y="249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i="1">
                  <a:sym typeface="Symbol" pitchFamily="18" charset="2"/>
                </a:rPr>
                <a:t></a:t>
              </a:r>
              <a:r>
                <a:rPr lang="en-US" i="1" baseline="-25000">
                  <a:sym typeface="Symbol" pitchFamily="18" charset="2"/>
                </a:rPr>
                <a:t>A</a:t>
              </a:r>
              <a:r>
                <a:rPr lang="en-US">
                  <a:sym typeface="Symbol" pitchFamily="18" charset="2"/>
                </a:rPr>
                <a:t>(</a:t>
              </a:r>
              <a:r>
                <a:rPr lang="en-US" i="1">
                  <a:sym typeface="Symbol" pitchFamily="18" charset="2"/>
                </a:rPr>
                <a:t>x</a:t>
              </a:r>
              <a:r>
                <a:rPr lang="en-US">
                  <a:sym typeface="Symbol" pitchFamily="18" charset="2"/>
                </a:rPr>
                <a:t>)</a:t>
              </a:r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Jackson Marks II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897C-D65D-493F-898A-E317D22B4DC9}" type="slidenum">
              <a:rPr lang="en-US"/>
              <a:pPr/>
              <a:t>9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987800" cy="4114800"/>
          </a:xfrm>
        </p:spPr>
        <p:txBody>
          <a:bodyPr/>
          <a:lstStyle/>
          <a:p>
            <a:r>
              <a:rPr lang="en-US">
                <a:solidFill>
                  <a:srgbClr val="CCECFF"/>
                </a:solidFill>
              </a:rPr>
              <a:t>Fuzzy </a:t>
            </a:r>
            <a:r>
              <a:rPr lang="en-US">
                <a:solidFill>
                  <a:srgbClr val="CCECFF"/>
                </a:solidFill>
                <a:sym typeface="Symbol" pitchFamily="18" charset="2"/>
              </a:rPr>
              <a:t> </a:t>
            </a:r>
            <a:r>
              <a:rPr lang="en-US">
                <a:solidFill>
                  <a:srgbClr val="CCECFF"/>
                </a:solidFill>
              </a:rPr>
              <a:t>Probability</a:t>
            </a:r>
          </a:p>
          <a:p>
            <a:r>
              <a:rPr lang="en-US">
                <a:solidFill>
                  <a:srgbClr val="CCECFF"/>
                </a:solidFill>
              </a:rPr>
              <a:t>Example #1</a:t>
            </a:r>
          </a:p>
          <a:p>
            <a:pPr lvl="1" algn="just"/>
            <a:r>
              <a:rPr lang="en-US" sz="2400">
                <a:solidFill>
                  <a:srgbClr val="CCECFF"/>
                </a:solidFill>
                <a:ea typeface="MS Mincho" pitchFamily="49" charset="-128"/>
              </a:rPr>
              <a:t>Billy has ten toes.  The </a:t>
            </a:r>
            <a:r>
              <a:rPr lang="en-US" sz="2400" i="1">
                <a:solidFill>
                  <a:srgbClr val="CCECFF"/>
                </a:solidFill>
                <a:ea typeface="MS Mincho" pitchFamily="49" charset="-128"/>
              </a:rPr>
              <a:t>probability</a:t>
            </a:r>
            <a:r>
              <a:rPr lang="en-US" sz="2400">
                <a:solidFill>
                  <a:srgbClr val="CCECFF"/>
                </a:solidFill>
                <a:ea typeface="MS Mincho" pitchFamily="49" charset="-128"/>
              </a:rPr>
              <a:t> Billy has nine toes is zero.  The fuzzy membership of Billy in the set of people with nine toes, however, is nonzero.</a:t>
            </a:r>
            <a:endParaRPr lang="en-US">
              <a:ea typeface="MS Mincho" pitchFamily="49" charset="-128"/>
            </a:endParaRP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00075" y="352425"/>
            <a:ext cx="7942263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Fuzzy Versus Probability</a:t>
            </a:r>
          </a:p>
        </p:txBody>
      </p:sp>
      <p:pic>
        <p:nvPicPr>
          <p:cNvPr id="39941" name="Picture 5" descr="A:\fe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2041525"/>
            <a:ext cx="3046413" cy="2046288"/>
          </a:xfrm>
          <a:prstGeom prst="rect">
            <a:avLst/>
          </a:prstGeom>
          <a:noFill/>
        </p:spPr>
      </p:pic>
      <p:pic>
        <p:nvPicPr>
          <p:cNvPr id="39943" name="Picture 7" descr="A: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400" y="4137025"/>
            <a:ext cx="3019425" cy="161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">
      <a:dk1>
        <a:srgbClr val="000000"/>
      </a:dk1>
      <a:lt1>
        <a:srgbClr val="99CC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82AE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000066"/>
    </a:lt1>
    <a:dk2>
      <a:srgbClr val="FFCC66"/>
    </a:dk2>
    <a:lt2>
      <a:srgbClr val="000000"/>
    </a:lt2>
    <a:accent1>
      <a:srgbClr val="FF9900"/>
    </a:accent1>
    <a:accent2>
      <a:srgbClr val="000044"/>
    </a:accent2>
    <a:accent3>
      <a:srgbClr val="AAAAB8"/>
    </a:accent3>
    <a:accent4>
      <a:srgbClr val="000056"/>
    </a:accent4>
    <a:accent5>
      <a:srgbClr val="FFCAAA"/>
    </a:accent5>
    <a:accent6>
      <a:srgbClr val="00003D"/>
    </a:accent6>
    <a:hlink>
      <a:srgbClr val="3366FF"/>
    </a:hlink>
    <a:folHlink>
      <a:srgbClr val="FF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1774</TotalTime>
  <Words>2210</Words>
  <Application>Microsoft Office PowerPoint</Application>
  <PresentationFormat>On-screen Show (4:3)</PresentationFormat>
  <Paragraphs>740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Times New Roman</vt:lpstr>
      <vt:lpstr>DomCasual BT</vt:lpstr>
      <vt:lpstr>MS Mincho</vt:lpstr>
      <vt:lpstr>Symbol</vt:lpstr>
      <vt:lpstr>Monotype Sorts</vt:lpstr>
      <vt:lpstr>BrushDom</vt:lpstr>
      <vt:lpstr>Arial</vt:lpstr>
      <vt:lpstr>Bazooka</vt:lpstr>
      <vt:lpstr>Braggadocio</vt:lpstr>
      <vt:lpstr>Pulse</vt:lpstr>
      <vt:lpstr>Microsoft Equation 3.0</vt:lpstr>
      <vt:lpstr>Slide 1</vt:lpstr>
      <vt:lpstr>Slide 2</vt:lpstr>
      <vt:lpstr>Slide 3</vt:lpstr>
      <vt:lpstr>Slide 4</vt:lpstr>
      <vt:lpstr>Slide 5</vt:lpstr>
      <vt:lpstr>  </vt:lpstr>
      <vt:lpstr>   </vt:lpstr>
      <vt:lpstr>   </vt:lpstr>
      <vt:lpstr>    </vt:lpstr>
      <vt:lpstr>    </vt:lpstr>
      <vt:lpstr>    </vt:lpstr>
      <vt:lpstr>   </vt:lpstr>
      <vt:lpstr>   </vt:lpstr>
      <vt:lpstr>   </vt:lpstr>
      <vt:lpstr>   </vt:lpstr>
      <vt:lpstr>  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Fuzzy Systems Work</dc:title>
  <dc:creator>M. A. El-Sharkawi</dc:creator>
  <cp:lastModifiedBy>marksb</cp:lastModifiedBy>
  <cp:revision>116</cp:revision>
  <cp:lastPrinted>1997-11-29T21:17:04Z</cp:lastPrinted>
  <dcterms:created xsi:type="dcterms:W3CDTF">1997-10-15T21:00:12Z</dcterms:created>
  <dcterms:modified xsi:type="dcterms:W3CDTF">2010-09-09T04:00:43Z</dcterms:modified>
</cp:coreProperties>
</file>