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doc" ContentType="application/msword"/>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Lst>
  <p:notesMasterIdLst>
    <p:notesMasterId r:id="rId67"/>
  </p:notesMasterIdLst>
  <p:handoutMasterIdLst>
    <p:handoutMasterId r:id="rId68"/>
  </p:handoutMasterIdLst>
  <p:sldIdLst>
    <p:sldId id="256" r:id="rId2"/>
    <p:sldId id="257" r:id="rId3"/>
    <p:sldId id="382" r:id="rId4"/>
    <p:sldId id="322" r:id="rId5"/>
    <p:sldId id="264" r:id="rId6"/>
    <p:sldId id="321" r:id="rId7"/>
    <p:sldId id="350" r:id="rId8"/>
    <p:sldId id="351" r:id="rId9"/>
    <p:sldId id="373" r:id="rId10"/>
    <p:sldId id="381" r:id="rId11"/>
    <p:sldId id="343" r:id="rId12"/>
    <p:sldId id="345" r:id="rId13"/>
    <p:sldId id="263" r:id="rId14"/>
    <p:sldId id="265" r:id="rId15"/>
    <p:sldId id="344" r:id="rId16"/>
    <p:sldId id="383" r:id="rId17"/>
    <p:sldId id="262" r:id="rId18"/>
    <p:sldId id="325" r:id="rId19"/>
    <p:sldId id="332" r:id="rId20"/>
    <p:sldId id="331" r:id="rId21"/>
    <p:sldId id="333" r:id="rId22"/>
    <p:sldId id="326" r:id="rId23"/>
    <p:sldId id="334" r:id="rId24"/>
    <p:sldId id="335" r:id="rId25"/>
    <p:sldId id="336" r:id="rId26"/>
    <p:sldId id="337" r:id="rId27"/>
    <p:sldId id="340" r:id="rId28"/>
    <p:sldId id="327" r:id="rId29"/>
    <p:sldId id="328" r:id="rId30"/>
    <p:sldId id="329" r:id="rId31"/>
    <p:sldId id="330" r:id="rId32"/>
    <p:sldId id="339" r:id="rId33"/>
    <p:sldId id="284" r:id="rId34"/>
    <p:sldId id="285" r:id="rId35"/>
    <p:sldId id="286" r:id="rId36"/>
    <p:sldId id="384" r:id="rId37"/>
    <p:sldId id="348" r:id="rId38"/>
    <p:sldId id="349" r:id="rId39"/>
    <p:sldId id="292" r:id="rId40"/>
    <p:sldId id="293" r:id="rId41"/>
    <p:sldId id="295" r:id="rId42"/>
    <p:sldId id="379" r:id="rId43"/>
    <p:sldId id="387" r:id="rId44"/>
    <p:sldId id="376" r:id="rId45"/>
    <p:sldId id="377" r:id="rId46"/>
    <p:sldId id="378" r:id="rId47"/>
    <p:sldId id="304" r:id="rId48"/>
    <p:sldId id="353" r:id="rId49"/>
    <p:sldId id="308" r:id="rId50"/>
    <p:sldId id="354" r:id="rId51"/>
    <p:sldId id="355" r:id="rId52"/>
    <p:sldId id="356" r:id="rId53"/>
    <p:sldId id="363" r:id="rId54"/>
    <p:sldId id="385" r:id="rId55"/>
    <p:sldId id="364" r:id="rId56"/>
    <p:sldId id="368" r:id="rId57"/>
    <p:sldId id="369" r:id="rId58"/>
    <p:sldId id="365" r:id="rId59"/>
    <p:sldId id="366" r:id="rId60"/>
    <p:sldId id="370" r:id="rId61"/>
    <p:sldId id="367" r:id="rId62"/>
    <p:sldId id="388" r:id="rId63"/>
    <p:sldId id="380" r:id="rId64"/>
    <p:sldId id="386" r:id="rId65"/>
    <p:sldId id="261" r:id="rId66"/>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A92C"/>
    <a:srgbClr val="029C02"/>
    <a:srgbClr val="0183EF"/>
    <a:srgbClr val="106B0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714" autoAdjust="0"/>
    <p:restoredTop sz="70940" autoAdjust="0"/>
  </p:normalViewPr>
  <p:slideViewPr>
    <p:cSldViewPr>
      <p:cViewPr varScale="1">
        <p:scale>
          <a:sx n="65" d="100"/>
          <a:sy n="65" d="100"/>
        </p:scale>
        <p:origin x="-1530" y="-102"/>
      </p:cViewPr>
      <p:guideLst>
        <p:guide orient="horz" pos="2160"/>
        <p:guide pos="2880"/>
      </p:guideLst>
    </p:cSldViewPr>
  </p:slideViewPr>
  <p:outlineViewPr>
    <p:cViewPr>
      <p:scale>
        <a:sx n="33" d="100"/>
        <a:sy n="33" d="100"/>
      </p:scale>
      <p:origin x="0" y="6318"/>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3ADE42FF-5E27-4151-BA83-5830AD1455AD}" type="datetimeFigureOut">
              <a:rPr lang="en-US" smtClean="0"/>
              <a:pPr/>
              <a:t>12/1/2009</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4217A877-A1B5-4757-BB97-BF3476540A1F}"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1006F8C5-F898-40A9-9D30-03A28F5EE507}" type="datetimeFigureOut">
              <a:rPr lang="en-US" smtClean="0"/>
              <a:pPr/>
              <a:t>12/1/2009</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613B4135-E5DD-4FFB-99E5-0170C3815DF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0" dirty="0" smtClean="0"/>
              <a:t>“God Ever Geometrizes”  Plato</a:t>
            </a:r>
          </a:p>
          <a:p>
            <a:r>
              <a:rPr lang="en-US" i="0" dirty="0" smtClean="0"/>
              <a:t>What is the role of apologetics?</a:t>
            </a:r>
            <a:endParaRPr lang="en-US" i="0"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0" dirty="0" smtClean="0"/>
              <a:t>Does man create</a:t>
            </a:r>
            <a:r>
              <a:rPr lang="en-US" i="0" baseline="0" dirty="0" smtClean="0"/>
              <a:t> math?  Or is the math there and we discover it?</a:t>
            </a:r>
          </a:p>
          <a:p>
            <a:endParaRPr lang="en-US" i="0" baseline="0" dirty="0" smtClean="0"/>
          </a:p>
          <a:p>
            <a:r>
              <a:rPr lang="en-US" i="0" baseline="0" dirty="0" smtClean="0"/>
              <a:t>I think the former.</a:t>
            </a:r>
          </a:p>
          <a:p>
            <a:endParaRPr lang="en-US" i="0" baseline="0" dirty="0" smtClean="0"/>
          </a:p>
          <a:p>
            <a:r>
              <a:rPr lang="en-US" i="0" baseline="0" dirty="0" smtClean="0"/>
              <a:t>Contrast: </a:t>
            </a:r>
            <a:r>
              <a:rPr lang="en-US" i="0" dirty="0" smtClean="0"/>
              <a:t>Determinism</a:t>
            </a:r>
            <a:r>
              <a:rPr lang="en-US" i="0" baseline="0" dirty="0" smtClean="0"/>
              <a:t> versus Free will.  If I dig a hole, is it a creation?  Or was it already there and I just took the dirt out?</a:t>
            </a:r>
            <a:endParaRPr lang="en-US" i="0"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t>
            </a:r>
            <a:r>
              <a:rPr lang="en-US" sz="1200" b="1" i="1" dirty="0" smtClean="0">
                <a:solidFill>
                  <a:srgbClr val="FF0000"/>
                </a:solidFill>
              </a:rPr>
              <a:t>In Theory, Theory and Reality are the Same</a:t>
            </a:r>
            <a:endParaRPr lang="en-US" sz="1400" b="1" i="1" dirty="0" smtClean="0">
              <a:solidFill>
                <a:srgbClr val="FF0000"/>
              </a:solidFill>
            </a:endParaRPr>
          </a:p>
          <a:p>
            <a:r>
              <a:rPr lang="en-US" dirty="0" smtClean="0"/>
              <a:t>In Reality, they are not.</a:t>
            </a:r>
          </a:p>
          <a:p>
            <a:endParaRPr lang="en-US" dirty="0" smtClean="0"/>
          </a:p>
          <a:p>
            <a:r>
              <a:rPr lang="en-US" dirty="0" smtClean="0"/>
              <a:t>Here is some math that may or may not exist.</a:t>
            </a:r>
          </a:p>
          <a:p>
            <a:endParaRPr lang="en-US" dirty="0" smtClean="0"/>
          </a:p>
          <a:p>
            <a:r>
              <a:rPr lang="en-US" sz="1200" dirty="0" smtClean="0"/>
              <a:t> “…the infinite is nowhere to be found in reality”  David Hilbert</a:t>
            </a:r>
          </a:p>
          <a:p>
            <a:r>
              <a:rPr lang="en-US" sz="1200" dirty="0" smtClean="0"/>
              <a:t>“The imaginary number is a fine and wonderful recourse of the divine spirit, almost an amphibian between being and not being.” Gottfried Wilhelm Leibniz</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"God made the integers; all else is the work of man" Leopold </a:t>
            </a:r>
            <a:r>
              <a:rPr lang="en-US" sz="1200" dirty="0" err="1" smtClean="0"/>
              <a:t>Kronecker</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It is spooky that math applies to reality.  “To the extent that there is some correspondence between [the natural world and its mathematical modeling] … we have the miracle of modem science - the deepening understanding of our universe, and the bounty and ease of the technological society in which we live. A second-order miracle, little recognized or appreciated, is that this first miracle could arise from such a really ragged fit between the [natural world and its mathematical modeling].  </a:t>
            </a:r>
          </a:p>
          <a:p>
            <a:r>
              <a:rPr lang="en-US" sz="1200" kern="1200" baseline="0" dirty="0" smtClean="0">
                <a:solidFill>
                  <a:schemeClr val="tx1"/>
                </a:solidFill>
                <a:latin typeface="+mn-lt"/>
                <a:ea typeface="+mn-ea"/>
                <a:cs typeface="+mn-cs"/>
              </a:rPr>
              <a:t>David </a:t>
            </a:r>
            <a:r>
              <a:rPr lang="en-US" sz="1200" kern="1200" baseline="0" dirty="0" err="1" smtClean="0">
                <a:solidFill>
                  <a:schemeClr val="tx1"/>
                </a:solidFill>
                <a:latin typeface="+mn-lt"/>
                <a:ea typeface="+mn-ea"/>
                <a:cs typeface="+mn-cs"/>
              </a:rPr>
              <a:t>Slepian</a:t>
            </a:r>
            <a:r>
              <a:rPr lang="en-US" sz="1200" kern="1200" baseline="0" dirty="0" smtClean="0">
                <a:solidFill>
                  <a:schemeClr val="tx1"/>
                </a:solidFill>
                <a:latin typeface="+mn-lt"/>
                <a:ea typeface="+mn-ea"/>
                <a:cs typeface="+mn-cs"/>
              </a:rPr>
              <a:t>. Bell Labs</a:t>
            </a:r>
            <a:endParaRPr lang="en-US"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solidFill>
                  <a:srgbClr val="FF0000"/>
                </a:solidFill>
              </a:rPr>
              <a:t>Are</a:t>
            </a:r>
            <a:r>
              <a:rPr lang="en-US" baseline="0" dirty="0" smtClean="0">
                <a:solidFill>
                  <a:srgbClr val="FF0000"/>
                </a:solidFill>
              </a:rPr>
              <a:t> we numbed by familiarity?</a:t>
            </a:r>
          </a:p>
          <a:p>
            <a:endParaRPr lang="en-US" baseline="0" dirty="0" smtClean="0">
              <a:solidFill>
                <a:srgbClr val="FF0000"/>
              </a:solidFill>
            </a:endParaRPr>
          </a:p>
          <a:p>
            <a:r>
              <a:rPr lang="en-US" baseline="0" dirty="0" smtClean="0">
                <a:solidFill>
                  <a:srgbClr val="FF0000"/>
                </a:solidFill>
              </a:rPr>
              <a:t>Richard Hamming finds counting numbers spooky.</a:t>
            </a:r>
          </a:p>
          <a:p>
            <a:endParaRPr lang="en-US" baseline="0" dirty="0" smtClean="0">
              <a:solidFill>
                <a:srgbClr val="FF0000"/>
              </a:solidFill>
            </a:endParaRPr>
          </a:p>
          <a:p>
            <a:r>
              <a:rPr lang="en-US" dirty="0" smtClean="0">
                <a:solidFill>
                  <a:srgbClr val="FF0000"/>
                </a:solidFill>
              </a:rPr>
              <a:t>Richard W. Hamming  (1915-1998)  Computer Scientist</a:t>
            </a:r>
            <a:r>
              <a:rPr lang="en-US" baseline="0" dirty="0" smtClean="0">
                <a:solidFill>
                  <a:srgbClr val="FF0000"/>
                </a:solidFill>
              </a:rPr>
              <a:t> and Mathematician </a:t>
            </a:r>
            <a:endParaRPr lang="en-US" dirty="0" smtClean="0">
              <a:solidFill>
                <a:srgbClr val="FF0000"/>
              </a:solidFill>
            </a:endParaRPr>
          </a:p>
          <a:p>
            <a:r>
              <a:rPr lang="en-US" dirty="0" smtClean="0">
                <a:solidFill>
                  <a:srgbClr val="FF0000"/>
                </a:solidFill>
              </a:rPr>
              <a:t>Hamming Windows,</a:t>
            </a:r>
            <a:r>
              <a:rPr lang="en-US" baseline="0" dirty="0" smtClean="0">
                <a:solidFill>
                  <a:srgbClr val="FF0000"/>
                </a:solidFill>
              </a:rPr>
              <a:t> Hamming Distance, Hamming Error Correcting Codes, Founder of Association for Computing Machinery (</a:t>
            </a:r>
            <a:r>
              <a:rPr lang="en-US" baseline="0" dirty="0" err="1" smtClean="0">
                <a:solidFill>
                  <a:srgbClr val="FF0000"/>
                </a:solidFill>
              </a:rPr>
              <a:t>AMS</a:t>
            </a:r>
            <a:r>
              <a:rPr lang="en-US" baseline="0" dirty="0" smtClean="0">
                <a:solidFill>
                  <a:srgbClr val="FF0000"/>
                </a:solidFill>
              </a:rPr>
              <a:t>), IEEE Richard Hamming Medal</a:t>
            </a:r>
          </a:p>
          <a:p>
            <a:endParaRPr lang="en-US" baseline="0" dirty="0" smtClean="0">
              <a:solidFill>
                <a:srgbClr val="FF0000"/>
              </a:solidFill>
            </a:endParaRPr>
          </a:p>
          <a:p>
            <a:r>
              <a:rPr lang="en-US" dirty="0" smtClean="0">
                <a:solidFill>
                  <a:srgbClr val="FF0000"/>
                </a:solidFill>
              </a:rPr>
              <a:t>“</a:t>
            </a:r>
            <a:r>
              <a:rPr lang="en-US" dirty="0" smtClean="0"/>
              <a:t>I have tried, with little success, to get some of my friends to understand my amazement that the abstraction of integers for counting is both possible and useful. Is it not remarkable that 6 sheep plus 7 sheep make 13 sheep; that 6 stones plus 7 stones make 13 stones? Is it not a miracle that the universe is so constructed that such a simple abstraction as a number is possible? To me this is one of the strongest examples of the unreasonable effectiveness of mathematics. Indeed, l find it both strange and unexplainable.”</a:t>
            </a:r>
            <a:endParaRPr lang="en-US" dirty="0" smtClean="0">
              <a:solidFill>
                <a:srgbClr val="FF0000"/>
              </a:solidFill>
            </a:endParaRPr>
          </a:p>
          <a:p>
            <a:endParaRPr lang="en-US" dirty="0" smtClean="0"/>
          </a:p>
          <a:p>
            <a:r>
              <a:rPr lang="en-US" dirty="0" smtClean="0"/>
              <a:t>Reprinted From: The American Mathematical Monthly</a:t>
            </a:r>
            <a:r>
              <a:rPr lang="en-US" baseline="0" dirty="0" smtClean="0"/>
              <a:t>, </a:t>
            </a:r>
            <a:r>
              <a:rPr lang="en-US" dirty="0" smtClean="0"/>
              <a:t>Volume 87, Number 2, February 1980.  Available online at http://nedwww.ipac.caltech.edu/level5/March02/Hamming/Hamming.html </a:t>
            </a:r>
            <a:endParaRPr lang="en-US"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Kilohertz, Megahertz, etc. named after </a:t>
            </a:r>
            <a:r>
              <a:rPr lang="en-US" sz="1200" b="1" dirty="0" smtClean="0">
                <a:solidFill>
                  <a:srgbClr val="C00000"/>
                </a:solidFill>
              </a:rPr>
              <a:t>Heinrich Hertz  </a:t>
            </a:r>
            <a:r>
              <a:rPr lang="en-US" sz="1200" b="0" dirty="0" smtClean="0">
                <a:solidFill>
                  <a:srgbClr val="C00000"/>
                </a:solidFill>
              </a:rPr>
              <a:t>sees intelligence</a:t>
            </a:r>
            <a:r>
              <a:rPr lang="en-US" sz="1200" b="0" baseline="0" dirty="0" smtClean="0">
                <a:solidFill>
                  <a:srgbClr val="C00000"/>
                </a:solidFill>
              </a:rPr>
              <a:t>.</a:t>
            </a:r>
            <a:endParaRPr lang="en-US" b="0" dirty="0" smtClean="0"/>
          </a:p>
          <a:p>
            <a:endParaRPr lang="en-US" dirty="0" smtClean="0"/>
          </a:p>
          <a:p>
            <a:r>
              <a:rPr lang="en-US" dirty="0" smtClean="0"/>
              <a:t>The IEEE Heinrich Hertz Medal, established in 1987, is "for outstanding achievements in </a:t>
            </a:r>
            <a:r>
              <a:rPr lang="en-US" dirty="0" err="1" smtClean="0"/>
              <a:t>Hertzian</a:t>
            </a:r>
            <a:r>
              <a:rPr lang="en-US" dirty="0" smtClean="0"/>
              <a:t> waves [...] presented annually to an individual for achievements which are theoretical or experimental in nature".</a:t>
            </a:r>
          </a:p>
          <a:p>
            <a:endParaRPr lang="en-US" dirty="0" smtClean="0"/>
          </a:p>
          <a:p>
            <a:r>
              <a:rPr lang="en-US" dirty="0" smtClean="0"/>
              <a:t>“One cannot escape the feeling that these mathematical formulas have an independent</a:t>
            </a:r>
            <a:r>
              <a:rPr lang="en-US" baseline="0" dirty="0" smtClean="0"/>
              <a:t> </a:t>
            </a:r>
            <a:r>
              <a:rPr lang="en-US" dirty="0" smtClean="0"/>
              <a:t>existence and an intelligence of their own, that they are wiser than we are, wiser even</a:t>
            </a:r>
            <a:r>
              <a:rPr lang="en-US" baseline="0" dirty="0" smtClean="0"/>
              <a:t> </a:t>
            </a:r>
            <a:r>
              <a:rPr lang="en-US" dirty="0" smtClean="0"/>
              <a:t>than their discoverers, that we get more out of them than was originally put into them.”</a:t>
            </a:r>
            <a:br>
              <a:rPr lang="en-US" dirty="0" smtClean="0"/>
            </a:br>
            <a:r>
              <a:rPr lang="en-US" dirty="0" smtClean="0"/>
              <a:t>Heinrich Hertz (1857–1894) </a:t>
            </a:r>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err="1" smtClean="0">
                <a:solidFill>
                  <a:schemeClr val="tx1"/>
                </a:solidFill>
                <a:latin typeface="+mn-lt"/>
                <a:ea typeface="+mn-ea"/>
                <a:cs typeface="+mn-cs"/>
              </a:rPr>
              <a:t>E.T.</a:t>
            </a:r>
            <a:r>
              <a:rPr lang="en-US" sz="1200" kern="1200" baseline="0" dirty="0" smtClean="0">
                <a:solidFill>
                  <a:schemeClr val="tx1"/>
                </a:solidFill>
                <a:latin typeface="+mn-lt"/>
                <a:ea typeface="+mn-ea"/>
                <a:cs typeface="+mn-cs"/>
              </a:rPr>
              <a:t> Bell. </a:t>
            </a:r>
            <a:r>
              <a:rPr lang="en-US" sz="1200" b="1" kern="1200" baseline="0" dirty="0" smtClean="0">
                <a:solidFill>
                  <a:schemeClr val="tx1"/>
                </a:solidFill>
                <a:latin typeface="+mn-lt"/>
                <a:ea typeface="+mn-ea"/>
                <a:cs typeface="+mn-cs"/>
              </a:rPr>
              <a:t>Men of Mathematics. Touchstone (Reissue edition) 1986.</a:t>
            </a:r>
            <a:endParaRPr lang="en-US"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Finally, two days ago, I succeeded - not on account of my hard efforts, but by the grace of the Lord. Like a sudden flash of lightning, the riddle was solved. I am unable to say what was the conducting thread that connected what I previously knew with what</a:t>
            </a:r>
          </a:p>
          <a:p>
            <a:r>
              <a:rPr lang="en-US" sz="1200" kern="1200" baseline="0" dirty="0" smtClean="0">
                <a:solidFill>
                  <a:schemeClr val="tx1"/>
                </a:solidFill>
                <a:latin typeface="+mn-lt"/>
                <a:ea typeface="+mn-ea"/>
                <a:cs typeface="+mn-cs"/>
              </a:rPr>
              <a:t>made my success possible.</a:t>
            </a:r>
          </a:p>
          <a:p>
            <a:r>
              <a:rPr lang="en-US" sz="1200" kern="1200" baseline="0" dirty="0" smtClean="0">
                <a:solidFill>
                  <a:schemeClr val="tx1"/>
                </a:solidFill>
                <a:latin typeface="+mn-lt"/>
                <a:ea typeface="+mn-ea"/>
                <a:cs typeface="+mn-cs"/>
              </a:rPr>
              <a:t>Karl Friedrich Gauss (1777–1855)</a:t>
            </a:r>
            <a:endParaRPr lang="en-US"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0" dirty="0" smtClean="0"/>
              <a:t>Certainly, there is a mystery about mathematics.  A supernatural mystery?  Maybe in the same sense all creation is supernatural.  We are often numbed by familiarity.</a:t>
            </a:r>
          </a:p>
          <a:p>
            <a:endParaRPr lang="en-US" i="0" dirty="0" smtClean="0"/>
          </a:p>
          <a:p>
            <a:r>
              <a:rPr lang="en-US" i="0" dirty="0" smtClean="0"/>
              <a:t>Flatland…</a:t>
            </a:r>
            <a:endParaRPr lang="en-US" i="0"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Edwin Abbott Abbott wrote apologetics, like </a:t>
            </a:r>
            <a:r>
              <a:rPr lang="en-US" i="1" dirty="0" smtClean="0"/>
              <a:t>The Kernel and the Husk</a:t>
            </a:r>
            <a:r>
              <a:rPr lang="en-US" dirty="0" smtClean="0"/>
              <a:t> </a:t>
            </a:r>
            <a:r>
              <a:rPr lang="en-US" baseline="0" dirty="0" smtClean="0"/>
              <a:t> where he purported salvation in Christ does not require belief in miracles. [</a:t>
            </a:r>
            <a:r>
              <a:rPr lang="en-US" sz="800" baseline="0" dirty="0" smtClean="0"/>
              <a:t>http://www.archive.org/stream/a544557400abbouoft#page/n0/mode/2up ]</a:t>
            </a:r>
            <a:endParaRPr lang="en-US" sz="8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Flatland: A Romance of Many Dimensions </a:t>
            </a:r>
            <a:r>
              <a:rPr lang="en-US" dirty="0" smtClean="0"/>
              <a:t>is an 1884 satirical novella by the English schoolmaster Edwin Abbott Abbott. He wrote</a:t>
            </a:r>
            <a:r>
              <a:rPr lang="en-US" baseline="0" dirty="0" smtClean="0"/>
              <a:t> </a:t>
            </a:r>
            <a:r>
              <a:rPr lang="en-US" dirty="0" smtClean="0"/>
              <a:t>pseudonymously as “A. Square" </a:t>
            </a:r>
          </a:p>
          <a:p>
            <a:endParaRPr lang="en-US" dirty="0" smtClean="0"/>
          </a:p>
          <a:p>
            <a:r>
              <a:rPr lang="en-US" dirty="0" smtClean="0"/>
              <a:t>Isaac Asimov</a:t>
            </a:r>
            <a:r>
              <a:rPr lang="en-US" baseline="0" dirty="0" smtClean="0"/>
              <a:t> </a:t>
            </a:r>
            <a:r>
              <a:rPr lang="en-US" dirty="0" smtClean="0"/>
              <a:t>described</a:t>
            </a:r>
            <a:r>
              <a:rPr lang="en-US" baseline="0" dirty="0" smtClean="0"/>
              <a:t> Abbott’s</a:t>
            </a:r>
            <a:r>
              <a:rPr lang="en-US" dirty="0" smtClean="0"/>
              <a:t> </a:t>
            </a:r>
            <a:r>
              <a:rPr lang="en-US" i="1" dirty="0" smtClean="0"/>
              <a:t>Flatland</a:t>
            </a:r>
            <a:r>
              <a:rPr lang="en-US" dirty="0" smtClean="0"/>
              <a:t> as "The best introduction one can find into the manner of perceiving dimensions“</a:t>
            </a:r>
          </a:p>
          <a:p>
            <a:endParaRPr lang="en-US" dirty="0" smtClean="0"/>
          </a:p>
          <a:p>
            <a:r>
              <a:rPr lang="en-US" dirty="0" smtClean="0"/>
              <a:t>This book had</a:t>
            </a:r>
            <a:r>
              <a:rPr lang="en-US" baseline="0" dirty="0" smtClean="0"/>
              <a:t> an enormous impact on me as a seeker.</a:t>
            </a:r>
            <a:endParaRPr lang="en-US" dirty="0" smtClean="0"/>
          </a:p>
          <a:p>
            <a:endParaRPr lang="en-US" dirty="0" smtClean="0"/>
          </a:p>
          <a:p>
            <a:r>
              <a:rPr lang="en-US" dirty="0" smtClean="0"/>
              <a:t>[ The</a:t>
            </a:r>
            <a:r>
              <a:rPr lang="en-US" baseline="0" dirty="0" smtClean="0"/>
              <a:t> book is online: </a:t>
            </a:r>
            <a:r>
              <a:rPr lang="en-US" dirty="0" err="1" smtClean="0"/>
              <a:t>http://www.geom.uiuc.edu/~banchoff/Flatland/</a:t>
            </a:r>
            <a:r>
              <a:rPr lang="en-US" dirty="0" smtClean="0"/>
              <a:t> ]</a:t>
            </a:r>
            <a:endParaRPr lang="en-US"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Abstract</a:t>
            </a:r>
            <a:endParaRPr lang="en-US"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Show me the fourth</a:t>
            </a:r>
            <a:r>
              <a:rPr lang="en-US" baseline="0" dirty="0" smtClean="0"/>
              <a:t> dimension!</a:t>
            </a:r>
          </a:p>
          <a:p>
            <a:endParaRPr lang="en-US" baseline="0" dirty="0" smtClean="0"/>
          </a:p>
          <a:p>
            <a:r>
              <a:rPr lang="en-US" baseline="0" dirty="0" smtClean="0"/>
              <a:t>Dimensions are in the literature and movies…</a:t>
            </a:r>
            <a:endParaRPr lang="en-US"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Griffin, the invisible man, explains his discovery to Dr. Kemp.</a:t>
            </a:r>
          </a:p>
          <a:p>
            <a:endParaRPr lang="en-US" dirty="0" smtClean="0"/>
          </a:p>
          <a:p>
            <a:r>
              <a:rPr lang="en-US" dirty="0" smtClean="0"/>
              <a:t>“The Wonderful Visit” is about colliding universes.</a:t>
            </a:r>
            <a:endParaRPr lang="en-US"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a:t>
            </a:r>
            <a:r>
              <a:rPr lang="en-US" dirty="0" err="1" smtClean="0"/>
              <a:t>cinima</a:t>
            </a:r>
            <a:endParaRPr lang="en-US" dirty="0" smtClean="0"/>
          </a:p>
          <a:p>
            <a:endParaRPr lang="en-US" dirty="0" smtClean="0"/>
          </a:p>
          <a:p>
            <a:r>
              <a:rPr lang="en-US" dirty="0" smtClean="0"/>
              <a:t>“Little girl lost” on the Twilight</a:t>
            </a:r>
            <a:r>
              <a:rPr lang="en-US" baseline="0" dirty="0" smtClean="0"/>
              <a:t> Zone.</a:t>
            </a:r>
          </a:p>
          <a:p>
            <a:endParaRPr lang="en-US" baseline="0" dirty="0" smtClean="0"/>
          </a:p>
          <a:p>
            <a:r>
              <a:rPr lang="en-US" baseline="0" dirty="0" smtClean="0"/>
              <a:t>“The Phantom Zone” in Superman</a:t>
            </a:r>
            <a:endParaRPr lang="en-US"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Extra dimensions in string theory</a:t>
            </a:r>
          </a:p>
          <a:p>
            <a:endParaRPr lang="en-US" dirty="0" smtClean="0"/>
          </a:p>
          <a:p>
            <a:r>
              <a:rPr lang="en-US" sz="1200" dirty="0" smtClean="0"/>
              <a:t>11 or 26 Dimensions: Some </a:t>
            </a:r>
            <a:r>
              <a:rPr lang="en-US" sz="1200" dirty="0" err="1" smtClean="0"/>
              <a:t>Compactified</a:t>
            </a:r>
            <a:r>
              <a:rPr lang="en-US" sz="1200" dirty="0" smtClean="0"/>
              <a:t>.</a:t>
            </a:r>
          </a:p>
          <a:p>
            <a:r>
              <a:rPr lang="en-US" sz="1200" dirty="0" smtClean="0"/>
              <a:t>What of Other Universes?</a:t>
            </a:r>
          </a:p>
          <a:p>
            <a:r>
              <a:rPr lang="en-US" sz="1200" dirty="0" smtClean="0"/>
              <a:t>Dark Matter Explained?</a:t>
            </a:r>
          </a:p>
        </p:txBody>
      </p:sp>
      <p:sp>
        <p:nvSpPr>
          <p:cNvPr id="4" name="Slide Number Placeholder 3"/>
          <p:cNvSpPr>
            <a:spLocks noGrp="1"/>
          </p:cNvSpPr>
          <p:nvPr>
            <p:ph type="sldNum" sz="quarter" idx="10"/>
          </p:nvPr>
        </p:nvSpPr>
        <p:spPr/>
        <p:txBody>
          <a:bodyPr/>
          <a:lstStyle/>
          <a:p>
            <a:fld id="{613B4135-E5DD-4FFB-99E5-0170C3815DF2}"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buFontTx/>
              <a:buNone/>
            </a:pPr>
            <a:r>
              <a:rPr lang="en-US" sz="1200" dirty="0" smtClean="0">
                <a:solidFill>
                  <a:srgbClr val="000099"/>
                </a:solidFill>
                <a:latin typeface="Verdana" pitchFamily="34" charset="0"/>
              </a:rPr>
              <a:t>Dimensional fine tuning.</a:t>
            </a:r>
          </a:p>
          <a:p>
            <a:pPr algn="l">
              <a:buFontTx/>
              <a:buNone/>
            </a:pPr>
            <a:endParaRPr lang="en-US" sz="1200" dirty="0" smtClean="0">
              <a:solidFill>
                <a:srgbClr val="000099"/>
              </a:solidFill>
              <a:latin typeface="Verdana" pitchFamily="34" charset="0"/>
            </a:endParaRPr>
          </a:p>
          <a:p>
            <a:pPr algn="l">
              <a:buFontTx/>
              <a:buNone/>
            </a:pPr>
            <a:r>
              <a:rPr lang="en-US" sz="1200" dirty="0" smtClean="0">
                <a:solidFill>
                  <a:srgbClr val="000099"/>
                </a:solidFill>
                <a:latin typeface="Verdana" pitchFamily="34" charset="0"/>
              </a:rPr>
              <a:t>Stephen Hawking “Otherwise, why should we live in a four dimensional world, and not eleven, or some other number of dimensions.</a:t>
            </a:r>
            <a:r>
              <a:rPr lang="en-US" sz="1200" dirty="0" smtClean="0">
                <a:latin typeface="Verdana" pitchFamily="34" charset="0"/>
              </a:rPr>
              <a:t> The </a:t>
            </a:r>
            <a:r>
              <a:rPr lang="en-US" sz="1200" dirty="0" err="1" smtClean="0">
                <a:latin typeface="Verdana" pitchFamily="34" charset="0"/>
              </a:rPr>
              <a:t>anthropic</a:t>
            </a:r>
            <a:r>
              <a:rPr lang="en-US" sz="1200" dirty="0" smtClean="0">
                <a:latin typeface="Verdana" pitchFamily="34" charset="0"/>
              </a:rPr>
              <a:t> answer is that two spatial dimensions, are not enough for complicated structures, like intelligent beings. On the other hand, four or more spatial dimensions would mean that gravitational and electric forces would fall off faster than the inverse square law. In this situation, planets would not have stable orbits around their star, nor electrons have stable orbits around the nucleus of an atom. </a:t>
            </a:r>
            <a:r>
              <a:rPr lang="en-US" sz="1200" dirty="0" smtClean="0">
                <a:solidFill>
                  <a:srgbClr val="FF0000"/>
                </a:solidFill>
                <a:latin typeface="Verdana" pitchFamily="34" charset="0"/>
              </a:rPr>
              <a:t>Thus intelligent life, at least as we know it, could exist only in four dimensions. I very much doubt we will find a non </a:t>
            </a:r>
            <a:r>
              <a:rPr lang="en-US" sz="1200" dirty="0" err="1" smtClean="0">
                <a:solidFill>
                  <a:srgbClr val="FF0000"/>
                </a:solidFill>
                <a:latin typeface="Verdana" pitchFamily="34" charset="0"/>
              </a:rPr>
              <a:t>anthropic</a:t>
            </a:r>
            <a:r>
              <a:rPr lang="en-US" sz="1200" dirty="0" smtClean="0">
                <a:solidFill>
                  <a:srgbClr val="FF0000"/>
                </a:solidFill>
                <a:latin typeface="Verdana" pitchFamily="34" charset="0"/>
              </a:rPr>
              <a:t> explanation”</a:t>
            </a:r>
          </a:p>
          <a:p>
            <a:pPr algn="l">
              <a:buFontTx/>
              <a:buNone/>
            </a:pPr>
            <a:r>
              <a:rPr lang="en-US" sz="1200" dirty="0" err="1" smtClean="0">
                <a:solidFill>
                  <a:srgbClr val="FF0000"/>
                </a:solidFill>
                <a:latin typeface="Verdana" pitchFamily="34" charset="0"/>
              </a:rPr>
              <a:t>Hawking’s</a:t>
            </a:r>
            <a:r>
              <a:rPr lang="en-US" sz="1200" dirty="0" smtClean="0">
                <a:solidFill>
                  <a:srgbClr val="FF0000"/>
                </a:solidFill>
                <a:latin typeface="Verdana" pitchFamily="34" charset="0"/>
              </a:rPr>
              <a:t> </a:t>
            </a:r>
            <a:r>
              <a:rPr lang="en-US" sz="1200" dirty="0" err="1" smtClean="0">
                <a:solidFill>
                  <a:srgbClr val="FF0000"/>
                </a:solidFill>
                <a:latin typeface="Verdana" pitchFamily="34" charset="0"/>
              </a:rPr>
              <a:t>2D</a:t>
            </a:r>
            <a:r>
              <a:rPr lang="en-US" sz="1200" dirty="0" smtClean="0">
                <a:solidFill>
                  <a:srgbClr val="FF0000"/>
                </a:solidFill>
                <a:latin typeface="Verdana" pitchFamily="34" charset="0"/>
              </a:rPr>
              <a:t> dog, he claims, would break</a:t>
            </a:r>
            <a:r>
              <a:rPr lang="en-US" sz="1200" baseline="0" dirty="0" smtClean="0">
                <a:solidFill>
                  <a:srgbClr val="FF0000"/>
                </a:solidFill>
                <a:latin typeface="Verdana" pitchFamily="34" charset="0"/>
              </a:rPr>
              <a:t> apart along it’s digestive tract. </a:t>
            </a:r>
            <a:endParaRPr lang="en-US" sz="1200" dirty="0" smtClean="0">
              <a:solidFill>
                <a:srgbClr val="FF0000"/>
              </a:solidFill>
              <a:latin typeface="Verdana" pitchFamily="34" charset="0"/>
            </a:endParaRPr>
          </a:p>
          <a:p>
            <a:pPr algn="ctr">
              <a:buFontTx/>
              <a:buNone/>
            </a:pPr>
            <a:endParaRPr lang="en-US" sz="2000" dirty="0">
              <a:latin typeface="Verdana" pitchFamily="34" charset="0"/>
            </a:endParaRPr>
          </a:p>
        </p:txBody>
      </p:sp>
      <p:sp>
        <p:nvSpPr>
          <p:cNvPr id="4" name="Slide Number Placeholder 3"/>
          <p:cNvSpPr>
            <a:spLocks noGrp="1"/>
          </p:cNvSpPr>
          <p:nvPr>
            <p:ph type="sldNum" sz="quarter" idx="10"/>
          </p:nvPr>
        </p:nvSpPr>
        <p:spPr/>
        <p:txBody>
          <a:bodyPr/>
          <a:lstStyle/>
          <a:p>
            <a:fld id="{613B4135-E5DD-4FFB-99E5-0170C3815DF2}"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Once</a:t>
            </a:r>
            <a:r>
              <a:rPr lang="en-US" baseline="0" dirty="0" smtClean="0"/>
              <a:t> a righty – always a righty.</a:t>
            </a:r>
            <a:endParaRPr lang="en-US"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Generalization</a:t>
            </a:r>
            <a:r>
              <a:rPr lang="en-US" baseline="0" dirty="0" smtClean="0"/>
              <a:t> into higher dimensions underlies the power of visualization in Hilbert spaces.</a:t>
            </a:r>
            <a:endParaRPr lang="en-US"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0" dirty="0" smtClean="0"/>
              <a:t> </a:t>
            </a:r>
            <a:endParaRPr lang="en-US" i="0"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Every</a:t>
            </a:r>
            <a:r>
              <a:rPr lang="en-US" baseline="0" dirty="0" smtClean="0"/>
              <a:t>one in baseball will be a switch hitter.</a:t>
            </a:r>
          </a:p>
          <a:p>
            <a:r>
              <a:rPr lang="en-US" baseline="0" dirty="0" smtClean="0"/>
              <a:t>There is a drawback.  There will be frequent confusion as the batter hits the ball and runs towards third base.</a:t>
            </a:r>
            <a:endParaRPr lang="en-US"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2-D chain will be unbroken</a:t>
            </a:r>
            <a:r>
              <a:rPr lang="en-US" baseline="0" dirty="0" smtClean="0"/>
              <a:t> if we are constrained to two dimensions.  In three dimensions, breaking the chain is easy.</a:t>
            </a:r>
            <a:endParaRPr lang="en-US"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to</a:t>
            </a:r>
            <a:r>
              <a:rPr lang="en-US" baseline="0" dirty="0" smtClean="0"/>
              <a:t> infinity…</a:t>
            </a:r>
            <a:endParaRPr lang="en-US"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i="0"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Cantor is a founder</a:t>
            </a:r>
            <a:r>
              <a:rPr lang="en-US" baseline="0" dirty="0" smtClean="0"/>
              <a:t> of set theory.</a:t>
            </a:r>
            <a:endParaRPr lang="en-US"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38</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itchFamily="18" charset="0"/>
              </a:rPr>
              <a:t>Georg a Protestant, the religion of his father. Georg's mother was a Roman Catholic</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itchFamily="18" charset="0"/>
              </a:rPr>
              <a:t>Cantor was</a:t>
            </a:r>
            <a:r>
              <a:rPr lang="en-US" sz="1200" baseline="0" dirty="0" smtClean="0">
                <a:latin typeface="Times New Roman" pitchFamily="18" charset="0"/>
              </a:rPr>
              <a:t> bipolar and spent time in sanitariums. </a:t>
            </a:r>
            <a:endParaRPr lang="en-US" sz="1200" dirty="0" smtClean="0">
              <a:latin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39</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Hilbert also said: "No one shall expel us from the Paradise that Cantor has created."</a:t>
            </a:r>
            <a:endParaRPr lang="en-US" sz="1200" dirty="0" smtClean="0">
              <a:latin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Others were not so nice…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Henri Poincare condemned the theory of transfinite numbers as a “disease” from which he was certain mathematics would someday be cured. </a:t>
            </a:r>
          </a:p>
          <a:p>
            <a:endParaRPr lang="en-US" sz="1200" i="1" kern="1200" baseline="0" dirty="0" smtClean="0">
              <a:solidFill>
                <a:schemeClr val="tx1"/>
              </a:solidFill>
              <a:latin typeface="+mn-lt"/>
              <a:ea typeface="+mn-ea"/>
              <a:cs typeface="+mn-cs"/>
            </a:endParaRPr>
          </a:p>
          <a:p>
            <a:r>
              <a:rPr lang="en-US" sz="1200" i="1" kern="1200" baseline="0" dirty="0" smtClean="0">
                <a:solidFill>
                  <a:schemeClr val="tx1"/>
                </a:solidFill>
                <a:latin typeface="+mn-lt"/>
                <a:ea typeface="+mn-ea"/>
                <a:cs typeface="+mn-cs"/>
              </a:rPr>
              <a:t>Leopold </a:t>
            </a:r>
            <a:r>
              <a:rPr lang="en-US" sz="1200" i="1" kern="1200" baseline="0" dirty="0" err="1" smtClean="0">
                <a:solidFill>
                  <a:schemeClr val="tx1"/>
                </a:solidFill>
                <a:latin typeface="+mn-lt"/>
                <a:ea typeface="+mn-ea"/>
                <a:cs typeface="+mn-cs"/>
              </a:rPr>
              <a:t>Kronecker</a:t>
            </a:r>
            <a:r>
              <a:rPr lang="en-US" sz="1200" i="1"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attacked Cantor personally, calling him a “scientific charlatan,” a “renegade” and a “corrupter of youth.”</a:t>
            </a:r>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itchFamily="18" charset="0"/>
              </a:rPr>
              <a:t>http://www-gap.dcs.st-and.ac.uk/%7Ehistory/Mathematicians/Cantor.html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40</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eaLnBrk="1" hangingPunct="1">
              <a:spcBef>
                <a:spcPct val="0"/>
              </a:spcBef>
            </a:pPr>
            <a:r>
              <a:rPr lang="en-US" b="1" dirty="0" smtClean="0">
                <a:latin typeface="Times New Roman" pitchFamily="18" charset="0"/>
                <a:cs typeface="Times New Roman" pitchFamily="18" charset="0"/>
              </a:rPr>
              <a:t>Cardinality = The number of elements in a set.</a:t>
            </a:r>
            <a:endParaRPr lang="en-US" b="1" baseline="-25000" dirty="0">
              <a:cs typeface="Times New Roman" pitchFamily="18" charset="0"/>
              <a:sym typeface="Symbol" pitchFamily="18" charset="2"/>
            </a:endParaRPr>
          </a:p>
        </p:txBody>
      </p:sp>
      <p:sp>
        <p:nvSpPr>
          <p:cNvPr id="4" name="Slide Number Placeholder 3"/>
          <p:cNvSpPr>
            <a:spLocks noGrp="1"/>
          </p:cNvSpPr>
          <p:nvPr>
            <p:ph type="sldNum" sz="quarter" idx="10"/>
          </p:nvPr>
        </p:nvSpPr>
        <p:spPr/>
        <p:txBody>
          <a:bodyPr/>
          <a:lstStyle/>
          <a:p>
            <a:fld id="{613B4135-E5DD-4FFB-99E5-0170C3815DF2}" type="slidenum">
              <a:rPr lang="en-US" smtClean="0"/>
              <a:pPr/>
              <a:t>41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Apologetics comes</a:t>
            </a:r>
            <a:r>
              <a:rPr lang="en-US" baseline="0" dirty="0" smtClean="0"/>
              <a:t> in many flavors: </a:t>
            </a:r>
            <a:r>
              <a:rPr lang="en-US" dirty="0" smtClean="0"/>
              <a:t>historical and legal </a:t>
            </a:r>
            <a:r>
              <a:rPr lang="en-US" dirty="0" err="1" smtClean="0"/>
              <a:t>evidentialist</a:t>
            </a:r>
            <a:r>
              <a:rPr lang="en-US" dirty="0" smtClean="0"/>
              <a:t> apologetics, </a:t>
            </a:r>
            <a:r>
              <a:rPr lang="en-US" dirty="0" err="1" smtClean="0"/>
              <a:t>presuppositional</a:t>
            </a:r>
            <a:r>
              <a:rPr lang="en-US" dirty="0" smtClean="0"/>
              <a:t> apologetics, philosophical apologetics, prophetic apologetics, doctrinal apologetics, biblical apologetics, moral apologetics, and scientific apologetics. </a:t>
            </a:r>
          </a:p>
          <a:p>
            <a:r>
              <a:rPr lang="en-US" dirty="0" smtClean="0"/>
              <a:t>Purpose:</a:t>
            </a:r>
            <a:r>
              <a:rPr lang="en-US" baseline="0" dirty="0" smtClean="0"/>
              <a:t> 	(1) Removal of uninformed barriers.</a:t>
            </a:r>
          </a:p>
          <a:p>
            <a:r>
              <a:rPr lang="en-US" baseline="0" dirty="0" smtClean="0"/>
              <a:t>	(2) Conformation of faith by accumulation of barriers. </a:t>
            </a:r>
          </a:p>
          <a:p>
            <a:endParaRPr lang="en-US" baseline="0" dirty="0" smtClean="0"/>
          </a:p>
          <a:p>
            <a:r>
              <a:rPr lang="en-US" baseline="0" dirty="0" smtClean="0"/>
              <a:t>Apologetics for nerds also includes physics and ID.  It is the revelation of God in His creation. </a:t>
            </a:r>
          </a:p>
          <a:p>
            <a:endParaRPr lang="en-US" baseline="0" dirty="0" smtClean="0"/>
          </a:p>
          <a:p>
            <a:r>
              <a:rPr lang="en-US" dirty="0" smtClean="0"/>
              <a:t>“The more I study nature, the more I stand amazed at the work of the Creator.  Into his tiniest creatures, God has placed extraordinary properties ...”</a:t>
            </a:r>
          </a:p>
          <a:p>
            <a:r>
              <a:rPr lang="en-US" dirty="0" smtClean="0"/>
              <a:t>    Louis Pasteur (1822-1895)</a:t>
            </a:r>
          </a:p>
          <a:p>
            <a:endParaRPr lang="en-US" dirty="0" smtClean="0"/>
          </a:p>
          <a:p>
            <a:r>
              <a:rPr lang="en-US" dirty="0" smtClean="0"/>
              <a:t>“God is going to to reveal to us things He never revealed before if we put our hands in His.”</a:t>
            </a:r>
          </a:p>
          <a:p>
            <a:r>
              <a:rPr lang="en-US" dirty="0" smtClean="0"/>
              <a:t>     George Washington Carver (1865-1943)</a:t>
            </a:r>
          </a:p>
          <a:p>
            <a:r>
              <a:rPr lang="en-US" dirty="0" smtClean="0"/>
              <a:t>     (who named his laboratory God’s Little Workshop.)</a:t>
            </a:r>
          </a:p>
          <a:p>
            <a:endParaRPr lang="en-US" dirty="0" smtClean="0"/>
          </a:p>
        </p:txBody>
      </p:sp>
      <p:sp>
        <p:nvSpPr>
          <p:cNvPr id="4" name="Slide Number Placeholder 3"/>
          <p:cNvSpPr>
            <a:spLocks noGrp="1"/>
          </p:cNvSpPr>
          <p:nvPr>
            <p:ph type="sldNum" sz="quarter" idx="10"/>
          </p:nvPr>
        </p:nvSpPr>
        <p:spPr/>
        <p:txBody>
          <a:bodyPr/>
          <a:lstStyle/>
          <a:p>
            <a:fld id="{613B4135-E5DD-4FFB-99E5-0170C3815DF2}"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Hilbert’s Hotel.  </a:t>
            </a:r>
            <a:r>
              <a:rPr lang="en-US" smtClean="0"/>
              <a:t>A</a:t>
            </a:r>
            <a:r>
              <a:rPr lang="en-US" baseline="0" smtClean="0"/>
              <a:t> strange </a:t>
            </a:r>
            <a:endParaRPr lang="en-US"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42</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Two ways to prove creation:  Way #2 is</a:t>
            </a:r>
            <a:r>
              <a:rPr lang="en-US" baseline="0" dirty="0" smtClean="0"/>
              <a:t> with </a:t>
            </a:r>
            <a:r>
              <a:rPr lang="en-US" dirty="0" smtClean="0"/>
              <a:t>infinite time and creation.</a:t>
            </a:r>
          </a:p>
          <a:p>
            <a:endParaRPr lang="en-US" dirty="0" smtClean="0"/>
          </a:p>
          <a:p>
            <a:pPr>
              <a:buFont typeface="Wingdings" pitchFamily="2" charset="2"/>
              <a:buNone/>
            </a:pPr>
            <a:r>
              <a:rPr lang="en-US" dirty="0" smtClean="0"/>
              <a:t>“…since the actual infinite cannot exist and infinite temporal regress of events is an actual infinite, we can be sure that an infinite temporal regress of events cannot exist, that is to say, the temporal regress of events is finite.  Therefore, since the </a:t>
            </a:r>
            <a:r>
              <a:rPr lang="en-US" dirty="0" err="1" smtClean="0"/>
              <a:t>te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“To try to instantiate an actual infinite progressively in the real world would be hopeless, for one could always add one more element.” (</a:t>
            </a:r>
            <a:r>
              <a:rPr lang="en-US" sz="1200" dirty="0" smtClean="0">
                <a:cs typeface="Times New Roman" pitchFamily="18" charset="0"/>
                <a:sym typeface="Symbol" pitchFamily="18" charset="2"/>
              </a:rPr>
              <a:t></a:t>
            </a:r>
            <a:r>
              <a:rPr lang="en-US" sz="1200" baseline="-25000" dirty="0" smtClean="0">
                <a:cs typeface="Times New Roman" pitchFamily="18" charset="0"/>
                <a:sym typeface="Symbol" pitchFamily="18" charset="2"/>
              </a:rPr>
              <a:t>0</a:t>
            </a:r>
            <a:r>
              <a:rPr lang="en-US" sz="1200" dirty="0" smtClean="0"/>
              <a:t> versus </a:t>
            </a:r>
            <a:r>
              <a:rPr lang="en-US" sz="1200" dirty="0" smtClean="0">
                <a:sym typeface="Symbol" pitchFamily="18" charset="2"/>
              </a:rPr>
              <a:t>.)</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smtClean="0"/>
              <a:t>ReasonableFaith.org</a:t>
            </a:r>
            <a:endParaRPr lang="en-US" sz="1200" dirty="0" smtClean="0"/>
          </a:p>
          <a:p>
            <a:pPr>
              <a:buFont typeface="Wingdings" pitchFamily="2" charset="2"/>
              <a:buNone/>
            </a:pPr>
            <a:r>
              <a:rPr lang="en-US" dirty="0" err="1" smtClean="0"/>
              <a:t>mporal</a:t>
            </a:r>
            <a:r>
              <a:rPr lang="en-US" dirty="0" smtClean="0"/>
              <a:t> regress of events is finite, the universe began to exist.”</a:t>
            </a:r>
            <a:endParaRPr lang="en-US"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43</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44</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err="1" smtClean="0">
                <a:solidFill>
                  <a:srgbClr val="000000"/>
                </a:solidFill>
                <a:cs typeface="Arial" charset="0"/>
              </a:rPr>
              <a:t>Tristram</a:t>
            </a:r>
            <a:r>
              <a:rPr lang="en-US" sz="1200" dirty="0" smtClean="0">
                <a:solidFill>
                  <a:srgbClr val="000000"/>
                </a:solidFill>
                <a:cs typeface="Arial" charset="0"/>
              </a:rPr>
              <a:t> </a:t>
            </a:r>
            <a:r>
              <a:rPr lang="en-US" sz="1200" dirty="0" err="1" smtClean="0">
                <a:solidFill>
                  <a:srgbClr val="000000"/>
                </a:solidFill>
                <a:cs typeface="Arial" charset="0"/>
              </a:rPr>
              <a:t>Shandy</a:t>
            </a:r>
            <a:r>
              <a:rPr lang="en-US" sz="1200" dirty="0" smtClean="0">
                <a:solidFill>
                  <a:srgbClr val="000000"/>
                </a:solidFill>
                <a:cs typeface="Arial" charset="0"/>
              </a:rPr>
              <a:t> Paradox (Russell):</a:t>
            </a:r>
            <a:r>
              <a:rPr lang="en-US" sz="1200" b="1" dirty="0" smtClean="0">
                <a:solidFill>
                  <a:srgbClr val="000000"/>
                </a:solidFill>
                <a:cs typeface="Arial" charset="0"/>
              </a:rPr>
              <a:t> </a:t>
            </a:r>
            <a:r>
              <a:rPr lang="en-US" sz="1200" dirty="0" smtClean="0"/>
              <a:t>If </a:t>
            </a:r>
            <a:r>
              <a:rPr lang="en-US" sz="1200" dirty="0" err="1" smtClean="0"/>
              <a:t>Tristram</a:t>
            </a:r>
            <a:r>
              <a:rPr lang="en-US" sz="1200" dirty="0" smtClean="0"/>
              <a:t> </a:t>
            </a:r>
            <a:r>
              <a:rPr lang="en-US" sz="1200" dirty="0" err="1" smtClean="0"/>
              <a:t>Shandy</a:t>
            </a:r>
            <a:r>
              <a:rPr lang="en-US" sz="1200" dirty="0" smtClean="0"/>
              <a:t> wrote his autobiography 365 times as slow as he lived life, he could live </a:t>
            </a:r>
            <a:r>
              <a:rPr lang="en-US" sz="1200" dirty="0" smtClean="0">
                <a:cs typeface="Times New Roman" pitchFamily="18" charset="0"/>
                <a:sym typeface="Symbol" pitchFamily="18" charset="2"/>
              </a:rPr>
              <a:t></a:t>
            </a:r>
            <a:r>
              <a:rPr lang="en-US" sz="1200" baseline="-25000" dirty="0" smtClean="0">
                <a:cs typeface="Times New Roman" pitchFamily="18" charset="0"/>
                <a:sym typeface="Symbol" pitchFamily="18" charset="2"/>
              </a:rPr>
              <a:t>0</a:t>
            </a:r>
            <a:r>
              <a:rPr lang="en-US" sz="1200" dirty="0" smtClean="0"/>
              <a:t> days and be finished with his autobiography </a:t>
            </a:r>
            <a:r>
              <a:rPr lang="en-US" sz="1200" b="1" i="1" dirty="0" smtClean="0"/>
              <a:t>now</a:t>
            </a:r>
            <a:r>
              <a:rPr lang="en-US" sz="1200" dirty="0" smtClean="0"/>
              <a:t>. (Or why not yesterday?)</a:t>
            </a:r>
            <a:r>
              <a:rPr lang="en-US" sz="1200" baseline="0" dirty="0" smtClean="0"/>
              <a:t> We have no idea!</a:t>
            </a:r>
            <a:endParaRPr lang="en-US" sz="1200" dirty="0" smtClean="0"/>
          </a:p>
          <a:p>
            <a:endParaRPr lang="en-US" sz="1200" dirty="0" smtClean="0"/>
          </a:p>
          <a:p>
            <a:pPr marL="609600" indent="-609600">
              <a:buFont typeface="Wingdings" pitchFamily="2" charset="2"/>
              <a:buNone/>
            </a:pPr>
            <a:r>
              <a:rPr lang="en-US" sz="1200" dirty="0" smtClean="0">
                <a:sym typeface="Symbol" pitchFamily="18" charset="2"/>
              </a:rPr>
              <a:t>Craig concludes “… an infinite temporal regress is absurd.”</a:t>
            </a:r>
          </a:p>
          <a:p>
            <a:pPr marL="609600" indent="-609600">
              <a:buFont typeface="Wingdings" pitchFamily="2" charset="2"/>
              <a:buNone/>
            </a:pPr>
            <a:r>
              <a:rPr lang="en-US" sz="1200" dirty="0" smtClean="0">
                <a:sym typeface="Symbol" pitchFamily="18" charset="2"/>
              </a:rPr>
              <a:t>Thus:  Time and the universe are finite.  The universe must have had a beginning.</a:t>
            </a:r>
          </a:p>
          <a:p>
            <a:pPr marL="609600" indent="-609600">
              <a:buFont typeface="Wingdings" pitchFamily="2" charset="2"/>
              <a:buNone/>
            </a:pPr>
            <a:r>
              <a:rPr lang="en-US" sz="1200" dirty="0" smtClean="0">
                <a:sym typeface="Symbol" pitchFamily="18" charset="2"/>
              </a:rPr>
              <a:t> </a:t>
            </a:r>
          </a:p>
          <a:p>
            <a:endParaRPr lang="en-US"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45</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Also,</a:t>
            </a:r>
            <a:r>
              <a:rPr lang="en-US" baseline="0" dirty="0" smtClean="0"/>
              <a:t> time will end.  Otherwise, </a:t>
            </a:r>
            <a:r>
              <a:rPr lang="en-US" baseline="0" dirty="0" err="1" smtClean="0"/>
              <a:t>Tristram</a:t>
            </a:r>
            <a:r>
              <a:rPr lang="en-US" baseline="0" dirty="0" smtClean="0"/>
              <a:t> will finish his work even if he starts now.</a:t>
            </a:r>
            <a:endParaRPr lang="en-US"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46</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Beyond </a:t>
            </a:r>
            <a:r>
              <a:rPr lang="en-US" b="1" dirty="0" smtClean="0">
                <a:cs typeface="Times New Roman" pitchFamily="18" charset="0"/>
                <a:sym typeface="Symbol" pitchFamily="18" charset="2"/>
              </a:rPr>
              <a:t></a:t>
            </a:r>
            <a:r>
              <a:rPr lang="en-US" b="1" baseline="-25000" dirty="0" smtClean="0">
                <a:cs typeface="Times New Roman" pitchFamily="18" charset="0"/>
                <a:sym typeface="Symbol" pitchFamily="18" charset="2"/>
              </a:rPr>
              <a:t>0</a:t>
            </a:r>
            <a:r>
              <a:rPr lang="en-US" b="0" dirty="0" smtClean="0"/>
              <a:t> ?</a:t>
            </a:r>
            <a:endParaRPr lang="en-US"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47</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90000"/>
              </a:lnSpc>
              <a:buFont typeface="Wingdings" pitchFamily="2" charset="2"/>
              <a:buNone/>
            </a:pPr>
            <a:r>
              <a:rPr lang="en-US" sz="1200" b="1" dirty="0" smtClean="0">
                <a:solidFill>
                  <a:schemeClr val="tx1"/>
                </a:solidFill>
              </a:rPr>
              <a:t>"</a:t>
            </a:r>
            <a:r>
              <a:rPr lang="en-US" sz="1200" b="1" i="1" dirty="0" smtClean="0">
                <a:solidFill>
                  <a:schemeClr val="tx1"/>
                </a:solidFill>
              </a:rPr>
              <a:t>I see it but I don't believe it</a:t>
            </a:r>
            <a:r>
              <a:rPr lang="en-US" sz="1200" b="1" dirty="0" smtClean="0">
                <a:solidFill>
                  <a:schemeClr val="tx1"/>
                </a:solidFill>
              </a:rPr>
              <a:t>.” </a:t>
            </a:r>
            <a:r>
              <a:rPr lang="en-US" sz="1200" dirty="0" smtClean="0"/>
              <a:t>Georg Cantor on his own theory. </a:t>
            </a:r>
            <a:endParaRPr lang="en-US" sz="1200"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48</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49</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One two three ... infinity: Facts and speculations of science  George </a:t>
            </a:r>
            <a:r>
              <a:rPr lang="en-US" b="1" dirty="0" err="1" smtClean="0"/>
              <a:t>Gaov</a:t>
            </a:r>
            <a:r>
              <a:rPr lang="en-US" b="1" dirty="0" smtClean="0"/>
              <a:t>, </a:t>
            </a:r>
          </a:p>
          <a:p>
            <a:r>
              <a:rPr lang="en-US" dirty="0" smtClean="0"/>
              <a:t>Dover Publications; 1 edition (September 1, 1988)   Originally published 1947</a:t>
            </a:r>
          </a:p>
          <a:p>
            <a:endParaRPr lang="en-US" dirty="0" smtClean="0"/>
          </a:p>
          <a:p>
            <a:r>
              <a:rPr lang="en-US" dirty="0" smtClean="0"/>
              <a:t>Gamow produced an important cosmogony paper with his student Ralph </a:t>
            </a:r>
            <a:r>
              <a:rPr lang="en-US" dirty="0" err="1" smtClean="0"/>
              <a:t>Alpher</a:t>
            </a:r>
            <a:r>
              <a:rPr lang="en-US" dirty="0" smtClean="0"/>
              <a:t>, which was published as "The Origin of Chemical Elements" (Physical Review, April 1, 1948). This paper became known as the </a:t>
            </a:r>
            <a:r>
              <a:rPr lang="en-US" dirty="0" err="1" smtClean="0"/>
              <a:t>Alpher</a:t>
            </a:r>
            <a:r>
              <a:rPr lang="en-US" dirty="0" smtClean="0"/>
              <a:t>-Bethe-Gamow theory. Gamow had the name of Hans Bethe listed on the article as "H. Bethe, Cornell University, Ithaca, New York" to make a pun on the first three letters of the Greek alphabet, alpha, beta and gamma. Bethe had not had any other role in the α-β-γ paper.</a:t>
            </a:r>
          </a:p>
          <a:p>
            <a:endParaRPr lang="en-US"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50</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Anselm’s ontological</a:t>
            </a:r>
            <a:r>
              <a:rPr lang="en-US" sz="1200" baseline="0" dirty="0" smtClean="0">
                <a:solidFill>
                  <a:schemeClr val="bg1"/>
                </a:solidFill>
              </a:rPr>
              <a:t> argument contends God is greater than this.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bg1"/>
                </a:solidFill>
              </a:rPr>
              <a:t>Contrast with the “prime mover”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bg1"/>
                </a:solidFill>
              </a:rPr>
              <a:t>When we talked about dimensions, what about </a:t>
            </a:r>
            <a:r>
              <a:rPr lang="en-US" sz="1200" b="1" dirty="0" smtClean="0">
                <a:latin typeface="Times New Roman" pitchFamily="18" charset="0"/>
                <a:cs typeface="Times New Roman" pitchFamily="18" charset="0"/>
                <a:sym typeface="Symbol" pitchFamily="18" charset="2"/>
              </a:rPr>
              <a:t></a:t>
            </a:r>
            <a:r>
              <a:rPr lang="en-US" sz="1200" b="1" baseline="-25000" dirty="0" smtClean="0">
                <a:latin typeface="Times New Roman" pitchFamily="18" charset="0"/>
                <a:cs typeface="Times New Roman" pitchFamily="18" charset="0"/>
                <a:sym typeface="Symbol" pitchFamily="18" charset="2"/>
              </a:rPr>
              <a:t>0</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Dimensions?  (We have them in some</a:t>
            </a:r>
            <a:r>
              <a:rPr lang="en-US" baseline="0" dirty="0" smtClean="0"/>
              <a:t> Hilbert spaces.) </a:t>
            </a:r>
            <a:r>
              <a:rPr lang="en-US" sz="1200" b="1" dirty="0" smtClean="0">
                <a:latin typeface="Times New Roman" pitchFamily="18" charset="0"/>
                <a:cs typeface="Times New Roman" pitchFamily="18" charset="0"/>
                <a:sym typeface="Symbol" pitchFamily="18" charset="2"/>
              </a:rPr>
              <a:t></a:t>
            </a:r>
            <a:r>
              <a:rPr lang="en-US" sz="1200" b="1" baseline="-25000" dirty="0" smtClean="0">
                <a:latin typeface="Times New Roman" pitchFamily="18" charset="0"/>
                <a:cs typeface="Times New Roman" pitchFamily="18" charset="0"/>
                <a:sym typeface="Symbol" pitchFamily="18" charset="2"/>
              </a:rPr>
              <a:t>1</a:t>
            </a:r>
            <a:r>
              <a:rPr lang="en-US" sz="1200" b="1" baseline="0" dirty="0" smtClean="0">
                <a:latin typeface="Times New Roman" pitchFamily="18" charset="0"/>
                <a:cs typeface="Times New Roman" pitchFamily="18" charset="0"/>
                <a:sym typeface="Symbol" pitchFamily="18" charset="2"/>
              </a:rPr>
              <a:t> </a:t>
            </a:r>
            <a:r>
              <a:rPr lang="en-US" dirty="0" smtClean="0"/>
              <a:t>dimensions (continuum Hilbert space.)  How about bigger?</a:t>
            </a:r>
            <a:r>
              <a:rPr lang="en-US" baseline="0" dirty="0" smtClean="0"/>
              <a:t>  Is God there?</a:t>
            </a:r>
            <a:r>
              <a:rPr lang="en-US" dirty="0" smtClean="0"/>
              <a:t> </a:t>
            </a:r>
            <a:endParaRPr lang="en-US"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51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Evidence of God is in his creation.</a:t>
            </a:r>
            <a:r>
              <a:rPr lang="en-US" baseline="0" dirty="0" smtClean="0"/>
              <a:t>  </a:t>
            </a:r>
          </a:p>
          <a:p>
            <a:r>
              <a:rPr lang="en-US" baseline="0" dirty="0" smtClean="0"/>
              <a:t>Can we prove God by apologetics?</a:t>
            </a:r>
            <a:endParaRPr lang="en-US"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1. Leo XIII (1810-1903) in his </a:t>
            </a:r>
            <a:r>
              <a:rPr lang="en-US" sz="1200" b="1" dirty="0" smtClean="0"/>
              <a:t>Encyclical </a:t>
            </a:r>
            <a:r>
              <a:rPr lang="en-US" sz="1200" i="1" dirty="0" err="1" smtClean="0"/>
              <a:t>Aeterni</a:t>
            </a:r>
            <a:r>
              <a:rPr lang="en-US" sz="1200" i="1" dirty="0" smtClean="0"/>
              <a:t> </a:t>
            </a:r>
            <a:r>
              <a:rPr lang="en-US" sz="1200" i="1" dirty="0" err="1" smtClean="0"/>
              <a:t>Patris</a:t>
            </a:r>
            <a:r>
              <a:rPr lang="en-US" sz="1200" dirty="0" smtClean="0"/>
              <a:t>, expressed his interest in reassessing the directions of Christian philosophy, in</a:t>
            </a:r>
            <a:r>
              <a:rPr lang="en-US" sz="1200" baseline="0" dirty="0" smtClean="0"/>
              <a:t> </a:t>
            </a:r>
            <a:r>
              <a:rPr lang="en-US" sz="1200" dirty="0" smtClean="0"/>
              <a:t>attempting to reconcile the new and often perplexing discoveries of</a:t>
            </a:r>
            <a:r>
              <a:rPr lang="en-US" sz="1200" baseline="0" dirty="0" smtClean="0"/>
              <a:t> </a:t>
            </a:r>
            <a:r>
              <a:rPr lang="en-US" sz="1200" dirty="0" smtClean="0"/>
              <a:t>science with scripture and authorities of the Church, encouraged a</a:t>
            </a:r>
            <a:r>
              <a:rPr lang="en-US" sz="1200" baseline="0" dirty="0" smtClean="0"/>
              <a:t> </a:t>
            </a:r>
            <a:r>
              <a:rPr lang="en-US" sz="1200" dirty="0" smtClean="0"/>
              <a:t>number of Catholic intellectuals to study the various branches of</a:t>
            </a:r>
            <a:r>
              <a:rPr lang="en-US" sz="1200" baseline="0" dirty="0" smtClean="0"/>
              <a:t> </a:t>
            </a:r>
            <a:r>
              <a:rPr lang="en-US" sz="1200" dirty="0" smtClean="0"/>
              <a:t>natural science in detail.</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2. I</a:t>
            </a:r>
            <a:r>
              <a:rPr lang="en-US" sz="1200" baseline="0" dirty="0" smtClean="0"/>
              <a:t>n 1877, </a:t>
            </a:r>
            <a:r>
              <a:rPr lang="en-US" sz="1200" baseline="0" dirty="0" err="1" smtClean="0"/>
              <a:t>Kronecker</a:t>
            </a:r>
            <a:r>
              <a:rPr lang="en-US" sz="1200" baseline="0" dirty="0" smtClean="0"/>
              <a:t> tried to prevent the publication of a paper Cantor had</a:t>
            </a:r>
          </a:p>
          <a:p>
            <a:r>
              <a:rPr lang="en-US" sz="1200" baseline="0" dirty="0" smtClean="0"/>
              <a:t>written which showed that spaces of different dimension could be uniquely matched in a one-to-one correspondence regardless of the dimensions involved. </a:t>
            </a:r>
            <a:r>
              <a:rPr lang="en-US" sz="1200" kern="1200" baseline="0" dirty="0" smtClean="0">
                <a:solidFill>
                  <a:schemeClr val="tx1"/>
                </a:solidFill>
                <a:latin typeface="+mn-lt"/>
                <a:ea typeface="+mn-ea"/>
                <a:cs typeface="+mn-cs"/>
              </a:rPr>
              <a:t>Henri Poincare condemned the theory of transfinite numbers as a “disease” from which he was certain mathematics would someday be cured. </a:t>
            </a:r>
            <a:r>
              <a:rPr lang="en-US" sz="1200" i="1" kern="1200" baseline="0" dirty="0" smtClean="0">
                <a:solidFill>
                  <a:schemeClr val="tx1"/>
                </a:solidFill>
                <a:latin typeface="+mn-lt"/>
                <a:ea typeface="+mn-ea"/>
                <a:cs typeface="+mn-cs"/>
              </a:rPr>
              <a:t>Leopold </a:t>
            </a:r>
            <a:r>
              <a:rPr lang="en-US" sz="1200" i="1" kern="1200" baseline="0" dirty="0" err="1" smtClean="0">
                <a:solidFill>
                  <a:schemeClr val="tx1"/>
                </a:solidFill>
                <a:latin typeface="+mn-lt"/>
                <a:ea typeface="+mn-ea"/>
                <a:cs typeface="+mn-cs"/>
              </a:rPr>
              <a:t>Kronecker</a:t>
            </a:r>
            <a:r>
              <a:rPr lang="en-US" sz="1200" i="1"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attacked Cantor personally, calling him a “scientific charlatan,” a “renegade” and a “corrupter of youth.”</a:t>
            </a:r>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3. Cantor wrote the Pope and was in dialog with the Pope’s investigators.  Cantor was always proud of the acceptance his new theory had found in the estimation of </a:t>
            </a:r>
            <a:r>
              <a:rPr lang="en-US" sz="1200" baseline="0" dirty="0" err="1" smtClean="0"/>
              <a:t>Franzelin</a:t>
            </a:r>
            <a:r>
              <a:rPr lang="en-US" sz="1200" baseline="0" dirty="0" smtClean="0"/>
              <a:t>, and would frequently remind his friends in the Church, through correspondence, that he had been assured on the Cardinal's authority that the theory of transfinite numbers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posed no theological threats to religion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4. [Note: Gauss was wary of transfinite numbers.] Cantor believed he was not the creator of his new work, but merely a reporter. God had provided the inspiration, leaving Cantor responsible only for the way in which his articles were written</a:t>
            </a:r>
            <a:r>
              <a:rPr lang="en-US" sz="1200" baseline="0" dirty="0" smtClean="0">
                <a:latin typeface="Arno Pro Smbd Subhead" pitchFamily="18" charset="0"/>
              </a:rPr>
              <a:t>.  “I entertain no doubts as to the truth of the </a:t>
            </a:r>
            <a:r>
              <a:rPr lang="en-US" sz="1200" baseline="0" dirty="0" err="1" smtClean="0">
                <a:latin typeface="Arno Pro Smbd Subhead" pitchFamily="18" charset="0"/>
              </a:rPr>
              <a:t>transfinites</a:t>
            </a:r>
            <a:r>
              <a:rPr lang="en-US" sz="1200" baseline="0" dirty="0" smtClean="0">
                <a:latin typeface="Arno Pro Smbd Subhead" pitchFamily="18" charset="0"/>
              </a:rPr>
              <a:t>, which I have recognized with God's help and which, in their diversity, I have studied for more than 20 years; every year, and almost every day brings me further in this science.”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Arno Pro Smbd Subhead" pitchFamily="18" charset="0"/>
              </a:rPr>
              <a:t>5. Cantor said  "...the transfinite species are just as much at the disposal of the intentions of the Creator and His absolute boundless will as are the finite numbers."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Source: Joseph W. </a:t>
            </a:r>
            <a:r>
              <a:rPr lang="en-US" sz="1200" dirty="0" err="1" smtClean="0"/>
              <a:t>Dauben</a:t>
            </a:r>
            <a:r>
              <a:rPr lang="en-US" sz="1200" dirty="0" smtClean="0"/>
              <a:t>, "Georg Cantor and Pope Leo XIII: Mathematics, Theology, and the Infinite,“</a:t>
            </a:r>
            <a:r>
              <a:rPr lang="en-US" sz="1200" baseline="0" dirty="0" smtClean="0"/>
              <a:t> </a:t>
            </a:r>
            <a:r>
              <a:rPr lang="en-US" sz="1200" dirty="0" smtClean="0"/>
              <a:t>Journal of the History of Ideas, Vol. 38, No. 1. (Jan. - Mar., 1977), pp. 85-108.</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http://</a:t>
            </a:r>
            <a:r>
              <a:rPr lang="en-US" sz="1200" dirty="0" err="1" smtClean="0"/>
              <a:t>links.jstor.org</a:t>
            </a:r>
            <a:r>
              <a:rPr lang="en-US" sz="1200" dirty="0" smtClean="0"/>
              <a:t>/</a:t>
            </a:r>
            <a:r>
              <a:rPr lang="en-US" sz="1200" dirty="0" err="1" smtClean="0"/>
              <a:t>sici?sici</a:t>
            </a:r>
            <a:r>
              <a:rPr lang="en-US" sz="1200" dirty="0" smtClean="0"/>
              <a:t>=0022-</a:t>
            </a:r>
            <a:r>
              <a:rPr lang="en-US" sz="1200" dirty="0" err="1" smtClean="0"/>
              <a:t>5037%28197701%2F03%2938%3A1%3C85%3AGCAPLX%3E2.0.CO%3B2</a:t>
            </a:r>
            <a:r>
              <a:rPr lang="en-US" sz="1200" dirty="0" smtClean="0"/>
              <a:t>-I</a:t>
            </a:r>
          </a:p>
          <a:p>
            <a:endParaRPr lang="en-US"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52</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dirty="0" smtClean="0"/>
              <a:t>“The actual infinite arises in three contexts: first when it is realized in the most complete form, in a fully independent otherworldly being, </a:t>
            </a:r>
            <a:r>
              <a:rPr lang="en-US" i="1" dirty="0" smtClean="0"/>
              <a:t>in </a:t>
            </a:r>
            <a:r>
              <a:rPr lang="en-US" i="1" dirty="0" err="1" smtClean="0"/>
              <a:t>Deo</a:t>
            </a:r>
            <a:r>
              <a:rPr lang="en-US" dirty="0" smtClean="0"/>
              <a:t>, where I call it the Absolute Infinite or simply Absolute; second when it occurs in the contingent, created world; third when the mind grasps it </a:t>
            </a:r>
            <a:r>
              <a:rPr lang="en-US" i="1" dirty="0" smtClean="0"/>
              <a:t>in </a:t>
            </a:r>
            <a:r>
              <a:rPr lang="en-US" i="1" dirty="0" err="1" smtClean="0"/>
              <a:t>abstracto</a:t>
            </a:r>
            <a:r>
              <a:rPr lang="en-US" dirty="0" smtClean="0"/>
              <a:t> as a mathematical magnitude, number or order type”</a:t>
            </a:r>
          </a:p>
          <a:p>
            <a:pPr rtl="0"/>
            <a:endParaRPr lang="en-US" b="1" dirty="0" smtClean="0"/>
          </a:p>
          <a:p>
            <a:pPr rtl="0"/>
            <a:r>
              <a:rPr lang="en-US" b="1" dirty="0" smtClean="0"/>
              <a:t>Cantor believed he</a:t>
            </a:r>
            <a:r>
              <a:rPr lang="en-US" b="1" baseline="0" dirty="0" smtClean="0"/>
              <a:t> was seeing scripture, in part.  </a:t>
            </a:r>
            <a:r>
              <a:rPr lang="en-US" b="1" dirty="0" smtClean="0"/>
              <a:t>"The time will come when these things which are now hidden from you will be brought into the light"</a:t>
            </a:r>
          </a:p>
          <a:p>
            <a:pPr rtl="0"/>
            <a:endParaRPr lang="en-US" b="1" dirty="0" smtClean="0"/>
          </a:p>
          <a:p>
            <a:pPr rtl="0"/>
            <a:endParaRPr lang="en-US" b="1" dirty="0" smtClean="0"/>
          </a:p>
          <a:p>
            <a:pPr rtl="0"/>
            <a:r>
              <a:rPr lang="en-US" b="1" dirty="0" smtClean="0"/>
              <a:t>The art of the infinite: the pleasures of mathematics</a:t>
            </a:r>
          </a:p>
          <a:p>
            <a:r>
              <a:rPr lang="en-US" dirty="0" smtClean="0"/>
              <a:t> By Ellen Kaplan</a:t>
            </a:r>
            <a:endParaRPr lang="en-US"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53</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0" dirty="0" smtClean="0"/>
              <a:t>“God Ever Geometrizes”  Plato</a:t>
            </a:r>
          </a:p>
          <a:p>
            <a:r>
              <a:rPr lang="en-US" i="0" dirty="0" smtClean="0"/>
              <a:t>What is the role of apologetics?</a:t>
            </a:r>
            <a:endParaRPr lang="en-US" i="0"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54</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little theory goes a long long way…</a:t>
            </a:r>
            <a:endParaRPr lang="en-US"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55</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“Up to now, most people have implicitly assumed that there is an ultimate theory, that we will eventually discover. Indeed, I myself have suggested we might find it quite soon. However, M-theory has made me wonder if this is true. Maybe it is not possible to formulate the theory of the universe in a finite number of statements. This is very reminiscent of [sic] </a:t>
            </a:r>
            <a:r>
              <a:rPr lang="en-US" sz="1200" dirty="0" err="1" smtClean="0"/>
              <a:t>Goedel's</a:t>
            </a:r>
            <a:r>
              <a:rPr lang="en-US" sz="1200" dirty="0" smtClean="0"/>
              <a:t>  theorem. This says that any finite system of [sic] </a:t>
            </a:r>
            <a:r>
              <a:rPr lang="en-US" sz="1200" dirty="0" err="1" smtClean="0"/>
              <a:t>axyoms</a:t>
            </a:r>
            <a:r>
              <a:rPr lang="en-US" sz="1200" dirty="0" smtClean="0"/>
              <a:t>, is not sufficient to prove every result in mathematics.”</a:t>
            </a:r>
            <a:r>
              <a:rPr lang="en-US" dirty="0" smtClean="0"/>
              <a:t> Feb 23, 2004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smtClean="0"/>
              <a:t>http://www.damtp.cam.ac.uk/strings02/dirac/hawking/</a:t>
            </a:r>
            <a:endParaRPr lang="en-US" dirty="0" smtClean="0"/>
          </a:p>
          <a:p>
            <a:endParaRPr lang="en-US"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56</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Penrose’s idea: Gödel's proof of his first incompleteness theorem shows that human mathematics cannot be captured by a formal system F: the Gödel sentence G(F) of F can be proved by a (human) mathematician but is not provable in F. </a:t>
            </a:r>
          </a:p>
          <a:p>
            <a:endParaRPr lang="en-US"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57</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Rice, H. G. "Classes of Recursively Enumerable Sets and Their Decision Problems." Trans. Amer. Math. Soc. 74, 358-366, 1953. [From doctoral dissertation </a:t>
            </a:r>
            <a:endParaRPr lang="en-US"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58</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Laplace determinism and its quantum mechanical generalization.</a:t>
            </a:r>
          </a:p>
          <a:p>
            <a:endParaRPr lang="en-US" dirty="0" smtClean="0"/>
          </a:p>
          <a:p>
            <a:r>
              <a:rPr lang="en-US" dirty="0" smtClean="0"/>
              <a:t>Cantor also believed that his theory of transfinite numbers ran counter to both materialism and determinism—and was shocked when he realized that he was the only faculty member at Halle who did not hold to deterministic philosophical beliefs.</a:t>
            </a:r>
          </a:p>
          <a:p>
            <a:endParaRPr lang="en-US" dirty="0" smtClean="0"/>
          </a:p>
          <a:p>
            <a:r>
              <a:rPr lang="en-US" dirty="0" smtClean="0"/>
              <a:t>Lap</a:t>
            </a:r>
            <a:endParaRPr lang="en-US"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59</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Chaitin’s</a:t>
            </a:r>
            <a:r>
              <a:rPr lang="en-US" dirty="0" smtClean="0"/>
              <a:t> number cannot</a:t>
            </a:r>
            <a:r>
              <a:rPr lang="en-US" baseline="0" dirty="0" smtClean="0"/>
              <a:t> be called “God of the gaps” since it is unknowable.</a:t>
            </a:r>
            <a:endParaRPr lang="en-US"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60</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Final notes:</a:t>
            </a:r>
          </a:p>
          <a:p>
            <a:r>
              <a:rPr lang="en-US" dirty="0" smtClean="0"/>
              <a:t>We have seen how algorithmic information</a:t>
            </a:r>
            <a:r>
              <a:rPr lang="en-US" baseline="0" dirty="0" smtClean="0"/>
              <a:t> theory proves there are things that exist that are not knowable.</a:t>
            </a:r>
          </a:p>
          <a:p>
            <a:r>
              <a:rPr lang="en-US" baseline="0" dirty="0" smtClean="0"/>
              <a:t>Dimensions are beyond our comprehension.</a:t>
            </a:r>
          </a:p>
          <a:p>
            <a:r>
              <a:rPr lang="en-US" baseline="0" dirty="0" smtClean="0"/>
              <a:t>The largest infinity is beyond our comprehension.</a:t>
            </a:r>
          </a:p>
          <a:p>
            <a:r>
              <a:rPr lang="en-US" baseline="0" dirty="0" smtClean="0"/>
              <a:t>God existing in the largest dimension is beyond our comprehension.</a:t>
            </a:r>
          </a:p>
          <a:p>
            <a:r>
              <a:rPr lang="en-US" baseline="0" dirty="0" smtClean="0"/>
              <a:t>But Anselm argues God is even greater than that.</a:t>
            </a:r>
          </a:p>
        </p:txBody>
      </p:sp>
      <p:sp>
        <p:nvSpPr>
          <p:cNvPr id="4" name="Slide Number Placeholder 3"/>
          <p:cNvSpPr>
            <a:spLocks noGrp="1"/>
          </p:cNvSpPr>
          <p:nvPr>
            <p:ph type="sldNum" sz="quarter" idx="10"/>
          </p:nvPr>
        </p:nvSpPr>
        <p:spPr/>
        <p:txBody>
          <a:bodyPr/>
          <a:lstStyle/>
          <a:p>
            <a:fld id="{613B4135-E5DD-4FFB-99E5-0170C3815DF2}" type="slidenum">
              <a:rPr lang="en-US" smtClean="0"/>
              <a:pPr/>
              <a:t>61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Scientific models cannot be proven.  We only accumulate evidence.</a:t>
            </a:r>
          </a:p>
          <a:p>
            <a:r>
              <a:rPr lang="en-US" dirty="0" smtClean="0"/>
              <a:t>But we must be careful.  Contradictory evidence does not necessarily invalidate (or falsify) theory.</a:t>
            </a:r>
          </a:p>
          <a:p>
            <a:r>
              <a:rPr lang="en-US" dirty="0" smtClean="0"/>
              <a:t>1. For</a:t>
            </a:r>
            <a:r>
              <a:rPr lang="en-US" baseline="0" dirty="0" smtClean="0"/>
              <a:t> example, gravity.  </a:t>
            </a:r>
          </a:p>
          <a:p>
            <a:r>
              <a:rPr lang="en-US" baseline="0" dirty="0" smtClean="0"/>
              <a:t>M theory says gravity is weaker in higher dimensions.   If true, this does not invalidate our model.</a:t>
            </a:r>
          </a:p>
          <a:p>
            <a:r>
              <a:rPr lang="en-US" baseline="0" dirty="0" smtClean="0"/>
              <a:t>2. In the same sense, relativity and quantum mechanics do not invalidate Newtonian physics.</a:t>
            </a:r>
          </a:p>
          <a:p>
            <a:r>
              <a:rPr lang="en-US" baseline="0" dirty="0" smtClean="0"/>
              <a:t>3. Contradictory evidence is often resolved at higher levels.  John </a:t>
            </a:r>
            <a:r>
              <a:rPr lang="en-US" baseline="0" dirty="0" err="1" smtClean="0"/>
              <a:t>Polkinghorne</a:t>
            </a:r>
            <a:r>
              <a:rPr lang="en-US" baseline="0" dirty="0" smtClean="0"/>
              <a:t> gives the example of light as a particle or a wave.</a:t>
            </a:r>
          </a:p>
          <a:p>
            <a:endParaRPr lang="en-US" baseline="0" dirty="0" smtClean="0"/>
          </a:p>
        </p:txBody>
      </p:sp>
      <p:sp>
        <p:nvSpPr>
          <p:cNvPr id="4" name="Slide Number Placeholder 3"/>
          <p:cNvSpPr>
            <a:spLocks noGrp="1"/>
          </p:cNvSpPr>
          <p:nvPr>
            <p:ph type="sldNum" sz="quarter" idx="10"/>
          </p:nvPr>
        </p:nvSpPr>
        <p:spPr/>
        <p:txBody>
          <a:bodyPr/>
          <a:lstStyle/>
          <a:p>
            <a:fld id="{613B4135-E5DD-4FFB-99E5-0170C3815DF2}"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auto" latinLnBrk="0" hangingPunct="0">
              <a:lnSpc>
                <a:spcPct val="100000"/>
              </a:lnSpc>
              <a:spcBef>
                <a:spcPts val="0"/>
              </a:spcBef>
              <a:spcAft>
                <a:spcPts val="0"/>
              </a:spcAft>
              <a:buClrTx/>
              <a:buSzTx/>
              <a:buFontTx/>
              <a:buNone/>
              <a:tabLst/>
              <a:defRPr/>
            </a:pPr>
            <a:r>
              <a:rPr lang="en-US" sz="800" b="1" dirty="0" smtClean="0"/>
              <a:t>Solomon’s Sage advice:</a:t>
            </a:r>
            <a:r>
              <a:rPr lang="en-US" sz="800" b="1" baseline="0" dirty="0" smtClean="0"/>
              <a:t> </a:t>
            </a:r>
            <a:r>
              <a:rPr lang="en-US" sz="800" b="1" dirty="0" smtClean="0"/>
              <a:t>Ecclesiastes </a:t>
            </a:r>
            <a:r>
              <a:rPr lang="en-US" sz="800" b="1" dirty="0" err="1" smtClean="0"/>
              <a:t>12b:13</a:t>
            </a:r>
            <a:endParaRPr lang="en-US" sz="800" dirty="0" smtClean="0"/>
          </a:p>
          <a:p>
            <a:pPr eaLnBrk="0" hangingPunct="0"/>
            <a:r>
              <a:rPr lang="en-US" sz="800" b="1" dirty="0" smtClean="0">
                <a:solidFill>
                  <a:srgbClr val="FF3399"/>
                </a:solidFill>
                <a:effectLst>
                  <a:outerShdw blurRad="38100" dist="38100" dir="2700000" algn="tl">
                    <a:srgbClr val="000000"/>
                  </a:outerShdw>
                </a:effectLst>
                <a:latin typeface="Arial" pitchFamily="34" charset="0"/>
              </a:rPr>
              <a:t>11 The words of the wise are like goads, their collected sayings like firmly embedded nails-given by one Shepherd. </a:t>
            </a:r>
          </a:p>
          <a:p>
            <a:pPr eaLnBrk="0" hangingPunct="0"/>
            <a:r>
              <a:rPr lang="en-US" sz="800" b="1" dirty="0" smtClean="0">
                <a:solidFill>
                  <a:srgbClr val="FF3399"/>
                </a:solidFill>
                <a:effectLst>
                  <a:outerShdw blurRad="38100" dist="38100" dir="2700000" algn="tl">
                    <a:srgbClr val="000000"/>
                  </a:outerShdw>
                </a:effectLst>
                <a:latin typeface="Arial" pitchFamily="34" charset="0"/>
              </a:rPr>
              <a:t>12 Be warned, my son, of anything in addition to them.</a:t>
            </a:r>
            <a:r>
              <a:rPr lang="en-US" b="1" dirty="0" smtClean="0">
                <a:solidFill>
                  <a:srgbClr val="FF3399"/>
                </a:solidFill>
                <a:effectLst>
                  <a:outerShdw blurRad="38100" dist="38100" dir="2700000" algn="tl">
                    <a:srgbClr val="000000"/>
                  </a:outerShdw>
                </a:effectLst>
                <a:latin typeface="Arial" pitchFamily="34" charset="0"/>
              </a:rPr>
              <a:t> </a:t>
            </a:r>
          </a:p>
          <a:p>
            <a:pPr eaLnBrk="0" hangingPunct="0"/>
            <a:r>
              <a:rPr lang="en-US" b="1" dirty="0" err="1" smtClean="0">
                <a:solidFill>
                  <a:srgbClr val="FF3399"/>
                </a:solidFill>
                <a:effectLst>
                  <a:outerShdw blurRad="38100" dist="38100" dir="2700000" algn="tl">
                    <a:srgbClr val="000000"/>
                  </a:outerShdw>
                </a:effectLst>
                <a:latin typeface="Arial" pitchFamily="34" charset="0"/>
              </a:rPr>
              <a:t>12b</a:t>
            </a:r>
            <a:r>
              <a:rPr lang="en-US" b="1" dirty="0" smtClean="0">
                <a:solidFill>
                  <a:srgbClr val="FF3399"/>
                </a:solidFill>
                <a:effectLst>
                  <a:outerShdw blurRad="38100" dist="38100" dir="2700000" algn="tl">
                    <a:srgbClr val="000000"/>
                  </a:outerShdw>
                </a:effectLst>
                <a:latin typeface="Arial" pitchFamily="34" charset="0"/>
              </a:rPr>
              <a:t>. Of making many books there is no end, and much study wearies the body. </a:t>
            </a:r>
          </a:p>
          <a:p>
            <a:pPr eaLnBrk="0" hangingPunct="0"/>
            <a:r>
              <a:rPr lang="en-US" b="1" dirty="0" smtClean="0">
                <a:solidFill>
                  <a:srgbClr val="FF3399"/>
                </a:solidFill>
                <a:effectLst>
                  <a:outerShdw blurRad="38100" dist="38100" dir="2700000" algn="tl">
                    <a:srgbClr val="000000"/>
                  </a:outerShdw>
                </a:effectLst>
                <a:latin typeface="Arial" pitchFamily="34" charset="0"/>
              </a:rPr>
              <a:t>13. Now all has been heard; here is the conclusion of the matter: Fear God and keep his commandments, for this is the whole [duty] of man.</a:t>
            </a:r>
          </a:p>
          <a:p>
            <a:endParaRPr lang="en-US"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62</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64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 Suppose that God exists in </a:t>
            </a:r>
            <a:r>
              <a:rPr lang="en-US" i="1" dirty="0" smtClean="0">
                <a:solidFill>
                  <a:schemeClr val="bg2">
                    <a:lumMod val="75000"/>
                  </a:schemeClr>
                </a:solidFill>
              </a:rPr>
              <a:t>the understanding </a:t>
            </a:r>
            <a:r>
              <a:rPr lang="en-US" dirty="0" smtClean="0"/>
              <a:t>alone. </a:t>
            </a:r>
          </a:p>
          <a:p>
            <a:r>
              <a:rPr lang="en-US" dirty="0" smtClean="0"/>
              <a:t>(2) Thus, a being than which none greater can be conceived exists in </a:t>
            </a:r>
            <a:r>
              <a:rPr lang="en-US" i="1" dirty="0" smtClean="0"/>
              <a:t>the understanding </a:t>
            </a:r>
            <a:r>
              <a:rPr lang="en-US" dirty="0" smtClean="0"/>
              <a:t>alone. </a:t>
            </a:r>
          </a:p>
          <a:p>
            <a:r>
              <a:rPr lang="en-US" dirty="0" smtClean="0"/>
              <a:t>(3) But this being can be conceived to exist </a:t>
            </a:r>
            <a:r>
              <a:rPr lang="en-US" i="1" dirty="0" smtClean="0"/>
              <a:t>in reality</a:t>
            </a:r>
            <a:r>
              <a:rPr lang="en-US" dirty="0" smtClean="0"/>
              <a:t>. That is, we can conceive of a circumstance in which theism is true, even if we do not believe that it actually obtains.</a:t>
            </a:r>
          </a:p>
          <a:p>
            <a:r>
              <a:rPr lang="en-US" dirty="0" smtClean="0"/>
              <a:t>(4) But it is greater for a thing to exist </a:t>
            </a:r>
            <a:r>
              <a:rPr lang="en-US" i="1" dirty="0" smtClean="0"/>
              <a:t>in reality </a:t>
            </a:r>
            <a:r>
              <a:rPr lang="en-US" dirty="0" smtClean="0"/>
              <a:t>than for it to exist </a:t>
            </a:r>
            <a:r>
              <a:rPr lang="en-US" i="1" dirty="0" smtClean="0"/>
              <a:t>in the understanding </a:t>
            </a:r>
            <a:r>
              <a:rPr lang="en-US" dirty="0" smtClean="0"/>
              <a:t>alone. </a:t>
            </a:r>
          </a:p>
          <a:p>
            <a:r>
              <a:rPr lang="en-US" dirty="0" smtClean="0"/>
              <a:t>(5) Hence we are forced to conclude that a being than which none greater can be conceived can be conceived to be greater than it is. </a:t>
            </a:r>
          </a:p>
          <a:p>
            <a:r>
              <a:rPr lang="en-US" dirty="0" smtClean="0"/>
              <a:t>(6) But that is absurd. </a:t>
            </a:r>
          </a:p>
          <a:p>
            <a:r>
              <a:rPr lang="en-US" dirty="0" smtClean="0"/>
              <a:t>(7) So the supposition that God exists totally in </a:t>
            </a:r>
            <a:r>
              <a:rPr lang="en-US" i="1" dirty="0" smtClean="0"/>
              <a:t>the understanding </a:t>
            </a:r>
            <a:r>
              <a:rPr lang="en-US" dirty="0" smtClean="0"/>
              <a:t>must be false. God must exist </a:t>
            </a:r>
            <a:r>
              <a:rPr lang="en-US" sz="1100" dirty="0" smtClean="0"/>
              <a:t>in reality </a:t>
            </a:r>
            <a:r>
              <a:rPr lang="en-US" dirty="0" smtClean="0"/>
              <a:t>as well as in </a:t>
            </a:r>
            <a:r>
              <a:rPr lang="en-US" i="1" dirty="0" smtClean="0"/>
              <a:t>the understanding</a:t>
            </a:r>
            <a:r>
              <a:rPr lang="en-US" dirty="0" smtClean="0"/>
              <a:t>. </a:t>
            </a:r>
            <a:endParaRPr lang="en-US"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smtClean="0">
                <a:solidFill>
                  <a:srgbClr val="000000"/>
                </a:solidFill>
              </a:rPr>
              <a:t>http://en.wikipedia.org/wiki/G%C3%B6del's_ontological_proof</a:t>
            </a:r>
            <a:endParaRPr lang="en-US" sz="1200" dirty="0" smtClean="0">
              <a:solidFill>
                <a:srgbClr val="000000"/>
              </a:solidFill>
            </a:endParaRPr>
          </a:p>
          <a:p>
            <a:endParaRPr lang="en-US"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0" hangingPunct="0"/>
            <a:r>
              <a:rPr lang="en-US" sz="1200" b="1" dirty="0" smtClean="0">
                <a:latin typeface="Arial" pitchFamily="34" charset="0"/>
              </a:rPr>
              <a:t>“How can anyone lose who chooses to become a Christian?  If, when he dies, there turns out to be no God and his faith was in vain, he has lost nothing - in fact, he has been happier in life than his </a:t>
            </a:r>
            <a:r>
              <a:rPr lang="en-US" sz="1200" b="1" dirty="0" err="1" smtClean="0">
                <a:latin typeface="Arial" pitchFamily="34" charset="0"/>
              </a:rPr>
              <a:t>nonbelieving</a:t>
            </a:r>
            <a:r>
              <a:rPr lang="en-US" sz="1200" b="1" dirty="0" smtClean="0">
                <a:latin typeface="Arial" pitchFamily="34" charset="0"/>
              </a:rPr>
              <a:t> friends.  If, however, there is a God and a heaven and hell, then he has gained heaven and his skeptical friends will have lost everything in hell!”</a:t>
            </a:r>
            <a:r>
              <a:rPr lang="en-US" sz="1100" b="1" dirty="0" smtClean="0">
                <a:latin typeface="Arial" pitchFamily="34" charset="0"/>
              </a:rPr>
              <a:t> </a:t>
            </a:r>
          </a:p>
          <a:p>
            <a:pPr eaLnBrk="0" hangingPunct="0"/>
            <a:r>
              <a:rPr lang="en-US" sz="800" b="1" dirty="0" smtClean="0">
                <a:solidFill>
                  <a:schemeClr val="tx2"/>
                </a:solidFill>
                <a:latin typeface="Arial" pitchFamily="34" charset="0"/>
              </a:rPr>
              <a:t>Henry H. </a:t>
            </a:r>
            <a:r>
              <a:rPr lang="en-US" sz="800" b="1" i="1" dirty="0" smtClean="0">
                <a:solidFill>
                  <a:schemeClr val="tx2"/>
                </a:solidFill>
                <a:latin typeface="Arial" pitchFamily="34" charset="0"/>
              </a:rPr>
              <a:t>Morris, Men of Science-Men of God </a:t>
            </a:r>
            <a:r>
              <a:rPr lang="en-US" sz="800" b="1" dirty="0" smtClean="0">
                <a:solidFill>
                  <a:schemeClr val="tx2"/>
                </a:solidFill>
                <a:latin typeface="Arial" pitchFamily="34" charset="0"/>
              </a:rPr>
              <a:t>(El Cajon, CA: Master Books, A Division of Creation Life Publishers, Inc., 1988), pp. 15-16.</a:t>
            </a:r>
            <a:r>
              <a:rPr lang="en-US" sz="800" dirty="0" smtClean="0">
                <a:solidFill>
                  <a:schemeClr val="tx2"/>
                </a:solidFill>
              </a:rPr>
              <a:t> </a:t>
            </a:r>
            <a:endParaRPr lang="en-US" sz="900" dirty="0" smtClean="0">
              <a:solidFill>
                <a:schemeClr val="tx2"/>
              </a:solidFill>
            </a:endParaRPr>
          </a:p>
          <a:p>
            <a:endParaRPr lang="en-US" dirty="0"/>
          </a:p>
        </p:txBody>
      </p:sp>
      <p:sp>
        <p:nvSpPr>
          <p:cNvPr id="4" name="Slide Number Placeholder 3"/>
          <p:cNvSpPr>
            <a:spLocks noGrp="1"/>
          </p:cNvSpPr>
          <p:nvPr>
            <p:ph type="sldNum" sz="quarter" idx="10"/>
          </p:nvPr>
        </p:nvSpPr>
        <p:spPr/>
        <p:txBody>
          <a:bodyPr/>
          <a:lstStyle/>
          <a:p>
            <a:fld id="{613B4135-E5DD-4FFB-99E5-0170C3815DF2}"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90B74463-4AB4-4450-84E4-A23715B6F3A7}" type="datetime1">
              <a:rPr lang="en-US" smtClean="0"/>
              <a:pPr/>
              <a:t>12/1/2009</a:t>
            </a:fld>
            <a:endParaRPr lang="en-US"/>
          </a:p>
        </p:txBody>
      </p:sp>
      <p:sp>
        <p:nvSpPr>
          <p:cNvPr id="2" name="Footer Placeholder 1"/>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a:xfrm>
            <a:off x="8229600" y="6473952"/>
            <a:ext cx="758952" cy="246888"/>
          </a:xfrm>
        </p:spPr>
        <p:txBody>
          <a:bodyPr/>
          <a:lstStyle/>
          <a:p>
            <a:fld id="{1A2C1D74-703A-4C00-A5C1-62110CA965B3}" type="slidenum">
              <a:rPr lang="en-US" smtClean="0"/>
              <a:pPr/>
              <a:t>‹#›</a:t>
            </a:fld>
            <a:endParaRPr lang="en-US"/>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0B74463-4AB4-4450-84E4-A23715B6F3A7}" type="datetime1">
              <a:rPr lang="en-US" smtClean="0"/>
              <a:pPr/>
              <a:t>12/1/2009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2C1D74-703A-4C00-A5C1-62110CA965B3}" type="slidenum">
              <a:rPr lang="en-US" smtClean="0"/>
              <a:pPr/>
              <a:t>‹#›</a:t>
            </a:fld>
            <a:endParaRPr lang="en-US"/>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0B74463-4AB4-4450-84E4-A23715B6F3A7}" type="datetime1">
              <a:rPr lang="en-US" smtClean="0"/>
              <a:pPr/>
              <a:t>12/1/2009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2C1D74-703A-4C00-A5C1-62110CA965B3}" type="slidenum">
              <a:rPr lang="en-US" smtClean="0"/>
              <a:pPr/>
              <a:t>‹#›</a:t>
            </a:fld>
            <a:endParaRPr lang="en-US"/>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4A0511F-80D0-460D-8769-67C94259F363}" type="datetime1">
              <a:rPr lang="en-US" smtClean="0"/>
              <a:pPr/>
              <a:t>12/1/2009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2C1D74-703A-4C00-A5C1-62110CA965B3}" type="slidenum">
              <a:rPr lang="en-US" smtClean="0"/>
              <a:pPr/>
              <a:t>‹#›</a:t>
            </a:fld>
            <a:endParaRPr lang="en-US"/>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4A0511F-80D0-460D-8769-67C94259F363}" type="datetime1">
              <a:rPr lang="en-US" smtClean="0"/>
              <a:pPr/>
              <a:t>12/1/2009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2C1D74-703A-4C00-A5C1-62110CA965B3}"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endParaRPr lang="en-US"/>
          </a:p>
        </p:txBody>
      </p:sp>
      <p:sp>
        <p:nvSpPr>
          <p:cNvPr id="19" name="Footer Placeholder 18"/>
          <p:cNvSpPr>
            <a:spLocks noGrp="1"/>
          </p:cNvSpPr>
          <p:nvPr>
            <p:ph type="ftr" sz="quarter" idx="11"/>
          </p:nvPr>
        </p:nvSpPr>
        <p:spPr>
          <a:xfrm>
            <a:off x="3581400" y="76200"/>
            <a:ext cx="2895600" cy="288925"/>
          </a:xfrm>
        </p:spPr>
        <p:txBody>
          <a:bodyPr/>
          <a:lstStyle/>
          <a:p>
            <a:endParaRPr lang="en-US"/>
          </a:p>
        </p:txBody>
      </p:sp>
      <p:sp>
        <p:nvSpPr>
          <p:cNvPr id="16" name="Slide Number Placeholder 15"/>
          <p:cNvSpPr>
            <a:spLocks noGrp="1"/>
          </p:cNvSpPr>
          <p:nvPr>
            <p:ph type="sldNum" sz="quarter" idx="12"/>
          </p:nvPr>
        </p:nvSpPr>
        <p:spPr>
          <a:xfrm>
            <a:off x="8229600" y="6473952"/>
            <a:ext cx="758952" cy="246888"/>
          </a:xfrm>
        </p:spPr>
        <p:txBody>
          <a:bodyPr/>
          <a:lstStyle/>
          <a:p>
            <a:fld id="{15BABF9F-8FB1-4224-BA0B-0CB30B5826AA}"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90B74463-4AB4-4450-84E4-A23715B6F3A7}" type="datetime1">
              <a:rPr lang="en-US" smtClean="0"/>
              <a:pPr/>
              <a:t>12/1/2009</a:t>
            </a:fld>
            <a:endParaRPr lang="en-US"/>
          </a:p>
        </p:txBody>
      </p:sp>
      <p:sp>
        <p:nvSpPr>
          <p:cNvPr id="11" name="Footer Placeholder 10"/>
          <p:cNvSpPr>
            <a:spLocks noGrp="1"/>
          </p:cNvSpPr>
          <p:nvPr>
            <p:ph type="ftr" sz="quarter" idx="11"/>
          </p:nvPr>
        </p:nvSpPr>
        <p:spPr/>
        <p:txBody>
          <a:bodyPr/>
          <a:lstStyle/>
          <a:p>
            <a:endParaRPr lang="en-US"/>
          </a:p>
        </p:txBody>
      </p:sp>
      <p:sp>
        <p:nvSpPr>
          <p:cNvPr id="16" name="Slide Number Placeholder 15"/>
          <p:cNvSpPr>
            <a:spLocks noGrp="1"/>
          </p:cNvSpPr>
          <p:nvPr>
            <p:ph type="sldNum" sz="quarter" idx="12"/>
          </p:nvPr>
        </p:nvSpPr>
        <p:spPr/>
        <p:txBody>
          <a:bodyPr/>
          <a:lstStyle/>
          <a:p>
            <a:fld id="{1A2C1D74-703A-4C00-A5C1-62110CA965B3}" type="slidenum">
              <a:rPr lang="en-US" smtClean="0"/>
              <a:pPr/>
              <a:t>‹#›</a:t>
            </a:fld>
            <a:endParaRPr lang="en-US"/>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90B74463-4AB4-4450-84E4-A23715B6F3A7}" type="datetime1">
              <a:rPr lang="en-US" smtClean="0"/>
              <a:pPr/>
              <a:t>12/1/2009</a:t>
            </a:fld>
            <a:endParaRPr lang="en-US"/>
          </a:p>
        </p:txBody>
      </p:sp>
      <p:sp>
        <p:nvSpPr>
          <p:cNvPr id="10" name="Footer Placeholder 9"/>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1A2C1D74-703A-4C00-A5C1-62110CA965B3}" type="slidenum">
              <a:rPr lang="en-US" smtClean="0"/>
              <a:pPr/>
              <a:t>‹#›</a:t>
            </a:fld>
            <a:endParaRPr lang="en-US"/>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90B74463-4AB4-4450-84E4-A23715B6F3A7}" type="datetime1">
              <a:rPr lang="en-US" smtClean="0"/>
              <a:pPr/>
              <a:t>12/1/2009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229600" y="6477000"/>
            <a:ext cx="762000" cy="246888"/>
          </a:xfrm>
        </p:spPr>
        <p:txBody>
          <a:bodyPr/>
          <a:lstStyle/>
          <a:p>
            <a:fld id="{1A2C1D74-703A-4C00-A5C1-62110CA965B3}" type="slidenum">
              <a:rPr lang="en-US" smtClean="0"/>
              <a:pPr/>
              <a:t>‹#›</a:t>
            </a:fld>
            <a:endParaRPr lang="en-US"/>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90B74463-4AB4-4450-84E4-A23715B6F3A7}" type="datetime1">
              <a:rPr lang="en-US" smtClean="0"/>
              <a:pPr/>
              <a:t>12/1/2009</a:t>
            </a:fld>
            <a:endParaRPr lang="en-US"/>
          </a:p>
        </p:txBody>
      </p:sp>
      <p:sp>
        <p:nvSpPr>
          <p:cNvPr id="21" name="Footer Placeholder 20"/>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2C1D74-703A-4C00-A5C1-62110CA965B3}" type="slidenum">
              <a:rPr lang="en-US" smtClean="0"/>
              <a:pPr/>
              <a:t>‹#›</a:t>
            </a:fld>
            <a:endParaRPr lang="en-US"/>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0B74463-4AB4-4450-84E4-A23715B6F3A7}" type="datetime1">
              <a:rPr lang="en-US" smtClean="0"/>
              <a:pPr/>
              <a:t>12/1/2009</a:t>
            </a:fld>
            <a:endParaRPr lang="en-US"/>
          </a:p>
        </p:txBody>
      </p:sp>
      <p:sp>
        <p:nvSpPr>
          <p:cNvPr id="24" name="Footer Placeholder 23"/>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2C1D74-703A-4C00-A5C1-62110CA965B3}" type="slidenum">
              <a:rPr lang="en-US" smtClean="0"/>
              <a:pPr/>
              <a:t>‹#›</a:t>
            </a:fld>
            <a:endParaRPr lang="en-US"/>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90B74463-4AB4-4450-84E4-A23715B6F3A7}" type="datetime1">
              <a:rPr lang="en-US" smtClean="0"/>
              <a:pPr/>
              <a:t>12/1/2009</a:t>
            </a:fld>
            <a:endParaRPr lang="en-US"/>
          </a:p>
        </p:txBody>
      </p:sp>
      <p:sp>
        <p:nvSpPr>
          <p:cNvPr id="29" name="Footer Placeholder 28"/>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2C1D74-703A-4C00-A5C1-62110CA965B3}" type="slidenum">
              <a:rPr lang="en-US" smtClean="0"/>
              <a:pPr/>
              <a:t>‹#›</a:t>
            </a:fld>
            <a:endParaRPr lang="en-US"/>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90B74463-4AB4-4450-84E4-A23715B6F3A7}" type="datetime1">
              <a:rPr lang="en-US" smtClean="0"/>
              <a:pPr/>
              <a:t>12/1/2009</a:t>
            </a:fld>
            <a:endParaRPr lang="en-US"/>
          </a:p>
        </p:txBody>
      </p:sp>
      <p:sp>
        <p:nvSpPr>
          <p:cNvPr id="5" name="Footer Placeholder 4"/>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1A2C1D74-703A-4C00-A5C1-62110CA965B3}" type="slidenum">
              <a:rPr lang="en-US" smtClean="0"/>
              <a:pPr/>
              <a:t>‹#›</a:t>
            </a:fld>
            <a:endParaRPr lang="en-US"/>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90B74463-4AB4-4450-84E4-A23715B6F3A7}" type="datetime1">
              <a:rPr lang="en-US" smtClean="0"/>
              <a:pPr/>
              <a:t>12/1/2009</a:t>
            </a:fld>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1A2C1D74-703A-4C00-A5C1-62110CA965B3}" type="slidenum">
              <a:rPr lang="en-US" smtClean="0"/>
              <a:pPr/>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Lst>
  <p:transition>
    <p:fade/>
  </p:transition>
  <p:timing>
    <p:tnLst>
      <p:par>
        <p:cTn id="1" dur="indefinite" restart="never" nodeType="tmRoot"/>
      </p:par>
    </p:tnLst>
  </p:timing>
  <p:hf hdr="0" ftr="0" dt="0"/>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8.wmf"/><Relationship Id="rId7"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61.wmf"/><Relationship Id="rId5" Type="http://schemas.openxmlformats.org/officeDocument/2006/relationships/image" Target="../media/image60.wmf"/><Relationship Id="rId4" Type="http://schemas.openxmlformats.org/officeDocument/2006/relationships/image" Target="../media/image59.wmf"/></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jpeg"/></Relationships>
</file>

<file path=ppt/slides/_rels/slide6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notesSlide" Target="../notesSlides/notesSlide9.xml"/><Relationship Id="rId7" Type="http://schemas.openxmlformats.org/officeDocument/2006/relationships/image" Target="../media/image13.jpe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oleObject" Target="../embeddings/Microsoft_Office_Word_97_-_2003_Document1.doc"/></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962400"/>
            <a:ext cx="6400800" cy="1752600"/>
          </a:xfrm>
        </p:spPr>
        <p:txBody>
          <a:bodyPr/>
          <a:lstStyle/>
          <a:p>
            <a:r>
              <a:rPr lang="en-US" dirty="0" smtClean="0">
                <a:solidFill>
                  <a:schemeClr val="tx1"/>
                </a:solidFill>
              </a:rPr>
              <a:t>Robert J. Marks II</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1A2C1D74-703A-4C00-A5C1-62110CA965B3}" type="slidenum">
              <a:rPr lang="en-US" smtClean="0"/>
              <a:pPr/>
              <a:t>1</a:t>
            </a:fld>
            <a:endParaRPr lang="en-US"/>
          </a:p>
        </p:txBody>
      </p:sp>
      <p:sp>
        <p:nvSpPr>
          <p:cNvPr id="2" name="Title 1"/>
          <p:cNvSpPr>
            <a:spLocks noGrp="1"/>
          </p:cNvSpPr>
          <p:nvPr>
            <p:ph type="ctrTitle" idx="4294967295"/>
          </p:nvPr>
        </p:nvSpPr>
        <p:spPr>
          <a:xfrm>
            <a:off x="1371600" y="2057400"/>
            <a:ext cx="6477000" cy="1470025"/>
          </a:xfrm>
        </p:spPr>
        <p:txBody>
          <a:bodyPr>
            <a:normAutofit fontScale="90000"/>
          </a:bodyPr>
          <a:lstStyle/>
          <a:p>
            <a:pPr algn="ctr"/>
            <a:r>
              <a:rPr lang="en-US" i="1" dirty="0" smtClean="0">
                <a:latin typeface="Arial Rounded MT Bold" pitchFamily="34" charset="0"/>
              </a:rPr>
              <a:t>God Ever Geometrizes: Apologetics in Mathematics</a:t>
            </a:r>
            <a:endParaRPr lang="en-US" dirty="0">
              <a:latin typeface="Arial Rounded MT Bold" pitchFamily="34" charset="0"/>
              <a:cs typeface="Times New Roman" pitchFamily="18" charset="0"/>
            </a:endParaRPr>
          </a:p>
        </p:txBody>
      </p:sp>
      <p:sp>
        <p:nvSpPr>
          <p:cNvPr id="6" name="TextBox 5"/>
          <p:cNvSpPr txBox="1"/>
          <p:nvPr/>
        </p:nvSpPr>
        <p:spPr>
          <a:xfrm>
            <a:off x="990600" y="381000"/>
            <a:ext cx="6781800" cy="523220"/>
          </a:xfrm>
          <a:prstGeom prst="rect">
            <a:avLst/>
          </a:prstGeom>
          <a:noFill/>
        </p:spPr>
        <p:txBody>
          <a:bodyPr wrap="square" rtlCol="0">
            <a:spAutoFit/>
          </a:bodyPr>
          <a:lstStyle/>
          <a:p>
            <a:pPr algn="ctr"/>
            <a:r>
              <a:rPr lang="en-US" sz="2800" dirty="0" smtClean="0">
                <a:solidFill>
                  <a:schemeClr val="accent6">
                    <a:lumMod val="50000"/>
                  </a:schemeClr>
                </a:solidFill>
              </a:rPr>
              <a:t>A</a:t>
            </a:r>
            <a:r>
              <a:rPr lang="el-GR" sz="2800" dirty="0" smtClean="0">
                <a:solidFill>
                  <a:schemeClr val="accent6">
                    <a:lumMod val="50000"/>
                  </a:schemeClr>
                </a:solidFill>
              </a:rPr>
              <a:t>εὶ ὁ θεὸς γεωμετρεῖ</a:t>
            </a:r>
            <a:endParaRPr lang="en-US" sz="2800" dirty="0">
              <a:solidFill>
                <a:schemeClr val="accent6">
                  <a:lumMod val="50000"/>
                </a:schemeClr>
              </a:solidFill>
            </a:endParaRPr>
          </a:p>
        </p:txBody>
      </p:sp>
      <p:sp>
        <p:nvSpPr>
          <p:cNvPr id="7" name="TextBox 6"/>
          <p:cNvSpPr txBox="1"/>
          <p:nvPr/>
        </p:nvSpPr>
        <p:spPr>
          <a:xfrm>
            <a:off x="1752600" y="5257800"/>
            <a:ext cx="6019800" cy="646331"/>
          </a:xfrm>
          <a:prstGeom prst="rect">
            <a:avLst/>
          </a:prstGeom>
          <a:noFill/>
        </p:spPr>
        <p:txBody>
          <a:bodyPr wrap="square" rtlCol="0">
            <a:spAutoFit/>
          </a:bodyPr>
          <a:lstStyle/>
          <a:p>
            <a:pPr algn="ctr"/>
            <a:r>
              <a:rPr lang="en-US" dirty="0" smtClean="0"/>
              <a:t>….the structure of the universe reveals the mind of a "pure mathematician", the Great Architect of the Universe. </a:t>
            </a:r>
            <a:endParaRPr lang="en-US" dirty="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1143000"/>
            <a:ext cx="8915400" cy="5562600"/>
          </a:xfrm>
        </p:spPr>
        <p:txBody>
          <a:bodyPr>
            <a:normAutofit/>
          </a:bodyPr>
          <a:lstStyle/>
          <a:p>
            <a:r>
              <a:rPr lang="en-US" i="1" dirty="0" smtClean="0">
                <a:solidFill>
                  <a:schemeClr val="bg2">
                    <a:lumMod val="25000"/>
                  </a:schemeClr>
                </a:solidFill>
                <a:latin typeface="Arial Rounded MT Bold" pitchFamily="34" charset="0"/>
                <a:cs typeface="Arial" pitchFamily="34" charset="0"/>
              </a:rPr>
              <a:t>Contents</a:t>
            </a:r>
          </a:p>
          <a:p>
            <a:r>
              <a:rPr lang="en-US" i="1" dirty="0" smtClean="0">
                <a:solidFill>
                  <a:schemeClr val="bg2">
                    <a:lumMod val="25000"/>
                  </a:schemeClr>
                </a:solidFill>
                <a:latin typeface="Arial Rounded MT Bold" pitchFamily="34" charset="0"/>
                <a:cs typeface="Arial" pitchFamily="34" charset="0"/>
              </a:rPr>
              <a:t> </a:t>
            </a:r>
            <a:r>
              <a:rPr lang="en-US" i="1" dirty="0" smtClean="0">
                <a:solidFill>
                  <a:schemeClr val="bg2">
                    <a:lumMod val="25000"/>
                  </a:schemeClr>
                </a:solidFill>
                <a:latin typeface="Arial Rounded MT Bold" pitchFamily="34" charset="0"/>
                <a:cs typeface="Arial" pitchFamily="34" charset="0"/>
                <a:sym typeface="Webdings"/>
              </a:rPr>
              <a:t> </a:t>
            </a:r>
            <a:r>
              <a:rPr lang="en-US" sz="4800" dirty="0" smtClean="0">
                <a:solidFill>
                  <a:schemeClr val="bg2">
                    <a:lumMod val="25000"/>
                  </a:schemeClr>
                </a:solidFill>
                <a:latin typeface="Arial Rounded MT Bold" pitchFamily="34" charset="0"/>
                <a:cs typeface="Arial" pitchFamily="34" charset="0"/>
                <a:sym typeface="Wingdings"/>
              </a:rPr>
              <a:t></a:t>
            </a:r>
            <a:endParaRPr lang="en-US" dirty="0" smtClean="0">
              <a:solidFill>
                <a:schemeClr val="bg2">
                  <a:lumMod val="25000"/>
                </a:schemeClr>
              </a:solidFill>
              <a:latin typeface="Arial" pitchFamily="34" charset="0"/>
              <a:cs typeface="Arial" pitchFamily="34" charset="0"/>
            </a:endParaRPr>
          </a:p>
          <a:p>
            <a:r>
              <a:rPr lang="en-US" b="1" dirty="0" smtClean="0">
                <a:solidFill>
                  <a:schemeClr val="tx1"/>
                </a:solidFill>
                <a:latin typeface="Mathematica5" pitchFamily="2" charset="2"/>
              </a:rPr>
              <a:t>Apologetics</a:t>
            </a:r>
            <a:r>
              <a:rPr lang="en-US" b="1" dirty="0" smtClean="0">
                <a:solidFill>
                  <a:schemeClr val="tx1"/>
                </a:solidFill>
                <a:latin typeface="+mj-lt"/>
              </a:rPr>
              <a:t>,</a:t>
            </a:r>
            <a:r>
              <a:rPr lang="en-US" b="1" dirty="0" smtClean="0">
                <a:solidFill>
                  <a:schemeClr val="tx1"/>
                </a:solidFill>
                <a:latin typeface="Mathematica5" pitchFamily="2" charset="2"/>
              </a:rPr>
              <a:t> Provability and God Math</a:t>
            </a:r>
          </a:p>
          <a:p>
            <a:r>
              <a:rPr lang="en-US" b="1" dirty="0" smtClean="0">
                <a:solidFill>
                  <a:srgbClr val="FF0000"/>
                </a:solidFill>
                <a:latin typeface="Mathematica5" pitchFamily="2" charset="2"/>
              </a:rPr>
              <a:t>Mathematics is Spooky</a:t>
            </a:r>
          </a:p>
          <a:p>
            <a:r>
              <a:rPr lang="en-US" b="1" dirty="0" smtClean="0">
                <a:solidFill>
                  <a:schemeClr val="tx1"/>
                </a:solidFill>
                <a:latin typeface="Mathematica5" pitchFamily="2" charset="2"/>
              </a:rPr>
              <a:t>Flatland  Miracles</a:t>
            </a:r>
          </a:p>
          <a:p>
            <a:r>
              <a:rPr lang="en-US" b="1" dirty="0" smtClean="0">
                <a:solidFill>
                  <a:schemeClr val="tx1"/>
                </a:solidFill>
                <a:latin typeface="Mathematica5" pitchFamily="2" charset="2"/>
              </a:rPr>
              <a:t>To </a:t>
            </a:r>
            <a:r>
              <a:rPr lang="en-US" i="1" dirty="0" smtClean="0">
                <a:solidFill>
                  <a:schemeClr val="tx1"/>
                </a:solidFill>
                <a:latin typeface="Arial Rounded MT Bold" pitchFamily="34" charset="0"/>
                <a:cs typeface="Arial" pitchFamily="34" charset="0"/>
                <a:sym typeface="Symbol"/>
              </a:rPr>
              <a:t></a:t>
            </a:r>
            <a:r>
              <a:rPr lang="en-US" b="1" dirty="0" smtClean="0">
                <a:solidFill>
                  <a:schemeClr val="tx1"/>
                </a:solidFill>
                <a:latin typeface="Mathematica5" pitchFamily="2" charset="2"/>
              </a:rPr>
              <a:t>  and Beyond </a:t>
            </a:r>
            <a:r>
              <a:rPr lang="en-US" b="1" i="1" dirty="0" smtClean="0">
                <a:solidFill>
                  <a:schemeClr val="tx1"/>
                </a:solidFill>
                <a:latin typeface="Arial Rounded MT Bold" pitchFamily="34" charset="0"/>
              </a:rPr>
              <a:t>!</a:t>
            </a:r>
            <a:endParaRPr lang="en-US" b="1" dirty="0" smtClean="0">
              <a:solidFill>
                <a:schemeClr val="tx1"/>
              </a:solidFill>
              <a:latin typeface="Mathematica5" pitchFamily="2" charset="2"/>
            </a:endParaRPr>
          </a:p>
          <a:p>
            <a:r>
              <a:rPr lang="en-US" b="1" dirty="0" smtClean="0">
                <a:solidFill>
                  <a:schemeClr val="tx1"/>
                </a:solidFill>
                <a:latin typeface="Mathematica5" pitchFamily="2" charset="2"/>
              </a:rPr>
              <a:t>The G</a:t>
            </a:r>
            <a:r>
              <a:rPr lang="en-US" b="1" dirty="0" smtClean="0">
                <a:solidFill>
                  <a:schemeClr val="tx1"/>
                </a:solidFill>
                <a:latin typeface="Times New Roman" pitchFamily="18" charset="0"/>
                <a:cs typeface="Times New Roman" pitchFamily="18" charset="0"/>
              </a:rPr>
              <a:t>ö</a:t>
            </a:r>
            <a:r>
              <a:rPr lang="en-US" b="1" dirty="0" smtClean="0">
                <a:solidFill>
                  <a:schemeClr val="tx1"/>
                </a:solidFill>
                <a:latin typeface="Mathematica5" pitchFamily="2" charset="2"/>
              </a:rPr>
              <a:t>del Effect </a:t>
            </a:r>
            <a:r>
              <a:rPr lang="en-US" b="1" dirty="0" smtClean="0">
                <a:solidFill>
                  <a:schemeClr val="tx1"/>
                </a:solidFill>
                <a:latin typeface="Times New Roman" pitchFamily="18" charset="0"/>
                <a:cs typeface="Times New Roman" pitchFamily="18" charset="0"/>
              </a:rPr>
              <a:t>&amp;</a:t>
            </a:r>
            <a:r>
              <a:rPr lang="en-US" b="1" dirty="0" smtClean="0">
                <a:solidFill>
                  <a:schemeClr val="tx1"/>
                </a:solidFill>
                <a:latin typeface="Mathematica5" pitchFamily="2" charset="2"/>
              </a:rPr>
              <a:t> the Unknowable </a:t>
            </a:r>
          </a:p>
          <a:p>
            <a:endParaRPr lang="en-US" dirty="0">
              <a:solidFill>
                <a:schemeClr val="bg2">
                  <a:lumMod val="25000"/>
                </a:schemeClr>
              </a:solidFill>
              <a:latin typeface="Mathematica5" pitchFamily="2" charset="2"/>
            </a:endParaRPr>
          </a:p>
        </p:txBody>
      </p:sp>
      <p:sp>
        <p:nvSpPr>
          <p:cNvPr id="4" name="Slide Number Placeholder 3"/>
          <p:cNvSpPr>
            <a:spLocks noGrp="1"/>
          </p:cNvSpPr>
          <p:nvPr>
            <p:ph type="sldNum" sz="quarter" idx="12"/>
          </p:nvPr>
        </p:nvSpPr>
        <p:spPr/>
        <p:txBody>
          <a:bodyPr/>
          <a:lstStyle/>
          <a:p>
            <a:fld id="{1A2C1D74-703A-4C00-A5C1-62110CA965B3}" type="slidenum">
              <a:rPr lang="en-US" smtClean="0"/>
              <a:pPr/>
              <a:t>10</a:t>
            </a:fld>
            <a:endParaRPr lang="en-US"/>
          </a:p>
        </p:txBody>
      </p:sp>
      <p:sp>
        <p:nvSpPr>
          <p:cNvPr id="2" name="Title 1"/>
          <p:cNvSpPr>
            <a:spLocks noGrp="1"/>
          </p:cNvSpPr>
          <p:nvPr>
            <p:ph type="ctrTitle" idx="4294967295"/>
          </p:nvPr>
        </p:nvSpPr>
        <p:spPr>
          <a:xfrm>
            <a:off x="1295400" y="-228600"/>
            <a:ext cx="6477000" cy="1470025"/>
          </a:xfrm>
        </p:spPr>
        <p:txBody>
          <a:bodyPr>
            <a:normAutofit/>
          </a:bodyPr>
          <a:lstStyle/>
          <a:p>
            <a:pPr algn="ctr"/>
            <a:r>
              <a:rPr lang="en-US" sz="2800" i="1" dirty="0" smtClean="0">
                <a:latin typeface="Arial Rounded MT Bold" pitchFamily="34" charset="0"/>
              </a:rPr>
              <a:t>God Ever Geometrizes: Apologetics in Mathematics</a:t>
            </a:r>
            <a:endParaRPr lang="en-US" sz="2800" dirty="0">
              <a:latin typeface="Arial Rounded MT Bold" pitchFamily="34"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2971800" y="838200"/>
            <a:ext cx="3886200" cy="838200"/>
          </a:xfrm>
          <a:prstGeom prst="roundRect">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209800" y="5486400"/>
            <a:ext cx="3962400" cy="914400"/>
          </a:xfrm>
          <a:prstGeom prst="roundRect">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3124200" y="3505200"/>
            <a:ext cx="3505200" cy="1447800"/>
          </a:xfrm>
          <a:prstGeom prst="roundRect">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2" name="Title 1"/>
          <p:cNvSpPr>
            <a:spLocks noGrp="1"/>
          </p:cNvSpPr>
          <p:nvPr>
            <p:ph type="ctrTitle"/>
          </p:nvPr>
        </p:nvSpPr>
        <p:spPr>
          <a:xfrm>
            <a:off x="533400" y="0"/>
            <a:ext cx="9144000" cy="685799"/>
          </a:xfrm>
        </p:spPr>
        <p:txBody>
          <a:bodyPr>
            <a:noAutofit/>
          </a:bodyPr>
          <a:lstStyle/>
          <a:p>
            <a:r>
              <a:rPr lang="en-US" sz="2800" b="1" i="1" dirty="0" smtClean="0">
                <a:solidFill>
                  <a:schemeClr val="bg2">
                    <a:lumMod val="25000"/>
                  </a:schemeClr>
                </a:solidFill>
              </a:rPr>
              <a:t>In Theory, Theory and Reality are the Same</a:t>
            </a:r>
            <a:r>
              <a:rPr lang="en-US" sz="3200" b="1" i="1" dirty="0" smtClean="0">
                <a:solidFill>
                  <a:srgbClr val="FF0000"/>
                </a:solidFill>
              </a:rPr>
              <a:t/>
            </a:r>
            <a:br>
              <a:rPr lang="en-US" sz="3200" b="1" i="1" dirty="0" smtClean="0">
                <a:solidFill>
                  <a:srgbClr val="FF0000"/>
                </a:solidFill>
              </a:rPr>
            </a:br>
            <a:endParaRPr lang="en-US" sz="2800" dirty="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583586FB-8699-4AC2-8011-F8263DA37F0E}" type="slidenum">
              <a:rPr lang="en-US" smtClean="0"/>
              <a:pPr/>
              <a:t>11</a:t>
            </a:fld>
            <a:endParaRPr lang="en-US"/>
          </a:p>
        </p:txBody>
      </p:sp>
      <p:sp>
        <p:nvSpPr>
          <p:cNvPr id="7" name="TextBox 6"/>
          <p:cNvSpPr txBox="1"/>
          <p:nvPr/>
        </p:nvSpPr>
        <p:spPr>
          <a:xfrm>
            <a:off x="304800" y="685800"/>
            <a:ext cx="4495800" cy="2062103"/>
          </a:xfrm>
          <a:prstGeom prst="rect">
            <a:avLst/>
          </a:prstGeom>
          <a:noFill/>
        </p:spPr>
        <p:txBody>
          <a:bodyPr wrap="square" rtlCol="0">
            <a:spAutoFit/>
          </a:bodyPr>
          <a:lstStyle/>
          <a:p>
            <a:pPr marL="342900" indent="-342900">
              <a:buFontTx/>
              <a:buAutoNum type="arabicPeriod"/>
            </a:pPr>
            <a:r>
              <a:rPr lang="en-US" sz="3200" b="1" dirty="0" smtClean="0"/>
              <a:t>Infinity? </a:t>
            </a:r>
          </a:p>
          <a:p>
            <a:pPr marL="342900" indent="-342900"/>
            <a:r>
              <a:rPr lang="en-US" sz="3200" dirty="0" smtClean="0"/>
              <a:t>                                             </a:t>
            </a:r>
          </a:p>
          <a:p>
            <a:pPr marL="342900" indent="-342900"/>
            <a:r>
              <a:rPr lang="en-US" sz="3200" b="1" dirty="0" smtClean="0"/>
              <a:t>2. Irrational Numbers?</a:t>
            </a:r>
          </a:p>
          <a:p>
            <a:pPr marL="342900" indent="-342900"/>
            <a:r>
              <a:rPr lang="en-US" sz="3200" b="1" dirty="0" smtClean="0"/>
              <a:t>3. Imaginary numbers?</a:t>
            </a:r>
            <a:endParaRPr lang="en-US" sz="3200" b="1" dirty="0"/>
          </a:p>
        </p:txBody>
      </p:sp>
      <p:sp>
        <p:nvSpPr>
          <p:cNvPr id="8" name="Rectangle 7"/>
          <p:cNvSpPr/>
          <p:nvPr/>
        </p:nvSpPr>
        <p:spPr>
          <a:xfrm>
            <a:off x="2819400" y="5638800"/>
            <a:ext cx="4114800" cy="584775"/>
          </a:xfrm>
          <a:prstGeom prst="rect">
            <a:avLst/>
          </a:prstGeom>
        </p:spPr>
        <p:txBody>
          <a:bodyPr wrap="square">
            <a:spAutoFit/>
          </a:bodyPr>
          <a:lstStyle/>
          <a:p>
            <a:r>
              <a:rPr lang="en-US" sz="3200" b="1" dirty="0" smtClean="0"/>
              <a:t>Leopold </a:t>
            </a:r>
            <a:r>
              <a:rPr lang="en-US" sz="3200" b="1" dirty="0" err="1" smtClean="0"/>
              <a:t>Kronecker</a:t>
            </a:r>
            <a:endParaRPr lang="en-US" sz="3200" b="1" dirty="0"/>
          </a:p>
        </p:txBody>
      </p:sp>
      <p:sp>
        <p:nvSpPr>
          <p:cNvPr id="12" name="Rectangle 11"/>
          <p:cNvSpPr/>
          <p:nvPr/>
        </p:nvSpPr>
        <p:spPr>
          <a:xfrm>
            <a:off x="3352800" y="4876800"/>
            <a:ext cx="2248757" cy="584775"/>
          </a:xfrm>
          <a:prstGeom prst="rect">
            <a:avLst/>
          </a:prstGeom>
        </p:spPr>
        <p:txBody>
          <a:bodyPr wrap="none">
            <a:spAutoFit/>
          </a:bodyPr>
          <a:lstStyle/>
          <a:p>
            <a:r>
              <a:rPr lang="en-US" sz="3200" b="1" dirty="0" smtClean="0"/>
              <a:t>4. Integers? </a:t>
            </a:r>
            <a:endParaRPr lang="en-US" sz="3200" b="1" dirty="0"/>
          </a:p>
        </p:txBody>
      </p:sp>
      <p:pic>
        <p:nvPicPr>
          <p:cNvPr id="2055" name="Picture 7"/>
          <p:cNvPicPr>
            <a:picLocks noChangeAspect="1" noChangeArrowheads="1"/>
          </p:cNvPicPr>
          <p:nvPr/>
        </p:nvPicPr>
        <p:blipFill>
          <a:blip r:embed="rId4" cstate="print"/>
          <a:srcRect/>
          <a:stretch>
            <a:fillRect/>
          </a:stretch>
        </p:blipFill>
        <p:spPr bwMode="auto">
          <a:xfrm>
            <a:off x="6324600" y="3630129"/>
            <a:ext cx="2286000" cy="2840953"/>
          </a:xfrm>
          <a:prstGeom prst="rect">
            <a:avLst/>
          </a:prstGeom>
          <a:noFill/>
          <a:ln w="9525">
            <a:noFill/>
            <a:miter lim="800000"/>
            <a:headEnd/>
            <a:tailEnd/>
          </a:ln>
        </p:spPr>
      </p:pic>
      <p:pic>
        <p:nvPicPr>
          <p:cNvPr id="2056" name="Picture 8"/>
          <p:cNvPicPr>
            <a:picLocks noChangeAspect="1" noChangeArrowheads="1"/>
          </p:cNvPicPr>
          <p:nvPr/>
        </p:nvPicPr>
        <p:blipFill>
          <a:blip r:embed="rId5" cstate="print"/>
          <a:srcRect/>
          <a:stretch>
            <a:fillRect/>
          </a:stretch>
        </p:blipFill>
        <p:spPr bwMode="auto">
          <a:xfrm>
            <a:off x="152399" y="2895600"/>
            <a:ext cx="2650713" cy="3733800"/>
          </a:xfrm>
          <a:prstGeom prst="rect">
            <a:avLst/>
          </a:prstGeom>
          <a:noFill/>
          <a:ln w="9525">
            <a:noFill/>
            <a:miter lim="800000"/>
            <a:headEnd/>
            <a:tailEnd/>
          </a:ln>
        </p:spPr>
      </p:pic>
      <p:sp>
        <p:nvSpPr>
          <p:cNvPr id="20" name="Rectangle 19"/>
          <p:cNvSpPr/>
          <p:nvPr/>
        </p:nvSpPr>
        <p:spPr>
          <a:xfrm>
            <a:off x="3352800" y="990600"/>
            <a:ext cx="2423036" cy="584775"/>
          </a:xfrm>
          <a:prstGeom prst="rect">
            <a:avLst/>
          </a:prstGeom>
        </p:spPr>
        <p:txBody>
          <a:bodyPr wrap="none">
            <a:spAutoFit/>
          </a:bodyPr>
          <a:lstStyle/>
          <a:p>
            <a:r>
              <a:rPr lang="en-US" sz="3200" b="1" dirty="0" smtClean="0"/>
              <a:t>David Hilbert</a:t>
            </a:r>
            <a:endParaRPr lang="en-US" sz="3200" b="1" dirty="0"/>
          </a:p>
        </p:txBody>
      </p:sp>
      <p:sp>
        <p:nvSpPr>
          <p:cNvPr id="21" name="Rectangle 20"/>
          <p:cNvSpPr/>
          <p:nvPr/>
        </p:nvSpPr>
        <p:spPr>
          <a:xfrm>
            <a:off x="3124200" y="3200400"/>
            <a:ext cx="3190297" cy="1569660"/>
          </a:xfrm>
          <a:prstGeom prst="rect">
            <a:avLst/>
          </a:prstGeom>
        </p:spPr>
        <p:txBody>
          <a:bodyPr wrap="none">
            <a:spAutoFit/>
          </a:bodyPr>
          <a:lstStyle/>
          <a:p>
            <a:r>
              <a:rPr lang="en-US" sz="3200" dirty="0" smtClean="0"/>
              <a:t/>
            </a:r>
            <a:br>
              <a:rPr lang="en-US" sz="3200" dirty="0" smtClean="0"/>
            </a:br>
            <a:r>
              <a:rPr lang="en-US" sz="3200" b="1" dirty="0" smtClean="0"/>
              <a:t>Gottfried Wilhelm</a:t>
            </a:r>
          </a:p>
          <a:p>
            <a:pPr algn="ctr"/>
            <a:r>
              <a:rPr lang="en-US" sz="3200" b="1" dirty="0" smtClean="0"/>
              <a:t> Leibniz</a:t>
            </a:r>
            <a:endParaRPr lang="en-US" sz="3200" b="1" dirty="0"/>
          </a:p>
        </p:txBody>
      </p:sp>
      <p:pic>
        <p:nvPicPr>
          <p:cNvPr id="2054" name="Picture 6"/>
          <p:cNvPicPr>
            <a:picLocks noChangeAspect="1" noChangeArrowheads="1"/>
          </p:cNvPicPr>
          <p:nvPr/>
        </p:nvPicPr>
        <p:blipFill>
          <a:blip r:embed="rId6" cstate="print"/>
          <a:srcRect/>
          <a:stretch>
            <a:fillRect/>
          </a:stretch>
        </p:blipFill>
        <p:spPr bwMode="auto">
          <a:xfrm>
            <a:off x="6096000" y="609600"/>
            <a:ext cx="2136066" cy="2784997"/>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2000"/>
                                        <p:tgtEl>
                                          <p:spTgt spid="7">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20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fade">
                                      <p:cBhvr>
                                        <p:cTn id="16" dur="20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2000"/>
                                        <p:tgtEl>
                                          <p:spTgt spid="7">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fade">
                                      <p:cBhvr>
                                        <p:cTn id="26" dur="2000"/>
                                        <p:tgtEl>
                                          <p:spTgt spid="7">
                                            <p:txEl>
                                              <p:pRg st="3" end="3"/>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2000"/>
                                        <p:tgtEl>
                                          <p:spTgt spid="2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200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2000"/>
                                        <p:tgtEl>
                                          <p:spTgt spid="1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animBg="1"/>
      <p:bldP spid="10" grpId="0" animBg="1"/>
      <p:bldP spid="8" grpId="0"/>
      <p:bldP spid="12" grpId="0"/>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BABF9F-8FB1-4224-BA0B-0CB30B5826AA}" type="slidenum">
              <a:rPr lang="en-US" smtClean="0"/>
              <a:pPr/>
              <a:t>12</a:t>
            </a:fld>
            <a:endParaRPr lang="en-US"/>
          </a:p>
        </p:txBody>
      </p:sp>
      <p:sp>
        <p:nvSpPr>
          <p:cNvPr id="5" name="Title 1"/>
          <p:cNvSpPr txBox="1">
            <a:spLocks/>
          </p:cNvSpPr>
          <p:nvPr/>
        </p:nvSpPr>
        <p:spPr>
          <a:xfrm>
            <a:off x="533400" y="304800"/>
            <a:ext cx="9144000" cy="685799"/>
          </a:xfrm>
          <a:prstGeom prst="rect">
            <a:avLst/>
          </a:prstGeom>
        </p:spPr>
        <p:txBody>
          <a:bodyPr vert="horz"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1" u="none" strike="noStrike" kern="1200" cap="all" spc="0" normalizeH="0" baseline="0" noProof="0" dirty="0" smtClean="0">
                <a:ln>
                  <a:noFill/>
                </a:ln>
                <a:solidFill>
                  <a:schemeClr val="bg2">
                    <a:lumMod val="25000"/>
                  </a:schemeClr>
                </a:solidFill>
                <a:effectLst>
                  <a:reflection blurRad="12700" stA="48000" endA="300" endPos="55000" dir="5400000" sy="-90000" algn="bl" rotWithShape="0"/>
                </a:effectLst>
                <a:uLnTx/>
                <a:uFillTx/>
                <a:latin typeface="+mj-lt"/>
                <a:ea typeface="+mj-ea"/>
                <a:cs typeface="+mj-cs"/>
              </a:rPr>
              <a:t>In Theory, Theory and Reality are the Same</a:t>
            </a:r>
            <a:r>
              <a:rPr kumimoji="0" lang="en-US" sz="3200" b="1" i="1" u="none" strike="noStrike" kern="1200" cap="all" spc="0" normalizeH="0" baseline="0" noProof="0" dirty="0" smtClean="0">
                <a:ln>
                  <a:noFill/>
                </a:ln>
                <a:solidFill>
                  <a:srgbClr val="FF0000"/>
                </a:solidFill>
                <a:effectLst>
                  <a:reflection blurRad="12700" stA="48000" endA="300" endPos="55000" dir="5400000" sy="-90000" algn="bl" rotWithShape="0"/>
                </a:effectLst>
                <a:uLnTx/>
                <a:uFillTx/>
                <a:latin typeface="+mj-lt"/>
                <a:ea typeface="+mj-ea"/>
                <a:cs typeface="+mj-cs"/>
              </a:rPr>
              <a:t/>
            </a:r>
            <a:br>
              <a:rPr kumimoji="0" lang="en-US" sz="3200" b="1" i="1" u="none" strike="noStrike" kern="1200" cap="all" spc="0" normalizeH="0" baseline="0" noProof="0" dirty="0" smtClean="0">
                <a:ln>
                  <a:noFill/>
                </a:ln>
                <a:solidFill>
                  <a:srgbClr val="FF0000"/>
                </a:solidFill>
                <a:effectLst>
                  <a:reflection blurRad="12700" stA="48000" endA="300" endPos="55000" dir="5400000" sy="-90000" algn="bl" rotWithShape="0"/>
                </a:effectLst>
                <a:uLnTx/>
                <a:uFillTx/>
                <a:latin typeface="+mj-lt"/>
                <a:ea typeface="+mj-ea"/>
                <a:cs typeface="+mj-cs"/>
              </a:rPr>
            </a:br>
            <a:endParaRPr kumimoji="0" lang="en-US" sz="2800" b="0" i="0" u="none" strike="noStrike" kern="1200" cap="all" spc="0" normalizeH="0" baseline="0" noProof="0" dirty="0">
              <a:ln>
                <a:noFill/>
              </a:ln>
              <a:solidFill>
                <a:schemeClr val="tx2"/>
              </a:solidFill>
              <a:effectLst>
                <a:reflection blurRad="12700" stA="48000" endA="300" endPos="55000" dir="5400000" sy="-90000" algn="bl" rotWithShape="0"/>
              </a:effectLst>
              <a:uLnTx/>
              <a:uFillTx/>
              <a:latin typeface="Arial" pitchFamily="34" charset="0"/>
              <a:ea typeface="+mj-ea"/>
              <a:cs typeface="Arial" pitchFamily="34" charset="0"/>
            </a:endParaRPr>
          </a:p>
        </p:txBody>
      </p:sp>
      <p:sp>
        <p:nvSpPr>
          <p:cNvPr id="6" name="Content Placeholder 5"/>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3" cstate="print"/>
          <a:srcRect/>
          <a:stretch>
            <a:fillRect/>
          </a:stretch>
        </p:blipFill>
        <p:spPr bwMode="auto">
          <a:xfrm>
            <a:off x="304800" y="914400"/>
            <a:ext cx="5160160" cy="5611813"/>
          </a:xfrm>
          <a:prstGeom prst="rect">
            <a:avLst/>
          </a:prstGeom>
          <a:noFill/>
          <a:ln w="9525">
            <a:noFill/>
            <a:miter lim="800000"/>
            <a:headEnd/>
            <a:tailEnd/>
          </a:ln>
        </p:spPr>
      </p:pic>
      <p:sp>
        <p:nvSpPr>
          <p:cNvPr id="8" name="Subtitle 2"/>
          <p:cNvSpPr txBox="1">
            <a:spLocks/>
          </p:cNvSpPr>
          <p:nvPr/>
        </p:nvSpPr>
        <p:spPr>
          <a:xfrm>
            <a:off x="5410200" y="1828800"/>
            <a:ext cx="3505200" cy="914400"/>
          </a:xfrm>
          <a:prstGeom prst="rect">
            <a:avLst/>
          </a:prstGeom>
        </p:spPr>
        <p:txBody>
          <a:bodyPr vert="horz">
            <a:noAutofit/>
          </a:bodyPr>
          <a:lstStyle/>
          <a:p>
            <a:pPr marL="342900" marR="0" lvl="0" indent="-342900" algn="ctr" defTabSz="914400" rtl="0" eaLnBrk="1" fontAlgn="auto" latinLnBrk="0" hangingPunct="1">
              <a:lnSpc>
                <a:spcPct val="100000"/>
              </a:lnSpc>
              <a:spcBef>
                <a:spcPct val="20000"/>
              </a:spcBef>
              <a:spcAft>
                <a:spcPts val="0"/>
              </a:spcAft>
              <a:buClr>
                <a:schemeClr val="accent1"/>
              </a:buClr>
              <a:buSzPct val="70000"/>
              <a:tabLst/>
              <a:defRPr/>
            </a:pPr>
            <a:r>
              <a:rPr kumimoji="0" lang="en-US" sz="4800" b="1" i="0" u="none" strike="noStrike" kern="1200" cap="none" spc="0" normalizeH="0" baseline="0" noProof="0" dirty="0" smtClean="0">
                <a:ln>
                  <a:noFill/>
                </a:ln>
                <a:solidFill>
                  <a:schemeClr val="bg2">
                    <a:lumMod val="25000"/>
                  </a:schemeClr>
                </a:solidFill>
                <a:effectLst/>
                <a:uLnTx/>
                <a:uFillTx/>
                <a:latin typeface="Mathematica5" pitchFamily="2" charset="2"/>
                <a:ea typeface="+mn-ea"/>
                <a:cs typeface="+mn-cs"/>
              </a:rPr>
              <a:t>David </a:t>
            </a:r>
            <a:r>
              <a:rPr kumimoji="0" lang="en-US" sz="4800" b="1" i="0" u="none" strike="noStrike" kern="1200" cap="none" spc="0" normalizeH="0" baseline="0" noProof="0" dirty="0" err="1" smtClean="0">
                <a:ln>
                  <a:noFill/>
                </a:ln>
                <a:solidFill>
                  <a:schemeClr val="bg2">
                    <a:lumMod val="25000"/>
                  </a:schemeClr>
                </a:solidFill>
                <a:effectLst/>
                <a:uLnTx/>
                <a:uFillTx/>
                <a:latin typeface="Mathematica5" pitchFamily="2" charset="2"/>
                <a:ea typeface="+mn-ea"/>
                <a:cs typeface="+mn-cs"/>
              </a:rPr>
              <a:t>Slepian</a:t>
            </a:r>
            <a:r>
              <a:rPr kumimoji="0" lang="en-US" sz="4800" b="1" i="0" u="none" strike="noStrike" kern="1200" cap="none" spc="0" normalizeH="0" baseline="0" noProof="0" dirty="0" err="1" smtClean="0">
                <a:ln>
                  <a:noFill/>
                </a:ln>
                <a:solidFill>
                  <a:schemeClr val="tx2"/>
                </a:solidFill>
                <a:effectLst/>
                <a:uLnTx/>
                <a:uFillTx/>
                <a:latin typeface="Mathematica5" pitchFamily="2" charset="2"/>
                <a:ea typeface="+mn-ea"/>
                <a:cs typeface="+mn-cs"/>
              </a:rPr>
              <a:t>ß</a:t>
            </a:r>
            <a:endParaRPr kumimoji="0" lang="en-US" sz="4800" b="1" i="0" u="none" strike="noStrike" kern="1200" cap="none" spc="0" normalizeH="0" baseline="0" noProof="0" dirty="0">
              <a:ln>
                <a:noFill/>
              </a:ln>
              <a:solidFill>
                <a:schemeClr val="tx2"/>
              </a:solidFill>
              <a:effectLst/>
              <a:uLnTx/>
              <a:uFillTx/>
              <a:latin typeface="Mathematica5" pitchFamily="2" charset="2"/>
              <a:ea typeface="+mn-ea"/>
              <a:cs typeface="+mn-cs"/>
            </a:endParaRPr>
          </a:p>
        </p:txBody>
      </p:sp>
      <p:sp>
        <p:nvSpPr>
          <p:cNvPr id="9" name="Subtitle 2"/>
          <p:cNvSpPr txBox="1">
            <a:spLocks/>
          </p:cNvSpPr>
          <p:nvPr/>
        </p:nvSpPr>
        <p:spPr>
          <a:xfrm>
            <a:off x="5562600" y="3505200"/>
            <a:ext cx="3276600" cy="2743200"/>
          </a:xfrm>
          <a:prstGeom prst="rect">
            <a:avLst/>
          </a:prstGeom>
        </p:spPr>
        <p:txBody>
          <a:bodyPr vert="horz" anchor="b">
            <a:noAutofit/>
          </a:bodyPr>
          <a:lstStyle/>
          <a:p>
            <a:pPr algn="ctr"/>
            <a:r>
              <a:rPr kumimoji="0" lang="en-US" sz="2800" b="0" i="0" u="none" strike="noStrike" kern="1200" cap="none" spc="0" normalizeH="0" baseline="0" noProof="0" dirty="0" smtClean="0">
                <a:ln>
                  <a:noFill/>
                </a:ln>
                <a:solidFill>
                  <a:schemeClr val="tx1"/>
                </a:solidFill>
                <a:effectLst/>
                <a:uLnTx/>
                <a:uFillTx/>
                <a:latin typeface="+mj-lt"/>
                <a:ea typeface="+mn-ea"/>
                <a:cs typeface="+mn-cs"/>
              </a:rPr>
              <a:t>“</a:t>
            </a:r>
            <a:r>
              <a:rPr lang="en-US" sz="4400" dirty="0" smtClean="0">
                <a:latin typeface="Mathematica5" pitchFamily="2" charset="2"/>
              </a:rPr>
              <a:t>the miracle of modern </a:t>
            </a:r>
            <a:r>
              <a:rPr lang="en-US" sz="4400" dirty="0" err="1" smtClean="0">
                <a:latin typeface="Mathematica5" pitchFamily="2" charset="2"/>
              </a:rPr>
              <a:t>scence</a:t>
            </a:r>
            <a:r>
              <a:rPr kumimoji="0" lang="en-US" sz="2800" b="1" i="0" u="none" strike="noStrike" kern="1200" cap="none" spc="0" normalizeH="0" baseline="0" noProof="0" dirty="0" smtClean="0">
                <a:ln>
                  <a:noFill/>
                </a:ln>
                <a:solidFill>
                  <a:schemeClr val="tx1"/>
                </a:solidFill>
                <a:effectLst/>
                <a:uLnTx/>
                <a:uFillTx/>
                <a:latin typeface="+mn-lt"/>
                <a:ea typeface="+mn-ea"/>
                <a:cs typeface="+mn-cs"/>
              </a:rPr>
              <a:t>”</a:t>
            </a:r>
            <a:endParaRPr kumimoji="0" lang="en-US" sz="2800" b="1" i="0" u="none" strike="noStrike" kern="1200" cap="none" spc="0" normalizeH="0" baseline="0" noProof="0" dirty="0">
              <a:ln>
                <a:noFill/>
              </a:ln>
              <a:solidFill>
                <a:schemeClr val="tx1"/>
              </a:solidFill>
              <a:effectLst/>
              <a:uLnTx/>
              <a:uFillTx/>
              <a:latin typeface="Mathematica5" pitchFamily="2" charset="2"/>
              <a:ea typeface="+mn-ea"/>
              <a:cs typeface="+mn-cs"/>
            </a:endParaRP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457200"/>
            <a:ext cx="6019800" cy="1470025"/>
          </a:xfrm>
        </p:spPr>
        <p:txBody>
          <a:bodyPr/>
          <a:lstStyle/>
          <a:p>
            <a:pPr algn="ctr"/>
            <a:r>
              <a:rPr lang="en-US" dirty="0" smtClean="0">
                <a:latin typeface="Arial Rounded MT Bold" pitchFamily="34" charset="0"/>
              </a:rPr>
              <a:t>Numbed By </a:t>
            </a:r>
            <a:br>
              <a:rPr lang="en-US" dirty="0" smtClean="0">
                <a:latin typeface="Arial Rounded MT Bold" pitchFamily="34" charset="0"/>
              </a:rPr>
            </a:br>
            <a:r>
              <a:rPr lang="en-US" dirty="0" smtClean="0">
                <a:latin typeface="Arial Rounded MT Bold" pitchFamily="34" charset="0"/>
              </a:rPr>
              <a:t>Familiarity?</a:t>
            </a:r>
            <a:endParaRPr lang="en-US" dirty="0">
              <a:latin typeface="Arial Rounded MT Bold" pitchFamily="34" charset="0"/>
            </a:endParaRPr>
          </a:p>
        </p:txBody>
      </p:sp>
      <p:sp>
        <p:nvSpPr>
          <p:cNvPr id="3" name="Subtitle 2"/>
          <p:cNvSpPr>
            <a:spLocks noGrp="1"/>
          </p:cNvSpPr>
          <p:nvPr>
            <p:ph type="subTitle" idx="1"/>
          </p:nvPr>
        </p:nvSpPr>
        <p:spPr>
          <a:xfrm>
            <a:off x="685800" y="5638800"/>
            <a:ext cx="3962400" cy="1219200"/>
          </a:xfrm>
        </p:spPr>
        <p:txBody>
          <a:bodyPr>
            <a:noAutofit/>
          </a:bodyPr>
          <a:lstStyle/>
          <a:p>
            <a:pPr algn="ctr"/>
            <a:r>
              <a:rPr lang="en-US" sz="4400" b="1" dirty="0" smtClean="0">
                <a:solidFill>
                  <a:schemeClr val="bg2">
                    <a:lumMod val="25000"/>
                  </a:schemeClr>
                </a:solidFill>
                <a:latin typeface="Mathematica5" pitchFamily="2" charset="2"/>
              </a:rPr>
              <a:t>Richard W</a:t>
            </a:r>
            <a:r>
              <a:rPr lang="en-US" sz="4400" b="1" dirty="0" smtClean="0">
                <a:solidFill>
                  <a:schemeClr val="bg2">
                    <a:lumMod val="25000"/>
                  </a:schemeClr>
                </a:solidFill>
                <a:latin typeface="+mj-lt"/>
              </a:rPr>
              <a:t>.</a:t>
            </a:r>
            <a:r>
              <a:rPr lang="en-US" sz="4400" b="1" dirty="0" smtClean="0">
                <a:solidFill>
                  <a:schemeClr val="bg2">
                    <a:lumMod val="25000"/>
                  </a:schemeClr>
                </a:solidFill>
                <a:latin typeface="Mathematica5" pitchFamily="2" charset="2"/>
              </a:rPr>
              <a:t> </a:t>
            </a:r>
          </a:p>
          <a:p>
            <a:pPr algn="ctr"/>
            <a:r>
              <a:rPr lang="en-US" sz="4400" b="1" dirty="0" smtClean="0">
                <a:solidFill>
                  <a:schemeClr val="bg2">
                    <a:lumMod val="25000"/>
                  </a:schemeClr>
                </a:solidFill>
                <a:latin typeface="Mathematica5" pitchFamily="2" charset="2"/>
              </a:rPr>
              <a:t>Hamming</a:t>
            </a:r>
          </a:p>
          <a:p>
            <a:pPr algn="ctr"/>
            <a:endParaRPr lang="en-US" sz="3600" b="1" dirty="0" smtClean="0">
              <a:solidFill>
                <a:schemeClr val="tx1"/>
              </a:solidFill>
            </a:endParaRPr>
          </a:p>
          <a:p>
            <a:pPr algn="ctr"/>
            <a:r>
              <a:rPr lang="en-US" sz="3600" b="1" dirty="0" smtClean="0">
                <a:solidFill>
                  <a:schemeClr val="tx1"/>
                </a:solidFill>
              </a:rPr>
              <a:t>“</a:t>
            </a:r>
            <a:r>
              <a:rPr lang="en-US" sz="3600" b="1" dirty="0" smtClean="0">
                <a:solidFill>
                  <a:schemeClr val="tx1"/>
                </a:solidFill>
                <a:latin typeface="Mathematica5" pitchFamily="2" charset="2"/>
              </a:rPr>
              <a:t>The Unreasonable Effectiveness of Mathematics</a:t>
            </a:r>
            <a:r>
              <a:rPr lang="en-US" sz="3600" b="1" dirty="0" smtClean="0">
                <a:solidFill>
                  <a:schemeClr val="tx1"/>
                </a:solidFill>
              </a:rPr>
              <a:t>” </a:t>
            </a:r>
            <a:endParaRPr lang="en-US" sz="3600" b="1" dirty="0">
              <a:solidFill>
                <a:schemeClr val="tx1"/>
              </a:solidFill>
            </a:endParaRPr>
          </a:p>
        </p:txBody>
      </p:sp>
      <p:sp>
        <p:nvSpPr>
          <p:cNvPr id="4" name="Slide Number Placeholder 3"/>
          <p:cNvSpPr>
            <a:spLocks noGrp="1"/>
          </p:cNvSpPr>
          <p:nvPr>
            <p:ph type="sldNum" sz="quarter" idx="12"/>
          </p:nvPr>
        </p:nvSpPr>
        <p:spPr/>
        <p:txBody>
          <a:bodyPr/>
          <a:lstStyle/>
          <a:p>
            <a:fld id="{583586FB-8699-4AC2-8011-F8263DA37F0E}" type="slidenum">
              <a:rPr lang="en-US" smtClean="0"/>
              <a:pPr/>
              <a:t>13</a:t>
            </a:fld>
            <a:endParaRPr lang="en-US"/>
          </a:p>
        </p:txBody>
      </p:sp>
      <p:pic>
        <p:nvPicPr>
          <p:cNvPr id="3074" name="Picture 2"/>
          <p:cNvPicPr>
            <a:picLocks noChangeAspect="1" noChangeArrowheads="1"/>
          </p:cNvPicPr>
          <p:nvPr/>
        </p:nvPicPr>
        <p:blipFill>
          <a:blip r:embed="rId3" cstate="print"/>
          <a:srcRect/>
          <a:stretch>
            <a:fillRect/>
          </a:stretch>
        </p:blipFill>
        <p:spPr bwMode="auto">
          <a:xfrm>
            <a:off x="4953000" y="609600"/>
            <a:ext cx="3962856" cy="5715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76800" y="1219200"/>
            <a:ext cx="4114800" cy="1470025"/>
          </a:xfrm>
        </p:spPr>
        <p:txBody>
          <a:bodyPr>
            <a:noAutofit/>
          </a:bodyPr>
          <a:lstStyle/>
          <a:p>
            <a:pPr algn="ctr"/>
            <a:r>
              <a:rPr lang="en-US" sz="4800" b="1" dirty="0" smtClean="0">
                <a:solidFill>
                  <a:srgbClr val="C00000"/>
                </a:solidFill>
                <a:latin typeface="Mathematica5" pitchFamily="2" charset="2"/>
              </a:rPr>
              <a:t>Heinrich Hertz </a:t>
            </a:r>
            <a:endParaRPr lang="en-US" sz="4800" b="1" dirty="0">
              <a:solidFill>
                <a:srgbClr val="C00000"/>
              </a:solidFill>
              <a:latin typeface="Mathematica5" pitchFamily="2" charset="2"/>
            </a:endParaRPr>
          </a:p>
        </p:txBody>
      </p:sp>
      <p:sp>
        <p:nvSpPr>
          <p:cNvPr id="3" name="Subtitle 2"/>
          <p:cNvSpPr>
            <a:spLocks noGrp="1"/>
          </p:cNvSpPr>
          <p:nvPr>
            <p:ph type="subTitle" idx="1"/>
          </p:nvPr>
        </p:nvSpPr>
        <p:spPr>
          <a:xfrm>
            <a:off x="5181600" y="3505200"/>
            <a:ext cx="3276600" cy="2743200"/>
          </a:xfrm>
        </p:spPr>
        <p:txBody>
          <a:bodyPr>
            <a:noAutofit/>
          </a:bodyPr>
          <a:lstStyle/>
          <a:p>
            <a:pPr algn="ctr"/>
            <a:r>
              <a:rPr lang="en-US" sz="2800" dirty="0" smtClean="0">
                <a:solidFill>
                  <a:schemeClr val="tx1"/>
                </a:solidFill>
                <a:latin typeface="+mj-lt"/>
              </a:rPr>
              <a:t>“</a:t>
            </a:r>
            <a:r>
              <a:rPr lang="en-US" sz="2800" b="1" dirty="0" smtClean="0">
                <a:solidFill>
                  <a:schemeClr val="tx1"/>
                </a:solidFill>
                <a:latin typeface="Mathematica5" pitchFamily="2" charset="2"/>
              </a:rPr>
              <a:t>Mathematical formulas seem to have an independent existence and an intelligence of their own</a:t>
            </a:r>
            <a:r>
              <a:rPr lang="en-US" sz="2800" b="1" dirty="0" smtClean="0">
                <a:solidFill>
                  <a:schemeClr val="tx1"/>
                </a:solidFill>
              </a:rPr>
              <a:t>”</a:t>
            </a:r>
            <a:endParaRPr lang="en-US" sz="2800" b="1" dirty="0">
              <a:solidFill>
                <a:schemeClr val="tx1"/>
              </a:solidFill>
              <a:latin typeface="Mathematica5" pitchFamily="2" charset="2"/>
            </a:endParaRPr>
          </a:p>
        </p:txBody>
      </p:sp>
      <p:sp>
        <p:nvSpPr>
          <p:cNvPr id="4" name="Slide Number Placeholder 3"/>
          <p:cNvSpPr>
            <a:spLocks noGrp="1"/>
          </p:cNvSpPr>
          <p:nvPr>
            <p:ph type="sldNum" sz="quarter" idx="12"/>
          </p:nvPr>
        </p:nvSpPr>
        <p:spPr/>
        <p:txBody>
          <a:bodyPr/>
          <a:lstStyle/>
          <a:p>
            <a:fld id="{583586FB-8699-4AC2-8011-F8263DA37F0E}" type="slidenum">
              <a:rPr lang="en-US" smtClean="0"/>
              <a:pPr/>
              <a:t>14</a:t>
            </a:fld>
            <a:endParaRPr lang="en-US"/>
          </a:p>
        </p:txBody>
      </p:sp>
      <p:sp>
        <p:nvSpPr>
          <p:cNvPr id="6" name="Title 1"/>
          <p:cNvSpPr txBox="1">
            <a:spLocks/>
          </p:cNvSpPr>
          <p:nvPr/>
        </p:nvSpPr>
        <p:spPr>
          <a:xfrm>
            <a:off x="-228600" y="-228600"/>
            <a:ext cx="9144000" cy="1470025"/>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1"/>
                </a:solidFill>
                <a:effectLst/>
                <a:uLnTx/>
                <a:uFillTx/>
                <a:latin typeface="Mathematica5" pitchFamily="2" charset="2"/>
                <a:ea typeface="+mj-ea"/>
                <a:cs typeface="+mj-cs"/>
              </a:rPr>
              <a:t>Astonished at properties</a:t>
            </a:r>
            <a:r>
              <a:rPr kumimoji="0" lang="en-US" sz="4000" b="0" i="0" u="none" strike="noStrike" kern="1200" cap="none" spc="0" normalizeH="0" noProof="0" dirty="0" smtClean="0">
                <a:ln>
                  <a:noFill/>
                </a:ln>
                <a:solidFill>
                  <a:schemeClr val="tx1"/>
                </a:solidFill>
                <a:effectLst/>
                <a:uLnTx/>
                <a:uFillTx/>
                <a:latin typeface="Mathematica5" pitchFamily="2" charset="2"/>
                <a:ea typeface="+mj-ea"/>
                <a:cs typeface="+mj-cs"/>
              </a:rPr>
              <a:t> of mathematics</a:t>
            </a:r>
            <a:r>
              <a:rPr kumimoji="0" lang="en-US" sz="4400" b="0" i="0" u="none" strike="noStrike" kern="1200" cap="none" spc="0" normalizeH="0" noProof="0" dirty="0" smtClean="0">
                <a:ln>
                  <a:noFill/>
                </a:ln>
                <a:solidFill>
                  <a:schemeClr val="tx1"/>
                </a:solidFill>
                <a:effectLst/>
                <a:uLnTx/>
                <a:uFillTx/>
                <a:latin typeface="+mj-lt"/>
                <a:ea typeface="+mj-ea"/>
                <a:cs typeface="+mj-cs"/>
              </a:rPr>
              <a:t>.</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5" name="Picture 2"/>
          <p:cNvPicPr>
            <a:picLocks noChangeAspect="1" noChangeArrowheads="1"/>
          </p:cNvPicPr>
          <p:nvPr/>
        </p:nvPicPr>
        <p:blipFill>
          <a:blip r:embed="rId3" cstate="print"/>
          <a:srcRect/>
          <a:stretch>
            <a:fillRect/>
          </a:stretch>
        </p:blipFill>
        <p:spPr bwMode="auto">
          <a:xfrm>
            <a:off x="381000" y="914400"/>
            <a:ext cx="4410826" cy="5638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838200"/>
            <a:ext cx="8153400" cy="1222375"/>
          </a:xfrm>
        </p:spPr>
        <p:txBody>
          <a:bodyPr>
            <a:normAutofit/>
          </a:bodyPr>
          <a:lstStyle/>
          <a:p>
            <a:pPr algn="r"/>
            <a:r>
              <a:rPr lang="en-US" sz="2800" dirty="0" smtClean="0">
                <a:solidFill>
                  <a:schemeClr val="bg2">
                    <a:lumMod val="25000"/>
                  </a:schemeClr>
                </a:solidFill>
                <a:latin typeface="Mathematica5" pitchFamily="2" charset="2"/>
              </a:rPr>
              <a:t>Revelation</a:t>
            </a:r>
            <a:r>
              <a:rPr lang="en-US" sz="2800" dirty="0" smtClean="0">
                <a:solidFill>
                  <a:schemeClr val="bg2">
                    <a:lumMod val="25000"/>
                  </a:schemeClr>
                </a:solidFill>
                <a:latin typeface="+mn-lt"/>
              </a:rPr>
              <a:t>?</a:t>
            </a:r>
            <a:endParaRPr lang="en-US" sz="2800" dirty="0">
              <a:solidFill>
                <a:schemeClr val="bg2">
                  <a:lumMod val="25000"/>
                </a:schemeClr>
              </a:solidFill>
              <a:latin typeface="+mn-lt"/>
            </a:endParaRPr>
          </a:p>
        </p:txBody>
      </p:sp>
      <p:sp>
        <p:nvSpPr>
          <p:cNvPr id="3" name="Subtitle 2"/>
          <p:cNvSpPr>
            <a:spLocks noGrp="1"/>
          </p:cNvSpPr>
          <p:nvPr>
            <p:ph type="subTitle" idx="1"/>
          </p:nvPr>
        </p:nvSpPr>
        <p:spPr>
          <a:xfrm>
            <a:off x="5181600" y="3505200"/>
            <a:ext cx="3505200" cy="914400"/>
          </a:xfrm>
        </p:spPr>
        <p:txBody>
          <a:bodyPr>
            <a:noAutofit/>
          </a:bodyPr>
          <a:lstStyle/>
          <a:p>
            <a:pPr algn="ctr"/>
            <a:r>
              <a:rPr lang="en-US" sz="4800" b="1" dirty="0" smtClean="0">
                <a:solidFill>
                  <a:schemeClr val="bg2">
                    <a:lumMod val="25000"/>
                  </a:schemeClr>
                </a:solidFill>
                <a:latin typeface="Mathematica5" pitchFamily="2" charset="2"/>
              </a:rPr>
              <a:t>Carl </a:t>
            </a:r>
          </a:p>
          <a:p>
            <a:pPr algn="ctr"/>
            <a:r>
              <a:rPr lang="en-US" sz="4800" b="1" dirty="0" smtClean="0">
                <a:solidFill>
                  <a:schemeClr val="bg2">
                    <a:lumMod val="25000"/>
                  </a:schemeClr>
                </a:solidFill>
                <a:latin typeface="Mathematica5" pitchFamily="2" charset="2"/>
              </a:rPr>
              <a:t>Friedrich </a:t>
            </a:r>
          </a:p>
          <a:p>
            <a:pPr algn="ctr"/>
            <a:r>
              <a:rPr lang="en-US" sz="4800" b="1" dirty="0" err="1" smtClean="0">
                <a:solidFill>
                  <a:schemeClr val="bg2">
                    <a:lumMod val="25000"/>
                  </a:schemeClr>
                </a:solidFill>
                <a:latin typeface="Mathematica5" pitchFamily="2" charset="2"/>
              </a:rPr>
              <a:t>Gauss</a:t>
            </a:r>
            <a:r>
              <a:rPr lang="en-US" sz="4800" b="1" dirty="0" err="1" smtClean="0">
                <a:latin typeface="Mathematica5" pitchFamily="2" charset="2"/>
              </a:rPr>
              <a:t>ß</a:t>
            </a:r>
            <a:endParaRPr lang="en-US" sz="4800" b="1" dirty="0">
              <a:latin typeface="Mathematica5" pitchFamily="2" charset="2"/>
            </a:endParaRPr>
          </a:p>
        </p:txBody>
      </p:sp>
      <p:sp>
        <p:nvSpPr>
          <p:cNvPr id="4" name="Slide Number Placeholder 3"/>
          <p:cNvSpPr>
            <a:spLocks noGrp="1"/>
          </p:cNvSpPr>
          <p:nvPr>
            <p:ph type="sldNum" sz="quarter" idx="12"/>
          </p:nvPr>
        </p:nvSpPr>
        <p:spPr/>
        <p:txBody>
          <a:bodyPr/>
          <a:lstStyle/>
          <a:p>
            <a:fld id="{583586FB-8699-4AC2-8011-F8263DA37F0E}" type="slidenum">
              <a:rPr lang="en-US" smtClean="0"/>
              <a:pPr/>
              <a:t>15</a:t>
            </a:fld>
            <a:endParaRPr lang="en-US"/>
          </a:p>
        </p:txBody>
      </p:sp>
      <p:pic>
        <p:nvPicPr>
          <p:cNvPr id="5122" name="Picture 2"/>
          <p:cNvPicPr>
            <a:picLocks noChangeAspect="1" noChangeArrowheads="1"/>
          </p:cNvPicPr>
          <p:nvPr/>
        </p:nvPicPr>
        <p:blipFill>
          <a:blip r:embed="rId3" cstate="print"/>
          <a:srcRect/>
          <a:stretch>
            <a:fillRect/>
          </a:stretch>
        </p:blipFill>
        <p:spPr bwMode="auto">
          <a:xfrm>
            <a:off x="0" y="0"/>
            <a:ext cx="5079626" cy="6858000"/>
          </a:xfrm>
          <a:prstGeom prst="rect">
            <a:avLst/>
          </a:prstGeom>
          <a:noFill/>
          <a:ln w="9525">
            <a:noFill/>
            <a:miter lim="800000"/>
            <a:headEnd/>
            <a:tailEnd/>
          </a:ln>
        </p:spPr>
      </p:pic>
      <p:sp>
        <p:nvSpPr>
          <p:cNvPr id="6" name="Subtitle 2"/>
          <p:cNvSpPr txBox="1">
            <a:spLocks/>
          </p:cNvSpPr>
          <p:nvPr/>
        </p:nvSpPr>
        <p:spPr>
          <a:xfrm>
            <a:off x="5486400" y="3505200"/>
            <a:ext cx="3276600" cy="2743200"/>
          </a:xfrm>
          <a:prstGeom prst="rect">
            <a:avLst/>
          </a:prstGeom>
        </p:spPr>
        <p:txBody>
          <a:bodyPr vert="horz" anchor="b">
            <a:noAutofit/>
          </a:bodyPr>
          <a:lstStyle/>
          <a:p>
            <a:pPr algn="ctr"/>
            <a:r>
              <a:rPr kumimoji="0" lang="en-US" sz="2800" b="0" i="0" u="none" strike="noStrike" kern="1200" cap="none" spc="0" normalizeH="0" baseline="0" noProof="0" dirty="0" smtClean="0">
                <a:ln>
                  <a:noFill/>
                </a:ln>
                <a:solidFill>
                  <a:schemeClr val="tx1"/>
                </a:solidFill>
                <a:effectLst/>
                <a:uLnTx/>
                <a:uFillTx/>
                <a:latin typeface="+mj-lt"/>
                <a:ea typeface="+mn-ea"/>
                <a:cs typeface="+mn-cs"/>
              </a:rPr>
              <a:t>“</a:t>
            </a:r>
            <a:r>
              <a:rPr lang="en-US" sz="4400" dirty="0" smtClean="0">
                <a:latin typeface="Mathematica5" pitchFamily="2" charset="2"/>
              </a:rPr>
              <a:t>by the grace</a:t>
            </a:r>
          </a:p>
          <a:p>
            <a:pPr algn="ctr"/>
            <a:r>
              <a:rPr lang="en-US" sz="4400" dirty="0" smtClean="0">
                <a:latin typeface="Mathematica5" pitchFamily="2" charset="2"/>
              </a:rPr>
              <a:t>of the Lord</a:t>
            </a:r>
            <a:r>
              <a:rPr kumimoji="0" lang="en-US" sz="2800" b="1" i="0" u="none" strike="noStrike" kern="1200" cap="none" spc="0" normalizeH="0" baseline="0" noProof="0" dirty="0" smtClean="0">
                <a:ln>
                  <a:noFill/>
                </a:ln>
                <a:solidFill>
                  <a:schemeClr val="tx1"/>
                </a:solidFill>
                <a:effectLst/>
                <a:uLnTx/>
                <a:uFillTx/>
                <a:latin typeface="+mn-lt"/>
                <a:ea typeface="+mn-ea"/>
                <a:cs typeface="+mn-cs"/>
              </a:rPr>
              <a:t>”</a:t>
            </a:r>
            <a:endParaRPr kumimoji="0" lang="en-US" sz="2800" b="1" i="0" u="none" strike="noStrike" kern="1200" cap="none" spc="0" normalizeH="0" baseline="0" noProof="0" dirty="0">
              <a:ln>
                <a:noFill/>
              </a:ln>
              <a:solidFill>
                <a:schemeClr val="tx1"/>
              </a:solidFill>
              <a:effectLst/>
              <a:uLnTx/>
              <a:uFillTx/>
              <a:latin typeface="Mathematica5" pitchFamily="2" charset="2"/>
              <a:ea typeface="+mn-ea"/>
              <a:cs typeface="+mn-cs"/>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1143000"/>
            <a:ext cx="8915400" cy="5562600"/>
          </a:xfrm>
        </p:spPr>
        <p:txBody>
          <a:bodyPr>
            <a:normAutofit/>
          </a:bodyPr>
          <a:lstStyle/>
          <a:p>
            <a:r>
              <a:rPr lang="en-US" i="1" dirty="0" smtClean="0">
                <a:solidFill>
                  <a:schemeClr val="bg2">
                    <a:lumMod val="25000"/>
                  </a:schemeClr>
                </a:solidFill>
                <a:latin typeface="Arial Rounded MT Bold" pitchFamily="34" charset="0"/>
                <a:cs typeface="Arial" pitchFamily="34" charset="0"/>
              </a:rPr>
              <a:t>Contents</a:t>
            </a:r>
          </a:p>
          <a:p>
            <a:r>
              <a:rPr lang="en-US" i="1" dirty="0" smtClean="0">
                <a:solidFill>
                  <a:schemeClr val="bg2">
                    <a:lumMod val="25000"/>
                  </a:schemeClr>
                </a:solidFill>
                <a:latin typeface="Arial Rounded MT Bold" pitchFamily="34" charset="0"/>
                <a:cs typeface="Arial" pitchFamily="34" charset="0"/>
              </a:rPr>
              <a:t> </a:t>
            </a:r>
            <a:r>
              <a:rPr lang="en-US" i="1" dirty="0" smtClean="0">
                <a:solidFill>
                  <a:schemeClr val="bg2">
                    <a:lumMod val="25000"/>
                  </a:schemeClr>
                </a:solidFill>
                <a:latin typeface="Arial Rounded MT Bold" pitchFamily="34" charset="0"/>
                <a:cs typeface="Arial" pitchFamily="34" charset="0"/>
                <a:sym typeface="Webdings"/>
              </a:rPr>
              <a:t> </a:t>
            </a:r>
            <a:r>
              <a:rPr lang="en-US" sz="4800" dirty="0" smtClean="0">
                <a:solidFill>
                  <a:schemeClr val="bg2">
                    <a:lumMod val="25000"/>
                  </a:schemeClr>
                </a:solidFill>
                <a:latin typeface="Arial Rounded MT Bold" pitchFamily="34" charset="0"/>
                <a:cs typeface="Arial" pitchFamily="34" charset="0"/>
                <a:sym typeface="Wingdings"/>
              </a:rPr>
              <a:t></a:t>
            </a:r>
            <a:endParaRPr lang="en-US" dirty="0" smtClean="0">
              <a:solidFill>
                <a:schemeClr val="bg2">
                  <a:lumMod val="25000"/>
                </a:schemeClr>
              </a:solidFill>
              <a:latin typeface="Arial" pitchFamily="34" charset="0"/>
              <a:cs typeface="Arial" pitchFamily="34" charset="0"/>
            </a:endParaRPr>
          </a:p>
          <a:p>
            <a:r>
              <a:rPr lang="en-US" b="1" dirty="0" smtClean="0">
                <a:solidFill>
                  <a:schemeClr val="tx1"/>
                </a:solidFill>
                <a:latin typeface="Mathematica5" pitchFamily="2" charset="2"/>
              </a:rPr>
              <a:t>Apologetics</a:t>
            </a:r>
            <a:r>
              <a:rPr lang="en-US" b="1" dirty="0" smtClean="0">
                <a:solidFill>
                  <a:schemeClr val="tx1"/>
                </a:solidFill>
                <a:latin typeface="+mj-lt"/>
              </a:rPr>
              <a:t>,</a:t>
            </a:r>
            <a:r>
              <a:rPr lang="en-US" b="1" dirty="0" smtClean="0">
                <a:solidFill>
                  <a:schemeClr val="tx1"/>
                </a:solidFill>
                <a:latin typeface="Mathematica5" pitchFamily="2" charset="2"/>
              </a:rPr>
              <a:t> Provability and God Math</a:t>
            </a:r>
          </a:p>
          <a:p>
            <a:r>
              <a:rPr lang="en-US" b="1" dirty="0" smtClean="0">
                <a:solidFill>
                  <a:schemeClr val="tx1"/>
                </a:solidFill>
                <a:latin typeface="Mathematica5" pitchFamily="2" charset="2"/>
              </a:rPr>
              <a:t>Mathematics is Spooky</a:t>
            </a:r>
          </a:p>
          <a:p>
            <a:r>
              <a:rPr lang="en-US" b="1" dirty="0" smtClean="0">
                <a:solidFill>
                  <a:srgbClr val="FF0000"/>
                </a:solidFill>
                <a:latin typeface="Mathematica5" pitchFamily="2" charset="2"/>
              </a:rPr>
              <a:t>Flatland  Miracles</a:t>
            </a:r>
          </a:p>
          <a:p>
            <a:r>
              <a:rPr lang="en-US" b="1" dirty="0" smtClean="0">
                <a:solidFill>
                  <a:schemeClr val="tx1"/>
                </a:solidFill>
                <a:latin typeface="Mathematica5" pitchFamily="2" charset="2"/>
              </a:rPr>
              <a:t>To </a:t>
            </a:r>
            <a:r>
              <a:rPr lang="en-US" i="1" dirty="0" smtClean="0">
                <a:solidFill>
                  <a:schemeClr val="tx1"/>
                </a:solidFill>
                <a:latin typeface="Arial Rounded MT Bold" pitchFamily="34" charset="0"/>
                <a:cs typeface="Arial" pitchFamily="34" charset="0"/>
                <a:sym typeface="Symbol"/>
              </a:rPr>
              <a:t></a:t>
            </a:r>
            <a:r>
              <a:rPr lang="en-US" b="1" dirty="0" smtClean="0">
                <a:solidFill>
                  <a:schemeClr val="tx1"/>
                </a:solidFill>
                <a:latin typeface="Mathematica5" pitchFamily="2" charset="2"/>
              </a:rPr>
              <a:t>  and Beyond </a:t>
            </a:r>
            <a:r>
              <a:rPr lang="en-US" b="1" i="1" dirty="0" smtClean="0">
                <a:solidFill>
                  <a:schemeClr val="tx1"/>
                </a:solidFill>
                <a:latin typeface="Arial Rounded MT Bold" pitchFamily="34" charset="0"/>
              </a:rPr>
              <a:t>!</a:t>
            </a:r>
            <a:endParaRPr lang="en-US" b="1" dirty="0" smtClean="0">
              <a:solidFill>
                <a:schemeClr val="tx1"/>
              </a:solidFill>
              <a:latin typeface="Mathematica5" pitchFamily="2" charset="2"/>
            </a:endParaRPr>
          </a:p>
          <a:p>
            <a:r>
              <a:rPr lang="en-US" b="1" dirty="0" smtClean="0">
                <a:solidFill>
                  <a:schemeClr val="tx1"/>
                </a:solidFill>
                <a:latin typeface="Mathematica5" pitchFamily="2" charset="2"/>
              </a:rPr>
              <a:t>The G</a:t>
            </a:r>
            <a:r>
              <a:rPr lang="en-US" b="1" dirty="0" smtClean="0">
                <a:solidFill>
                  <a:schemeClr val="tx1"/>
                </a:solidFill>
                <a:latin typeface="Times New Roman" pitchFamily="18" charset="0"/>
                <a:cs typeface="Times New Roman" pitchFamily="18" charset="0"/>
              </a:rPr>
              <a:t>ö</a:t>
            </a:r>
            <a:r>
              <a:rPr lang="en-US" b="1" dirty="0" smtClean="0">
                <a:solidFill>
                  <a:schemeClr val="tx1"/>
                </a:solidFill>
                <a:latin typeface="Mathematica5" pitchFamily="2" charset="2"/>
              </a:rPr>
              <a:t>del Effect </a:t>
            </a:r>
            <a:r>
              <a:rPr lang="en-US" b="1" dirty="0" smtClean="0">
                <a:solidFill>
                  <a:schemeClr val="tx1"/>
                </a:solidFill>
                <a:latin typeface="Times New Roman" pitchFamily="18" charset="0"/>
                <a:cs typeface="Times New Roman" pitchFamily="18" charset="0"/>
              </a:rPr>
              <a:t>&amp;</a:t>
            </a:r>
            <a:r>
              <a:rPr lang="en-US" b="1" dirty="0" smtClean="0">
                <a:solidFill>
                  <a:schemeClr val="tx1"/>
                </a:solidFill>
                <a:latin typeface="Mathematica5" pitchFamily="2" charset="2"/>
              </a:rPr>
              <a:t> the Unknowable </a:t>
            </a:r>
          </a:p>
          <a:p>
            <a:endParaRPr lang="en-US" dirty="0">
              <a:solidFill>
                <a:schemeClr val="bg2">
                  <a:lumMod val="25000"/>
                </a:schemeClr>
              </a:solidFill>
              <a:latin typeface="Mathematica5" pitchFamily="2" charset="2"/>
            </a:endParaRPr>
          </a:p>
        </p:txBody>
      </p:sp>
      <p:sp>
        <p:nvSpPr>
          <p:cNvPr id="4" name="Slide Number Placeholder 3"/>
          <p:cNvSpPr>
            <a:spLocks noGrp="1"/>
          </p:cNvSpPr>
          <p:nvPr>
            <p:ph type="sldNum" sz="quarter" idx="12"/>
          </p:nvPr>
        </p:nvSpPr>
        <p:spPr/>
        <p:txBody>
          <a:bodyPr/>
          <a:lstStyle/>
          <a:p>
            <a:fld id="{1A2C1D74-703A-4C00-A5C1-62110CA965B3}" type="slidenum">
              <a:rPr lang="en-US" smtClean="0"/>
              <a:pPr/>
              <a:t>16</a:t>
            </a:fld>
            <a:endParaRPr lang="en-US"/>
          </a:p>
        </p:txBody>
      </p:sp>
      <p:sp>
        <p:nvSpPr>
          <p:cNvPr id="2" name="Title 1"/>
          <p:cNvSpPr>
            <a:spLocks noGrp="1"/>
          </p:cNvSpPr>
          <p:nvPr>
            <p:ph type="ctrTitle" idx="4294967295"/>
          </p:nvPr>
        </p:nvSpPr>
        <p:spPr>
          <a:xfrm>
            <a:off x="1295400" y="-228600"/>
            <a:ext cx="6477000" cy="1470025"/>
          </a:xfrm>
        </p:spPr>
        <p:txBody>
          <a:bodyPr>
            <a:normAutofit/>
          </a:bodyPr>
          <a:lstStyle/>
          <a:p>
            <a:pPr algn="ctr"/>
            <a:r>
              <a:rPr lang="en-US" sz="2800" i="1" dirty="0" smtClean="0">
                <a:latin typeface="Arial Rounded MT Bold" pitchFamily="34" charset="0"/>
              </a:rPr>
              <a:t>God Ever Geometrizes: Apologetics in Mathematics</a:t>
            </a:r>
            <a:endParaRPr lang="en-US" sz="2800" dirty="0">
              <a:latin typeface="Arial Rounded MT Bold" pitchFamily="34"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86400" y="228600"/>
            <a:ext cx="3276600" cy="2819400"/>
          </a:xfrm>
        </p:spPr>
        <p:txBody>
          <a:bodyPr>
            <a:normAutofit fontScale="90000"/>
          </a:bodyPr>
          <a:lstStyle/>
          <a:p>
            <a:pPr algn="ctr"/>
            <a:r>
              <a:rPr lang="en-US" dirty="0" smtClean="0">
                <a:latin typeface="Mathematica5" pitchFamily="2" charset="2"/>
              </a:rPr>
              <a:t>FLATLAND</a:t>
            </a:r>
            <a:r>
              <a:rPr lang="en-US" dirty="0" smtClean="0">
                <a:latin typeface="Arial Rounded MT Bold" pitchFamily="34" charset="0"/>
              </a:rPr>
              <a:t>:</a:t>
            </a:r>
            <a:r>
              <a:rPr lang="en-US" dirty="0" smtClean="0">
                <a:latin typeface="Mathematica5" pitchFamily="2" charset="2"/>
              </a:rPr>
              <a:t> A   Romance of   Many Dimensions</a:t>
            </a:r>
            <a:endParaRPr lang="en-US" dirty="0">
              <a:latin typeface="Mathematica5" pitchFamily="2" charset="2"/>
            </a:endParaRPr>
          </a:p>
        </p:txBody>
      </p:sp>
      <p:sp>
        <p:nvSpPr>
          <p:cNvPr id="4" name="Slide Number Placeholder 3"/>
          <p:cNvSpPr>
            <a:spLocks noGrp="1"/>
          </p:cNvSpPr>
          <p:nvPr>
            <p:ph type="sldNum" sz="quarter" idx="12"/>
          </p:nvPr>
        </p:nvSpPr>
        <p:spPr/>
        <p:txBody>
          <a:bodyPr/>
          <a:lstStyle/>
          <a:p>
            <a:fld id="{583586FB-8699-4AC2-8011-F8263DA37F0E}" type="slidenum">
              <a:rPr lang="en-US" smtClean="0"/>
              <a:pPr/>
              <a:t>17</a:t>
            </a:fld>
            <a:endParaRPr lang="en-US"/>
          </a:p>
        </p:txBody>
      </p:sp>
      <p:pic>
        <p:nvPicPr>
          <p:cNvPr id="1027" name="Picture 3"/>
          <p:cNvPicPr>
            <a:picLocks noChangeAspect="1" noChangeArrowheads="1"/>
          </p:cNvPicPr>
          <p:nvPr/>
        </p:nvPicPr>
        <p:blipFill>
          <a:blip r:embed="rId3" cstate="print"/>
          <a:srcRect/>
          <a:stretch>
            <a:fillRect/>
          </a:stretch>
        </p:blipFill>
        <p:spPr bwMode="auto">
          <a:xfrm>
            <a:off x="0" y="-19050"/>
            <a:ext cx="5215209" cy="6877050"/>
          </a:xfrm>
          <a:prstGeom prst="rect">
            <a:avLst/>
          </a:prstGeom>
          <a:noFill/>
          <a:ln w="9525">
            <a:noFill/>
            <a:miter lim="800000"/>
            <a:headEnd/>
            <a:tailEnd/>
          </a:ln>
        </p:spPr>
      </p:pic>
      <p:sp>
        <p:nvSpPr>
          <p:cNvPr id="9" name="Subtitle 8"/>
          <p:cNvSpPr>
            <a:spLocks noGrp="1"/>
          </p:cNvSpPr>
          <p:nvPr>
            <p:ph type="subTitle" idx="1"/>
          </p:nvPr>
        </p:nvSpPr>
        <p:spPr/>
        <p:txBody>
          <a:bodyPr/>
          <a:lstStyle/>
          <a:p>
            <a:endParaRPr lang="en-US"/>
          </a:p>
        </p:txBody>
      </p:sp>
      <p:pic>
        <p:nvPicPr>
          <p:cNvPr id="7172" name="Picture 4"/>
          <p:cNvPicPr>
            <a:picLocks noChangeAspect="1" noChangeArrowheads="1"/>
          </p:cNvPicPr>
          <p:nvPr/>
        </p:nvPicPr>
        <p:blipFill>
          <a:blip r:embed="rId4" cstate="print"/>
          <a:srcRect/>
          <a:stretch>
            <a:fillRect/>
          </a:stretch>
        </p:blipFill>
        <p:spPr bwMode="auto">
          <a:xfrm>
            <a:off x="5791200" y="2286000"/>
            <a:ext cx="2867283" cy="4572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ChangeArrowheads="1"/>
          </p:cNvSpPr>
          <p:nvPr/>
        </p:nvSpPr>
        <p:spPr bwMode="auto">
          <a:xfrm>
            <a:off x="1143000" y="2514600"/>
            <a:ext cx="6934200" cy="3733800"/>
          </a:xfrm>
          <a:prstGeom prst="rect">
            <a:avLst/>
          </a:prstGeom>
          <a:solidFill>
            <a:srgbClr val="FFFF00"/>
          </a:solidFill>
          <a:ln w="12700">
            <a:solidFill>
              <a:schemeClr val="tx1"/>
            </a:solidFill>
            <a:miter lim="800000"/>
            <a:headEnd type="none" w="sm" len="sm"/>
            <a:tailEnd type="none" w="sm" len="sm"/>
          </a:ln>
          <a:effectLst/>
        </p:spPr>
        <p:txBody>
          <a:bodyPr wrap="none" lIns="92075" tIns="46038" rIns="92075" bIns="46038" anchor="ctr"/>
          <a:lstStyle/>
          <a:p>
            <a:endParaRPr lang="en-US"/>
          </a:p>
        </p:txBody>
      </p:sp>
      <p:sp>
        <p:nvSpPr>
          <p:cNvPr id="178179" name="Rectangle 3"/>
          <p:cNvSpPr>
            <a:spLocks noGrp="1" noChangeArrowheads="1"/>
          </p:cNvSpPr>
          <p:nvPr>
            <p:ph type="title"/>
          </p:nvPr>
        </p:nvSpPr>
        <p:spPr/>
        <p:txBody>
          <a:bodyPr>
            <a:normAutofit fontScale="90000"/>
          </a:bodyPr>
          <a:lstStyle/>
          <a:p>
            <a:r>
              <a:rPr lang="en-US" dirty="0">
                <a:latin typeface="Arial Black" pitchFamily="34" charset="0"/>
              </a:rPr>
              <a:t>Flatland</a:t>
            </a:r>
            <a:r>
              <a:rPr lang="en-US" dirty="0"/>
              <a:t> by Edwin A. Abbott</a:t>
            </a:r>
            <a:br>
              <a:rPr lang="en-US" dirty="0"/>
            </a:br>
            <a:r>
              <a:rPr lang="en-US" sz="1800" dirty="0"/>
              <a:t>(1884)</a:t>
            </a:r>
          </a:p>
        </p:txBody>
      </p:sp>
      <p:sp>
        <p:nvSpPr>
          <p:cNvPr id="178180" name="Rectangle 4"/>
          <p:cNvSpPr>
            <a:spLocks noGrp="1" noChangeArrowheads="1"/>
          </p:cNvSpPr>
          <p:nvPr>
            <p:ph idx="1"/>
          </p:nvPr>
        </p:nvSpPr>
        <p:spPr>
          <a:xfrm>
            <a:off x="1066800" y="1752600"/>
            <a:ext cx="7772400" cy="4114800"/>
          </a:xfrm>
        </p:spPr>
        <p:txBody>
          <a:bodyPr/>
          <a:lstStyle/>
          <a:p>
            <a:r>
              <a:rPr lang="en-US" sz="2400" b="1" dirty="0" err="1" smtClean="0">
                <a:latin typeface="Arial" pitchFamily="34" charset="0"/>
              </a:rPr>
              <a:t>Lineland</a:t>
            </a:r>
            <a:endParaRPr lang="en-US" sz="2400" b="1" dirty="0">
              <a:latin typeface="Arial" pitchFamily="34" charset="0"/>
            </a:endParaRPr>
          </a:p>
        </p:txBody>
      </p:sp>
      <p:cxnSp>
        <p:nvCxnSpPr>
          <p:cNvPr id="13" name="Straight Connector 12"/>
          <p:cNvCxnSpPr/>
          <p:nvPr/>
        </p:nvCxnSpPr>
        <p:spPr>
          <a:xfrm rot="5400000">
            <a:off x="4533900" y="4381500"/>
            <a:ext cx="3429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172200" y="2819400"/>
            <a:ext cx="152400" cy="533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6172200" y="3429000"/>
            <a:ext cx="152400" cy="533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4419600"/>
            <a:ext cx="152400" cy="533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6172200" y="5410200"/>
            <a:ext cx="152400" cy="533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p:cNvGrpSpPr/>
          <p:nvPr/>
        </p:nvGrpSpPr>
        <p:grpSpPr>
          <a:xfrm>
            <a:off x="3962400" y="4038600"/>
            <a:ext cx="1516490" cy="1295400"/>
            <a:chOff x="3962400" y="3962400"/>
            <a:chExt cx="1516490" cy="1295400"/>
          </a:xfrm>
        </p:grpSpPr>
        <p:sp>
          <p:nvSpPr>
            <p:cNvPr id="178187" name="Rectangle 11"/>
            <p:cNvSpPr>
              <a:spLocks noChangeArrowheads="1"/>
            </p:cNvSpPr>
            <p:nvPr/>
          </p:nvSpPr>
          <p:spPr bwMode="auto">
            <a:xfrm>
              <a:off x="3962400" y="3962400"/>
              <a:ext cx="1447800" cy="1295400"/>
            </a:xfrm>
            <a:prstGeom prst="rect">
              <a:avLst/>
            </a:prstGeom>
            <a:solidFill>
              <a:schemeClr val="accent1"/>
            </a:solidFill>
            <a:ln w="12700">
              <a:solidFill>
                <a:schemeClr val="tx1"/>
              </a:solidFill>
              <a:miter lim="800000"/>
              <a:headEnd type="none" w="sm" len="sm"/>
              <a:tailEnd type="none" w="sm" len="sm"/>
            </a:ln>
            <a:effectLst/>
          </p:spPr>
          <p:txBody>
            <a:bodyPr wrap="none" lIns="92075" tIns="46038" rIns="92075" bIns="46038" anchor="ctr"/>
            <a:lstStyle/>
            <a:p>
              <a:endParaRPr lang="en-US"/>
            </a:p>
          </p:txBody>
        </p:sp>
        <p:sp>
          <p:nvSpPr>
            <p:cNvPr id="23" name="Oval 22"/>
            <p:cNvSpPr/>
            <p:nvPr/>
          </p:nvSpPr>
          <p:spPr>
            <a:xfrm>
              <a:off x="4800600" y="4038600"/>
              <a:ext cx="533400" cy="533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953000" y="4267200"/>
              <a:ext cx="304800" cy="304800"/>
            </a:xfrm>
            <a:prstGeom prst="ellips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953000" y="4343400"/>
              <a:ext cx="1524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rot="20660041">
              <a:off x="5021690" y="4877833"/>
              <a:ext cx="457200" cy="9677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Cloud Callout 27"/>
          <p:cNvSpPr/>
          <p:nvPr/>
        </p:nvSpPr>
        <p:spPr>
          <a:xfrm>
            <a:off x="1524000" y="2743200"/>
            <a:ext cx="2514600" cy="1143000"/>
          </a:xfrm>
          <a:prstGeom prst="cloudCallout">
            <a:avLst>
              <a:gd name="adj1" fmla="val 69733"/>
              <a:gd name="adj2" fmla="val 6023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1828800" y="3048000"/>
            <a:ext cx="2209800" cy="523220"/>
          </a:xfrm>
          <a:prstGeom prst="rect">
            <a:avLst/>
          </a:prstGeom>
          <a:noFill/>
        </p:spPr>
        <p:txBody>
          <a:bodyPr wrap="square" rtlCol="0">
            <a:spAutoFit/>
          </a:bodyPr>
          <a:lstStyle/>
          <a:p>
            <a:r>
              <a:rPr lang="en-US" sz="2800" dirty="0" smtClean="0"/>
              <a:t>Hmmmm…</a:t>
            </a:r>
            <a:endParaRPr lang="en-US" sz="2800" dirty="0"/>
          </a:p>
        </p:txBody>
      </p:sp>
      <p:sp>
        <p:nvSpPr>
          <p:cNvPr id="30" name="Oval 29"/>
          <p:cNvSpPr/>
          <p:nvPr/>
        </p:nvSpPr>
        <p:spPr>
          <a:xfrm>
            <a:off x="1905000" y="4419600"/>
            <a:ext cx="381000" cy="381000"/>
          </a:xfrm>
          <a:prstGeom prst="ellipse">
            <a:avLst/>
          </a:prstGeom>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path path="circle">
              <a:fillToRect l="50000" t="50000" r="50000" b="50000"/>
            </a:path>
            <a:tileRect/>
          </a:gra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ChangeArrowheads="1"/>
          </p:cNvSpPr>
          <p:nvPr/>
        </p:nvSpPr>
        <p:spPr bwMode="auto">
          <a:xfrm>
            <a:off x="1143000" y="2514600"/>
            <a:ext cx="6934200" cy="3733800"/>
          </a:xfrm>
          <a:prstGeom prst="rect">
            <a:avLst/>
          </a:prstGeom>
          <a:solidFill>
            <a:srgbClr val="FFFF00"/>
          </a:solidFill>
          <a:ln w="12700">
            <a:solidFill>
              <a:schemeClr val="tx1"/>
            </a:solidFill>
            <a:miter lim="800000"/>
            <a:headEnd type="none" w="sm" len="sm"/>
            <a:tailEnd type="none" w="sm" len="sm"/>
          </a:ln>
          <a:effectLst/>
        </p:spPr>
        <p:txBody>
          <a:bodyPr wrap="none" lIns="92075" tIns="46038" rIns="92075" bIns="46038" anchor="ctr"/>
          <a:lstStyle/>
          <a:p>
            <a:endParaRPr lang="en-US"/>
          </a:p>
        </p:txBody>
      </p:sp>
      <p:sp>
        <p:nvSpPr>
          <p:cNvPr id="178179" name="Rectangle 3"/>
          <p:cNvSpPr>
            <a:spLocks noGrp="1" noChangeArrowheads="1"/>
          </p:cNvSpPr>
          <p:nvPr>
            <p:ph type="title"/>
          </p:nvPr>
        </p:nvSpPr>
        <p:spPr/>
        <p:txBody>
          <a:bodyPr>
            <a:normAutofit fontScale="90000"/>
          </a:bodyPr>
          <a:lstStyle/>
          <a:p>
            <a:r>
              <a:rPr lang="en-US" dirty="0">
                <a:latin typeface="Arial Black" pitchFamily="34" charset="0"/>
              </a:rPr>
              <a:t>Flatland</a:t>
            </a:r>
            <a:r>
              <a:rPr lang="en-US" dirty="0"/>
              <a:t> by Edwin A. Abbott</a:t>
            </a:r>
            <a:br>
              <a:rPr lang="en-US" dirty="0"/>
            </a:br>
            <a:r>
              <a:rPr lang="en-US" sz="1800" dirty="0"/>
              <a:t>(1884)</a:t>
            </a:r>
          </a:p>
        </p:txBody>
      </p:sp>
      <p:sp>
        <p:nvSpPr>
          <p:cNvPr id="178180" name="Rectangle 4"/>
          <p:cNvSpPr>
            <a:spLocks noGrp="1" noChangeArrowheads="1"/>
          </p:cNvSpPr>
          <p:nvPr>
            <p:ph idx="1"/>
          </p:nvPr>
        </p:nvSpPr>
        <p:spPr>
          <a:xfrm>
            <a:off x="1066800" y="1752600"/>
            <a:ext cx="7772400" cy="4114800"/>
          </a:xfrm>
        </p:spPr>
        <p:txBody>
          <a:bodyPr/>
          <a:lstStyle/>
          <a:p>
            <a:r>
              <a:rPr lang="en-US" sz="2400" b="1" dirty="0" err="1" smtClean="0">
                <a:latin typeface="Arial" pitchFamily="34" charset="0"/>
              </a:rPr>
              <a:t>Pointland</a:t>
            </a:r>
            <a:endParaRPr lang="en-US" sz="2400" b="1" dirty="0">
              <a:latin typeface="Arial" pitchFamily="34" charset="0"/>
            </a:endParaRPr>
          </a:p>
        </p:txBody>
      </p:sp>
      <p:grpSp>
        <p:nvGrpSpPr>
          <p:cNvPr id="2" name="Group 21"/>
          <p:cNvGrpSpPr/>
          <p:nvPr/>
        </p:nvGrpSpPr>
        <p:grpSpPr>
          <a:xfrm>
            <a:off x="6172200" y="2667000"/>
            <a:ext cx="152400" cy="3429000"/>
            <a:chOff x="6172200" y="2667000"/>
            <a:chExt cx="152400" cy="3429000"/>
          </a:xfrm>
        </p:grpSpPr>
        <p:cxnSp>
          <p:nvCxnSpPr>
            <p:cNvPr id="13" name="Straight Connector 12"/>
            <p:cNvCxnSpPr/>
            <p:nvPr/>
          </p:nvCxnSpPr>
          <p:spPr>
            <a:xfrm rot="5400000">
              <a:off x="4533900" y="4381500"/>
              <a:ext cx="3429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172200" y="2819400"/>
              <a:ext cx="152400" cy="533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6172200" y="3429000"/>
              <a:ext cx="152400" cy="533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4419600"/>
              <a:ext cx="152400" cy="533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6172200" y="5410200"/>
              <a:ext cx="152400" cy="533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26"/>
          <p:cNvGrpSpPr/>
          <p:nvPr/>
        </p:nvGrpSpPr>
        <p:grpSpPr>
          <a:xfrm flipH="1">
            <a:off x="3962400" y="4038600"/>
            <a:ext cx="1516490" cy="1295400"/>
            <a:chOff x="3962400" y="3962400"/>
            <a:chExt cx="1516490" cy="1295400"/>
          </a:xfrm>
        </p:grpSpPr>
        <p:sp>
          <p:nvSpPr>
            <p:cNvPr id="178187" name="Rectangle 11"/>
            <p:cNvSpPr>
              <a:spLocks noChangeArrowheads="1"/>
            </p:cNvSpPr>
            <p:nvPr/>
          </p:nvSpPr>
          <p:spPr bwMode="auto">
            <a:xfrm>
              <a:off x="3962400" y="3962400"/>
              <a:ext cx="1447800" cy="1295400"/>
            </a:xfrm>
            <a:prstGeom prst="rect">
              <a:avLst/>
            </a:prstGeom>
            <a:solidFill>
              <a:schemeClr val="accent1"/>
            </a:solidFill>
            <a:ln w="12700">
              <a:solidFill>
                <a:schemeClr val="tx1"/>
              </a:solidFill>
              <a:miter lim="800000"/>
              <a:headEnd type="none" w="sm" len="sm"/>
              <a:tailEnd type="none" w="sm" len="sm"/>
            </a:ln>
            <a:effectLst/>
          </p:spPr>
          <p:txBody>
            <a:bodyPr wrap="none" lIns="92075" tIns="46038" rIns="92075" bIns="46038" anchor="ctr"/>
            <a:lstStyle/>
            <a:p>
              <a:endParaRPr lang="en-US"/>
            </a:p>
          </p:txBody>
        </p:sp>
        <p:sp>
          <p:nvSpPr>
            <p:cNvPr id="23" name="Oval 22"/>
            <p:cNvSpPr/>
            <p:nvPr/>
          </p:nvSpPr>
          <p:spPr>
            <a:xfrm>
              <a:off x="4800600" y="4038600"/>
              <a:ext cx="533400" cy="533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953000" y="4267200"/>
              <a:ext cx="304800" cy="304800"/>
            </a:xfrm>
            <a:prstGeom prst="ellips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953000" y="4343400"/>
              <a:ext cx="1524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rot="20660041">
              <a:off x="5021690" y="4877833"/>
              <a:ext cx="457200" cy="9677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Cloud Callout 27"/>
          <p:cNvSpPr/>
          <p:nvPr/>
        </p:nvSpPr>
        <p:spPr>
          <a:xfrm>
            <a:off x="1295400" y="4953000"/>
            <a:ext cx="2514600" cy="990600"/>
          </a:xfrm>
          <a:prstGeom prst="cloudCallout">
            <a:avLst>
              <a:gd name="adj1" fmla="val 51894"/>
              <a:gd name="adj2" fmla="val -9976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1600200" y="5181600"/>
            <a:ext cx="2209800" cy="523220"/>
          </a:xfrm>
          <a:prstGeom prst="rect">
            <a:avLst/>
          </a:prstGeom>
          <a:noFill/>
        </p:spPr>
        <p:txBody>
          <a:bodyPr wrap="square" rtlCol="0">
            <a:spAutoFit/>
          </a:bodyPr>
          <a:lstStyle/>
          <a:p>
            <a:r>
              <a:rPr lang="en-US" sz="2800" dirty="0" smtClean="0"/>
              <a:t>Hmmmm…</a:t>
            </a:r>
            <a:endParaRPr lang="en-US" sz="2800" dirty="0"/>
          </a:p>
        </p:txBody>
      </p:sp>
      <p:sp>
        <p:nvSpPr>
          <p:cNvPr id="30" name="Oval 29"/>
          <p:cNvSpPr/>
          <p:nvPr/>
        </p:nvSpPr>
        <p:spPr>
          <a:xfrm>
            <a:off x="1905000" y="4419600"/>
            <a:ext cx="381000" cy="381000"/>
          </a:xfrm>
          <a:prstGeom prst="ellipse">
            <a:avLst/>
          </a:prstGeom>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path path="circle">
              <a:fillToRect l="50000" t="50000" r="50000" b="50000"/>
            </a:path>
            <a:tileRect/>
          </a:gra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Callout 21"/>
          <p:cNvSpPr/>
          <p:nvPr/>
        </p:nvSpPr>
        <p:spPr>
          <a:xfrm>
            <a:off x="1524000" y="2590800"/>
            <a:ext cx="3200400" cy="1524000"/>
          </a:xfrm>
          <a:prstGeom prst="wedgeEllipseCallout">
            <a:avLst>
              <a:gd name="adj1" fmla="val -26853"/>
              <a:gd name="adj2" fmla="val 67070"/>
            </a:avLst>
          </a:prstGeom>
          <a:solidFill>
            <a:schemeClr val="bg1"/>
          </a:solidFill>
          <a:ln>
            <a:solidFill>
              <a:schemeClr val="tx1">
                <a:alpha val="9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600200" y="2819400"/>
            <a:ext cx="2971800" cy="1384995"/>
          </a:xfrm>
          <a:prstGeom prst="rect">
            <a:avLst/>
          </a:prstGeom>
          <a:noFill/>
        </p:spPr>
        <p:txBody>
          <a:bodyPr wrap="square" rtlCol="0">
            <a:spAutoFit/>
          </a:bodyPr>
          <a:lstStyle/>
          <a:p>
            <a:pPr algn="ctr"/>
            <a:r>
              <a:rPr lang="en-US" sz="2800" dirty="0" smtClean="0"/>
              <a:t>I am </a:t>
            </a:r>
            <a:r>
              <a:rPr lang="en-US" sz="2800" dirty="0" err="1" smtClean="0"/>
              <a:t>sooooo</a:t>
            </a:r>
            <a:r>
              <a:rPr lang="en-US" sz="2800" dirty="0" smtClean="0"/>
              <a:t> cool.  Wow!  Was that me?  </a:t>
            </a:r>
            <a:endParaRPr lang="en-US" sz="2800" dirty="0"/>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0"/>
            <a:ext cx="9144000" cy="6629400"/>
          </a:xfrm>
        </p:spPr>
        <p:txBody>
          <a:bodyPr>
            <a:noAutofit/>
          </a:bodyPr>
          <a:lstStyle/>
          <a:p>
            <a:pPr lvl="0" algn="just">
              <a:defRPr/>
            </a:pPr>
            <a:r>
              <a:rPr lang="en-US" sz="2000" dirty="0" smtClean="0">
                <a:solidFill>
                  <a:schemeClr val="tx1"/>
                </a:solidFill>
              </a:rPr>
              <a:t>Abstract: Heinrich Hertz (1857–1894)  said “One cannot escape the feeling that … mathematical formulas have an independent existence and an intelligence of their own, that they are wiser than we are, wiser even than their discoverers, that we get more out of them than was originally put into them.”  There are numerous instantiations of Hertz’s observation.  We will discuss why Georg Cantor (1845-1918) took his work in transfinite numbers to the Vatican. How did Karl Friedrich Gauss (1777–1855)  believe God was involved in his mathematics? How did </a:t>
            </a:r>
            <a:r>
              <a:rPr lang="en-US" sz="2000" dirty="0" err="1" smtClean="0">
                <a:solidFill>
                  <a:schemeClr val="tx1"/>
                </a:solidFill>
              </a:rPr>
              <a:t>Blaise</a:t>
            </a:r>
            <a:r>
              <a:rPr lang="en-US" sz="2000" dirty="0" smtClean="0">
                <a:solidFill>
                  <a:schemeClr val="tx1"/>
                </a:solidFill>
              </a:rPr>
              <a:t> Pascal (1623-1662) use set theory and probability to argue for God’s existence?  What numbers did Gottfried Wilhelm Leibniz (1646–1716) say are the “fine and wonderful recourse of the divine spirit, almost an amphibian between being and not being.”  How did Kurt Gödel (1906–1978) mathematically prove Anselm’s ontological argument for God’s existence?  How did an 19</a:t>
            </a:r>
            <a:r>
              <a:rPr lang="en-US" sz="2000" baseline="30000" dirty="0" smtClean="0">
                <a:solidFill>
                  <a:schemeClr val="tx1"/>
                </a:solidFill>
              </a:rPr>
              <a:t>th</a:t>
            </a:r>
            <a:r>
              <a:rPr lang="en-US" sz="2000" dirty="0" smtClean="0">
                <a:solidFill>
                  <a:schemeClr val="tx1"/>
                </a:solidFill>
              </a:rPr>
              <a:t> century schoolmaster  generalize existence to higher dimensions and offer explanations of Biblical miracles?  How does Gregory </a:t>
            </a:r>
            <a:r>
              <a:rPr lang="en-US" sz="2000" dirty="0" err="1" smtClean="0">
                <a:solidFill>
                  <a:schemeClr val="tx1"/>
                </a:solidFill>
              </a:rPr>
              <a:t>Chaitin</a:t>
            </a:r>
            <a:r>
              <a:rPr lang="en-US" sz="2000" dirty="0" smtClean="0">
                <a:solidFill>
                  <a:schemeClr val="tx1"/>
                </a:solidFill>
              </a:rPr>
              <a:t> (1947-  ) mathematically prove there are astonishing things that exist that are unknowable?  And how does Rice’s Theorem shed light on a consistency between determinism and </a:t>
            </a:r>
            <a:r>
              <a:rPr lang="en-US" sz="2000" dirty="0" err="1" smtClean="0">
                <a:solidFill>
                  <a:schemeClr val="tx1"/>
                </a:solidFill>
              </a:rPr>
              <a:t>knowability</a:t>
            </a:r>
            <a:r>
              <a:rPr lang="en-US" sz="2000" dirty="0" smtClean="0">
                <a:solidFill>
                  <a:schemeClr val="tx1"/>
                </a:solidFill>
              </a:rPr>
              <a:t>?  Stephen Hawking  (1942- ) claims no theory in science can be proven.  We simply accumulate evidence.  Like all apologetics, these insights of mathematics do not prove God’s existence nor Christianity.  But they add to the accumulation of evidence about the reality of Judeo-Christian God.  This talk, although accessible by those not well versed in mathematics, provides references for deeper study by those who are.</a:t>
            </a:r>
            <a:endParaRPr lang="en-US" sz="2000" dirty="0">
              <a:solidFill>
                <a:schemeClr val="tx1"/>
              </a:solidFill>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Rectangle 3"/>
          <p:cNvSpPr>
            <a:spLocks noGrp="1" noChangeArrowheads="1"/>
          </p:cNvSpPr>
          <p:nvPr>
            <p:ph type="title"/>
          </p:nvPr>
        </p:nvSpPr>
        <p:spPr/>
        <p:txBody>
          <a:bodyPr>
            <a:normAutofit fontScale="90000"/>
          </a:bodyPr>
          <a:lstStyle/>
          <a:p>
            <a:r>
              <a:rPr lang="en-US" dirty="0">
                <a:latin typeface="Arial Black" pitchFamily="34" charset="0"/>
              </a:rPr>
              <a:t>Flatland</a:t>
            </a:r>
            <a:r>
              <a:rPr lang="en-US" dirty="0"/>
              <a:t> by Edwin A. Abbott</a:t>
            </a:r>
            <a:br>
              <a:rPr lang="en-US" dirty="0"/>
            </a:br>
            <a:r>
              <a:rPr lang="en-US" sz="1800" dirty="0"/>
              <a:t>(1884)</a:t>
            </a:r>
          </a:p>
        </p:txBody>
      </p:sp>
      <p:sp>
        <p:nvSpPr>
          <p:cNvPr id="178180" name="Rectangle 4"/>
          <p:cNvSpPr>
            <a:spLocks noGrp="1" noChangeArrowheads="1"/>
          </p:cNvSpPr>
          <p:nvPr>
            <p:ph idx="1"/>
          </p:nvPr>
        </p:nvSpPr>
        <p:spPr>
          <a:xfrm>
            <a:off x="1066800" y="1752600"/>
            <a:ext cx="7772400" cy="4114800"/>
          </a:xfrm>
        </p:spPr>
        <p:txBody>
          <a:bodyPr/>
          <a:lstStyle/>
          <a:p>
            <a:r>
              <a:rPr lang="en-US" sz="2400" b="1" dirty="0" smtClean="0">
                <a:latin typeface="Arial" pitchFamily="34" charset="0"/>
              </a:rPr>
              <a:t>The Theory of Up</a:t>
            </a:r>
            <a:endParaRPr lang="en-US" sz="2400" b="1" dirty="0">
              <a:latin typeface="Arial" pitchFamily="34" charset="0"/>
            </a:endParaRPr>
          </a:p>
        </p:txBody>
      </p:sp>
      <p:grpSp>
        <p:nvGrpSpPr>
          <p:cNvPr id="45" name="Group 44"/>
          <p:cNvGrpSpPr/>
          <p:nvPr/>
        </p:nvGrpSpPr>
        <p:grpSpPr>
          <a:xfrm>
            <a:off x="1219200" y="2514600"/>
            <a:ext cx="6934200" cy="3733800"/>
            <a:chOff x="1219200" y="2514600"/>
            <a:chExt cx="6934200" cy="3733800"/>
          </a:xfrm>
        </p:grpSpPr>
        <p:sp>
          <p:nvSpPr>
            <p:cNvPr id="178178" name="Rectangle 2"/>
            <p:cNvSpPr>
              <a:spLocks noChangeArrowheads="1"/>
            </p:cNvSpPr>
            <p:nvPr/>
          </p:nvSpPr>
          <p:spPr bwMode="auto">
            <a:xfrm>
              <a:off x="1219200" y="2514600"/>
              <a:ext cx="6934200" cy="3733800"/>
            </a:xfrm>
            <a:prstGeom prst="rect">
              <a:avLst/>
            </a:prstGeom>
            <a:solidFill>
              <a:srgbClr val="FFFF00"/>
            </a:solidFill>
            <a:ln w="12700">
              <a:solidFill>
                <a:schemeClr val="tx1"/>
              </a:solidFill>
              <a:miter lim="800000"/>
              <a:headEnd type="none" w="sm" len="sm"/>
              <a:tailEnd type="none" w="sm" len="sm"/>
            </a:ln>
            <a:effectLst/>
          </p:spPr>
          <p:txBody>
            <a:bodyPr wrap="none" lIns="92075" tIns="46038" rIns="92075" bIns="46038" anchor="ctr"/>
            <a:lstStyle/>
            <a:p>
              <a:endParaRPr lang="en-US"/>
            </a:p>
          </p:txBody>
        </p:sp>
        <p:sp>
          <p:nvSpPr>
            <p:cNvPr id="178182" name="AutoShape 6"/>
            <p:cNvSpPr>
              <a:spLocks noChangeArrowheads="1"/>
            </p:cNvSpPr>
            <p:nvPr/>
          </p:nvSpPr>
          <p:spPr bwMode="auto">
            <a:xfrm>
              <a:off x="3962400" y="4953000"/>
              <a:ext cx="1219200" cy="838200"/>
            </a:xfrm>
            <a:prstGeom prst="plus">
              <a:avLst>
                <a:gd name="adj" fmla="val 25000"/>
              </a:avLst>
            </a:prstGeom>
            <a:solidFill>
              <a:schemeClr val="accent1"/>
            </a:solidFill>
            <a:ln w="12700">
              <a:solidFill>
                <a:schemeClr val="tx1"/>
              </a:solidFill>
              <a:miter lim="800000"/>
              <a:headEnd type="none" w="sm" len="sm"/>
              <a:tailEnd type="none" w="sm" len="sm"/>
            </a:ln>
            <a:effectLst/>
          </p:spPr>
          <p:txBody>
            <a:bodyPr wrap="none" lIns="92075" tIns="46038" rIns="92075" bIns="46038" anchor="ctr"/>
            <a:lstStyle/>
            <a:p>
              <a:endParaRPr lang="en-US"/>
            </a:p>
          </p:txBody>
        </p:sp>
        <p:sp>
          <p:nvSpPr>
            <p:cNvPr id="178183" name="AutoShape 7"/>
            <p:cNvSpPr>
              <a:spLocks noChangeArrowheads="1"/>
            </p:cNvSpPr>
            <p:nvPr/>
          </p:nvSpPr>
          <p:spPr bwMode="auto">
            <a:xfrm>
              <a:off x="4267200" y="2819400"/>
              <a:ext cx="1219200" cy="1752600"/>
            </a:xfrm>
            <a:prstGeom prst="pentagon">
              <a:avLst/>
            </a:prstGeom>
            <a:solidFill>
              <a:schemeClr val="accent1"/>
            </a:solidFill>
            <a:ln w="12700">
              <a:solidFill>
                <a:schemeClr val="tx1"/>
              </a:solidFill>
              <a:miter lim="800000"/>
              <a:headEnd type="none" w="sm" len="sm"/>
              <a:tailEnd type="none" w="sm" len="sm"/>
            </a:ln>
            <a:effectLst/>
          </p:spPr>
          <p:txBody>
            <a:bodyPr wrap="none" lIns="92075" tIns="46038" rIns="92075" bIns="46038" anchor="ctr"/>
            <a:lstStyle/>
            <a:p>
              <a:endParaRPr lang="en-US"/>
            </a:p>
          </p:txBody>
        </p:sp>
        <p:sp>
          <p:nvSpPr>
            <p:cNvPr id="178184" name="Oval 8"/>
            <p:cNvSpPr>
              <a:spLocks noChangeArrowheads="1"/>
            </p:cNvSpPr>
            <p:nvPr/>
          </p:nvSpPr>
          <p:spPr bwMode="auto">
            <a:xfrm>
              <a:off x="1447800" y="4191000"/>
              <a:ext cx="1752600" cy="1600200"/>
            </a:xfrm>
            <a:prstGeom prst="ellipse">
              <a:avLst/>
            </a:prstGeom>
            <a:solidFill>
              <a:schemeClr val="accent1"/>
            </a:solidFill>
            <a:ln w="12700">
              <a:solidFill>
                <a:schemeClr val="tx1"/>
              </a:solidFill>
              <a:round/>
              <a:headEnd type="none" w="sm" len="sm"/>
              <a:tailEnd type="none" w="sm" len="sm"/>
            </a:ln>
            <a:effectLst/>
          </p:spPr>
          <p:txBody>
            <a:bodyPr wrap="none" lIns="92075" tIns="46038" rIns="92075" bIns="46038" anchor="ctr"/>
            <a:lstStyle/>
            <a:p>
              <a:endParaRPr lang="en-US"/>
            </a:p>
          </p:txBody>
        </p:sp>
        <p:sp>
          <p:nvSpPr>
            <p:cNvPr id="178185" name="AutoShape 9"/>
            <p:cNvSpPr>
              <a:spLocks noChangeArrowheads="1"/>
            </p:cNvSpPr>
            <p:nvPr/>
          </p:nvSpPr>
          <p:spPr bwMode="auto">
            <a:xfrm>
              <a:off x="3048000" y="2819400"/>
              <a:ext cx="762000" cy="2133600"/>
            </a:xfrm>
            <a:prstGeom prst="diamond">
              <a:avLst/>
            </a:prstGeom>
            <a:solidFill>
              <a:schemeClr val="accent1"/>
            </a:solidFill>
            <a:ln w="12700">
              <a:solidFill>
                <a:schemeClr val="tx1"/>
              </a:solidFill>
              <a:miter lim="800000"/>
              <a:headEnd type="none" w="sm" len="sm"/>
              <a:tailEnd type="none" w="sm" len="sm"/>
            </a:ln>
            <a:effectLst/>
          </p:spPr>
          <p:txBody>
            <a:bodyPr wrap="none" lIns="92075" tIns="46038" rIns="92075" bIns="46038" anchor="ctr"/>
            <a:lstStyle/>
            <a:p>
              <a:endParaRPr lang="en-US"/>
            </a:p>
          </p:txBody>
        </p:sp>
        <p:sp>
          <p:nvSpPr>
            <p:cNvPr id="178186" name="AutoShape 10"/>
            <p:cNvSpPr>
              <a:spLocks noChangeArrowheads="1"/>
            </p:cNvSpPr>
            <p:nvPr/>
          </p:nvSpPr>
          <p:spPr bwMode="auto">
            <a:xfrm>
              <a:off x="5486400" y="2667000"/>
              <a:ext cx="762000" cy="3505200"/>
            </a:xfrm>
            <a:prstGeom prst="triangle">
              <a:avLst>
                <a:gd name="adj" fmla="val 50000"/>
              </a:avLst>
            </a:prstGeom>
            <a:solidFill>
              <a:schemeClr val="accent1"/>
            </a:solidFill>
            <a:ln w="12700">
              <a:solidFill>
                <a:schemeClr val="tx1"/>
              </a:solidFill>
              <a:miter lim="800000"/>
              <a:headEnd type="none" w="sm" len="sm"/>
              <a:tailEnd type="none" w="sm" len="sm"/>
            </a:ln>
            <a:effectLst/>
          </p:spPr>
          <p:txBody>
            <a:bodyPr wrap="none" lIns="92075" tIns="46038" rIns="92075" bIns="46038" anchor="ctr"/>
            <a:lstStyle/>
            <a:p>
              <a:endParaRPr lang="en-US"/>
            </a:p>
          </p:txBody>
        </p:sp>
        <p:sp>
          <p:nvSpPr>
            <p:cNvPr id="14" name="Rectangle 11"/>
            <p:cNvSpPr>
              <a:spLocks noChangeArrowheads="1"/>
            </p:cNvSpPr>
            <p:nvPr/>
          </p:nvSpPr>
          <p:spPr bwMode="auto">
            <a:xfrm flipH="1">
              <a:off x="6393290" y="3581400"/>
              <a:ext cx="1447800" cy="1295400"/>
            </a:xfrm>
            <a:prstGeom prst="rect">
              <a:avLst/>
            </a:prstGeom>
            <a:solidFill>
              <a:schemeClr val="accent1"/>
            </a:solidFill>
            <a:ln w="12700">
              <a:solidFill>
                <a:schemeClr val="tx1"/>
              </a:solidFill>
              <a:miter lim="800000"/>
              <a:headEnd type="none" w="sm" len="sm"/>
              <a:tailEnd type="none" w="sm" len="sm"/>
            </a:ln>
            <a:effectLst/>
          </p:spPr>
          <p:txBody>
            <a:bodyPr wrap="none" lIns="92075" tIns="46038" rIns="92075" bIns="46038" anchor="ctr"/>
            <a:lstStyle/>
            <a:p>
              <a:endParaRPr lang="en-US"/>
            </a:p>
          </p:txBody>
        </p:sp>
        <p:grpSp>
          <p:nvGrpSpPr>
            <p:cNvPr id="19" name="Group 18"/>
            <p:cNvGrpSpPr/>
            <p:nvPr/>
          </p:nvGrpSpPr>
          <p:grpSpPr>
            <a:xfrm>
              <a:off x="6469490" y="3657600"/>
              <a:ext cx="533400" cy="533400"/>
              <a:chOff x="6469490" y="3657600"/>
              <a:chExt cx="533400" cy="533400"/>
            </a:xfrm>
          </p:grpSpPr>
          <p:sp>
            <p:nvSpPr>
              <p:cNvPr id="15" name="Oval 14"/>
              <p:cNvSpPr/>
              <p:nvPr/>
            </p:nvSpPr>
            <p:spPr>
              <a:xfrm flipH="1">
                <a:off x="6469490" y="3657600"/>
                <a:ext cx="533400" cy="533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flipH="1">
                <a:off x="6545690" y="3886200"/>
                <a:ext cx="304800" cy="304800"/>
              </a:xfrm>
              <a:prstGeom prst="ellips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flipH="1">
                <a:off x="6698090" y="3962400"/>
                <a:ext cx="1524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p:cNvSpPr/>
            <p:nvPr/>
          </p:nvSpPr>
          <p:spPr>
            <a:xfrm rot="21063082" flipH="1">
              <a:off x="6343204" y="4463453"/>
              <a:ext cx="586163" cy="28508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rot="15502720">
              <a:off x="2466877" y="4371877"/>
              <a:ext cx="533400" cy="533400"/>
              <a:chOff x="6469490" y="3657600"/>
              <a:chExt cx="533400" cy="533400"/>
            </a:xfrm>
          </p:grpSpPr>
          <p:sp>
            <p:nvSpPr>
              <p:cNvPr id="21" name="Oval 20"/>
              <p:cNvSpPr/>
              <p:nvPr/>
            </p:nvSpPr>
            <p:spPr>
              <a:xfrm flipH="1">
                <a:off x="6469490" y="3657600"/>
                <a:ext cx="533400" cy="533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flipH="1">
                <a:off x="6545690" y="3886200"/>
                <a:ext cx="304800" cy="304800"/>
              </a:xfrm>
              <a:prstGeom prst="ellips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flipH="1">
                <a:off x="6698090" y="3962400"/>
                <a:ext cx="1524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rot="12896669">
              <a:off x="5593020" y="5365830"/>
              <a:ext cx="548762" cy="545015"/>
              <a:chOff x="6469490" y="3657600"/>
              <a:chExt cx="533400" cy="533400"/>
            </a:xfrm>
          </p:grpSpPr>
          <p:sp>
            <p:nvSpPr>
              <p:cNvPr id="25" name="Oval 24"/>
              <p:cNvSpPr/>
              <p:nvPr/>
            </p:nvSpPr>
            <p:spPr>
              <a:xfrm flipH="1">
                <a:off x="6469490" y="3657600"/>
                <a:ext cx="533400" cy="533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flipH="1">
                <a:off x="6545690" y="3886200"/>
                <a:ext cx="304800" cy="304800"/>
              </a:xfrm>
              <a:prstGeom prst="ellips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flipH="1">
                <a:off x="6698090" y="3962400"/>
                <a:ext cx="1524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rot="14715633">
              <a:off x="4448077" y="4981477"/>
              <a:ext cx="533400" cy="533400"/>
              <a:chOff x="6469490" y="3657600"/>
              <a:chExt cx="533400" cy="533400"/>
            </a:xfrm>
          </p:grpSpPr>
          <p:sp>
            <p:nvSpPr>
              <p:cNvPr id="29" name="Oval 28"/>
              <p:cNvSpPr/>
              <p:nvPr/>
            </p:nvSpPr>
            <p:spPr>
              <a:xfrm flipH="1">
                <a:off x="6469490" y="3657600"/>
                <a:ext cx="533400" cy="533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flipH="1">
                <a:off x="6545690" y="3886200"/>
                <a:ext cx="304800" cy="304800"/>
              </a:xfrm>
              <a:prstGeom prst="ellips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flipH="1">
                <a:off x="6698090" y="3962400"/>
                <a:ext cx="1524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rot="17157184">
              <a:off x="4600477" y="3152678"/>
              <a:ext cx="533400" cy="533400"/>
              <a:chOff x="6469490" y="3657600"/>
              <a:chExt cx="533400" cy="533400"/>
            </a:xfrm>
          </p:grpSpPr>
          <p:sp>
            <p:nvSpPr>
              <p:cNvPr id="33" name="Oval 32"/>
              <p:cNvSpPr/>
              <p:nvPr/>
            </p:nvSpPr>
            <p:spPr>
              <a:xfrm flipH="1">
                <a:off x="6469490" y="3657600"/>
                <a:ext cx="533400" cy="533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flipH="1">
                <a:off x="6545690" y="3886200"/>
                <a:ext cx="304800" cy="304800"/>
              </a:xfrm>
              <a:prstGeom prst="ellips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flipH="1">
                <a:off x="6698090" y="3962400"/>
                <a:ext cx="1524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rot="15932291">
              <a:off x="3228877" y="3533677"/>
              <a:ext cx="533400" cy="533400"/>
              <a:chOff x="6469490" y="3657600"/>
              <a:chExt cx="533400" cy="533400"/>
            </a:xfrm>
          </p:grpSpPr>
          <p:sp>
            <p:nvSpPr>
              <p:cNvPr id="37" name="Oval 36"/>
              <p:cNvSpPr/>
              <p:nvPr/>
            </p:nvSpPr>
            <p:spPr>
              <a:xfrm flipH="1">
                <a:off x="6469490" y="3657600"/>
                <a:ext cx="533400" cy="533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flipH="1">
                <a:off x="6545690" y="3886200"/>
                <a:ext cx="304800" cy="304800"/>
              </a:xfrm>
              <a:prstGeom prst="ellips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flipH="1">
                <a:off x="6698090" y="3962400"/>
                <a:ext cx="1524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ectangle 39"/>
            <p:cNvSpPr/>
            <p:nvPr/>
          </p:nvSpPr>
          <p:spPr>
            <a:xfrm rot="21063082" flipH="1">
              <a:off x="2848116" y="5313832"/>
              <a:ext cx="508732" cy="6631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rot="1034283" flipH="1">
              <a:off x="3431281" y="4353814"/>
              <a:ext cx="508732" cy="7277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rot="280319" flipH="1">
              <a:off x="4878358" y="4269524"/>
              <a:ext cx="508732" cy="5431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flipH="1">
              <a:off x="5029200" y="5410200"/>
              <a:ext cx="457200" cy="762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rot="21063082" flipH="1">
              <a:off x="6022087" y="5912530"/>
              <a:ext cx="586163" cy="7527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Rectangle 3"/>
          <p:cNvSpPr>
            <a:spLocks noGrp="1" noChangeArrowheads="1"/>
          </p:cNvSpPr>
          <p:nvPr>
            <p:ph type="title"/>
          </p:nvPr>
        </p:nvSpPr>
        <p:spPr/>
        <p:txBody>
          <a:bodyPr>
            <a:normAutofit fontScale="90000"/>
          </a:bodyPr>
          <a:lstStyle/>
          <a:p>
            <a:r>
              <a:rPr lang="en-US" dirty="0">
                <a:latin typeface="Arial Black" pitchFamily="34" charset="0"/>
              </a:rPr>
              <a:t>Flatland</a:t>
            </a:r>
            <a:r>
              <a:rPr lang="en-US" dirty="0"/>
              <a:t> by Edwin A. Abbott</a:t>
            </a:r>
            <a:br>
              <a:rPr lang="en-US" dirty="0"/>
            </a:br>
            <a:r>
              <a:rPr lang="en-US" sz="1800" dirty="0"/>
              <a:t>(1884)</a:t>
            </a:r>
          </a:p>
        </p:txBody>
      </p:sp>
      <p:sp>
        <p:nvSpPr>
          <p:cNvPr id="178180" name="Rectangle 4"/>
          <p:cNvSpPr>
            <a:spLocks noGrp="1" noChangeArrowheads="1"/>
          </p:cNvSpPr>
          <p:nvPr>
            <p:ph idx="1"/>
          </p:nvPr>
        </p:nvSpPr>
        <p:spPr>
          <a:xfrm>
            <a:off x="1066800" y="1752600"/>
            <a:ext cx="7772400" cy="4114800"/>
          </a:xfrm>
        </p:spPr>
        <p:txBody>
          <a:bodyPr/>
          <a:lstStyle/>
          <a:p>
            <a:r>
              <a:rPr lang="en-US" sz="2400" b="1" dirty="0" smtClean="0"/>
              <a:t>Strange Visitation</a:t>
            </a:r>
            <a:endParaRPr lang="en-US" sz="2400" b="1" dirty="0"/>
          </a:p>
        </p:txBody>
      </p:sp>
      <p:sp>
        <p:nvSpPr>
          <p:cNvPr id="178178" name="Rectangle 2"/>
          <p:cNvSpPr>
            <a:spLocks noChangeArrowheads="1"/>
          </p:cNvSpPr>
          <p:nvPr/>
        </p:nvSpPr>
        <p:spPr bwMode="auto">
          <a:xfrm>
            <a:off x="1219200" y="2514600"/>
            <a:ext cx="6934200" cy="3733800"/>
          </a:xfrm>
          <a:prstGeom prst="rect">
            <a:avLst/>
          </a:prstGeom>
          <a:solidFill>
            <a:srgbClr val="FFFF00"/>
          </a:solidFill>
          <a:ln w="12700">
            <a:solidFill>
              <a:schemeClr val="tx1"/>
            </a:solidFill>
            <a:miter lim="800000"/>
            <a:headEnd type="none" w="sm" len="sm"/>
            <a:tailEnd type="none" w="sm" len="sm"/>
          </a:ln>
          <a:effectLst/>
        </p:spPr>
        <p:txBody>
          <a:bodyPr wrap="none" lIns="92075" tIns="46038" rIns="92075" bIns="46038" anchor="ctr"/>
          <a:lstStyle/>
          <a:p>
            <a:endParaRPr lang="en-US"/>
          </a:p>
        </p:txBody>
      </p:sp>
      <p:sp>
        <p:nvSpPr>
          <p:cNvPr id="178182" name="AutoShape 6"/>
          <p:cNvSpPr>
            <a:spLocks noChangeArrowheads="1"/>
          </p:cNvSpPr>
          <p:nvPr/>
        </p:nvSpPr>
        <p:spPr bwMode="auto">
          <a:xfrm>
            <a:off x="3962400" y="4953000"/>
            <a:ext cx="1219200" cy="838200"/>
          </a:xfrm>
          <a:prstGeom prst="plus">
            <a:avLst>
              <a:gd name="adj" fmla="val 25000"/>
            </a:avLst>
          </a:prstGeom>
          <a:solidFill>
            <a:schemeClr val="accent1"/>
          </a:solidFill>
          <a:ln w="12700">
            <a:solidFill>
              <a:schemeClr val="tx1"/>
            </a:solidFill>
            <a:miter lim="800000"/>
            <a:headEnd type="none" w="sm" len="sm"/>
            <a:tailEnd type="none" w="sm" len="sm"/>
          </a:ln>
          <a:effectLst/>
        </p:spPr>
        <p:txBody>
          <a:bodyPr wrap="none" lIns="92075" tIns="46038" rIns="92075" bIns="46038" anchor="ctr"/>
          <a:lstStyle/>
          <a:p>
            <a:endParaRPr lang="en-US"/>
          </a:p>
        </p:txBody>
      </p:sp>
      <p:sp>
        <p:nvSpPr>
          <p:cNvPr id="178183" name="AutoShape 7"/>
          <p:cNvSpPr>
            <a:spLocks noChangeArrowheads="1"/>
          </p:cNvSpPr>
          <p:nvPr/>
        </p:nvSpPr>
        <p:spPr bwMode="auto">
          <a:xfrm>
            <a:off x="4267200" y="2819400"/>
            <a:ext cx="1219200" cy="1752600"/>
          </a:xfrm>
          <a:prstGeom prst="pentagon">
            <a:avLst/>
          </a:prstGeom>
          <a:solidFill>
            <a:schemeClr val="accent1"/>
          </a:solidFill>
          <a:ln w="12700">
            <a:solidFill>
              <a:schemeClr val="tx1"/>
            </a:solidFill>
            <a:miter lim="800000"/>
            <a:headEnd type="none" w="sm" len="sm"/>
            <a:tailEnd type="none" w="sm" len="sm"/>
          </a:ln>
          <a:effectLst/>
        </p:spPr>
        <p:txBody>
          <a:bodyPr wrap="none" lIns="92075" tIns="46038" rIns="92075" bIns="46038" anchor="ctr"/>
          <a:lstStyle/>
          <a:p>
            <a:endParaRPr lang="en-US"/>
          </a:p>
        </p:txBody>
      </p:sp>
      <p:sp>
        <p:nvSpPr>
          <p:cNvPr id="178184" name="Oval 8"/>
          <p:cNvSpPr>
            <a:spLocks noChangeArrowheads="1"/>
          </p:cNvSpPr>
          <p:nvPr/>
        </p:nvSpPr>
        <p:spPr bwMode="auto">
          <a:xfrm>
            <a:off x="1447800" y="4191000"/>
            <a:ext cx="1752600" cy="1600200"/>
          </a:xfrm>
          <a:prstGeom prst="ellipse">
            <a:avLst/>
          </a:prstGeom>
          <a:solidFill>
            <a:schemeClr val="accent1"/>
          </a:solidFill>
          <a:ln w="12700">
            <a:solidFill>
              <a:schemeClr val="tx1"/>
            </a:solidFill>
            <a:round/>
            <a:headEnd type="none" w="sm" len="sm"/>
            <a:tailEnd type="none" w="sm" len="sm"/>
          </a:ln>
          <a:effectLst/>
        </p:spPr>
        <p:txBody>
          <a:bodyPr wrap="none" lIns="92075" tIns="46038" rIns="92075" bIns="46038" anchor="ctr"/>
          <a:lstStyle/>
          <a:p>
            <a:endParaRPr lang="en-US"/>
          </a:p>
        </p:txBody>
      </p:sp>
      <p:sp>
        <p:nvSpPr>
          <p:cNvPr id="178185" name="AutoShape 9"/>
          <p:cNvSpPr>
            <a:spLocks noChangeArrowheads="1"/>
          </p:cNvSpPr>
          <p:nvPr/>
        </p:nvSpPr>
        <p:spPr bwMode="auto">
          <a:xfrm>
            <a:off x="3048000" y="2819400"/>
            <a:ext cx="762000" cy="2133600"/>
          </a:xfrm>
          <a:prstGeom prst="diamond">
            <a:avLst/>
          </a:prstGeom>
          <a:solidFill>
            <a:schemeClr val="accent1"/>
          </a:solidFill>
          <a:ln w="12700">
            <a:solidFill>
              <a:schemeClr val="tx1"/>
            </a:solidFill>
            <a:miter lim="800000"/>
            <a:headEnd type="none" w="sm" len="sm"/>
            <a:tailEnd type="none" w="sm" len="sm"/>
          </a:ln>
          <a:effectLst/>
        </p:spPr>
        <p:txBody>
          <a:bodyPr wrap="none" lIns="92075" tIns="46038" rIns="92075" bIns="46038" anchor="ctr"/>
          <a:lstStyle/>
          <a:p>
            <a:endParaRPr lang="en-US"/>
          </a:p>
        </p:txBody>
      </p:sp>
      <p:sp>
        <p:nvSpPr>
          <p:cNvPr id="178186" name="AutoShape 10"/>
          <p:cNvSpPr>
            <a:spLocks noChangeArrowheads="1"/>
          </p:cNvSpPr>
          <p:nvPr/>
        </p:nvSpPr>
        <p:spPr bwMode="auto">
          <a:xfrm>
            <a:off x="5486400" y="2667000"/>
            <a:ext cx="762000" cy="3505200"/>
          </a:xfrm>
          <a:prstGeom prst="triangle">
            <a:avLst>
              <a:gd name="adj" fmla="val 50000"/>
            </a:avLst>
          </a:prstGeom>
          <a:solidFill>
            <a:schemeClr val="accent1"/>
          </a:solidFill>
          <a:ln w="12700">
            <a:solidFill>
              <a:schemeClr val="tx1"/>
            </a:solidFill>
            <a:miter lim="800000"/>
            <a:headEnd type="none" w="sm" len="sm"/>
            <a:tailEnd type="none" w="sm" len="sm"/>
          </a:ln>
          <a:effectLst/>
        </p:spPr>
        <p:txBody>
          <a:bodyPr wrap="none" lIns="92075" tIns="46038" rIns="92075" bIns="46038" anchor="ctr"/>
          <a:lstStyle/>
          <a:p>
            <a:endParaRPr lang="en-US"/>
          </a:p>
        </p:txBody>
      </p:sp>
      <p:grpSp>
        <p:nvGrpSpPr>
          <p:cNvPr id="60" name="Group 59"/>
          <p:cNvGrpSpPr/>
          <p:nvPr/>
        </p:nvGrpSpPr>
        <p:grpSpPr>
          <a:xfrm>
            <a:off x="6343204" y="3581400"/>
            <a:ext cx="1497886" cy="1295400"/>
            <a:chOff x="6343204" y="3581400"/>
            <a:chExt cx="1497886" cy="1295400"/>
          </a:xfrm>
        </p:grpSpPr>
        <p:sp>
          <p:nvSpPr>
            <p:cNvPr id="14" name="Rectangle 11"/>
            <p:cNvSpPr>
              <a:spLocks noChangeArrowheads="1"/>
            </p:cNvSpPr>
            <p:nvPr/>
          </p:nvSpPr>
          <p:spPr bwMode="auto">
            <a:xfrm flipH="1">
              <a:off x="6393290" y="3581400"/>
              <a:ext cx="1447800" cy="1295400"/>
            </a:xfrm>
            <a:prstGeom prst="rect">
              <a:avLst/>
            </a:prstGeom>
            <a:solidFill>
              <a:schemeClr val="accent1"/>
            </a:solidFill>
            <a:ln w="12700">
              <a:solidFill>
                <a:schemeClr val="tx1"/>
              </a:solidFill>
              <a:miter lim="800000"/>
              <a:headEnd type="none" w="sm" len="sm"/>
              <a:tailEnd type="none" w="sm" len="sm"/>
            </a:ln>
            <a:effectLst/>
          </p:spPr>
          <p:txBody>
            <a:bodyPr wrap="none" lIns="92075" tIns="46038" rIns="92075" bIns="46038" anchor="ctr"/>
            <a:lstStyle/>
            <a:p>
              <a:endParaRPr lang="en-US"/>
            </a:p>
          </p:txBody>
        </p:sp>
        <p:grpSp>
          <p:nvGrpSpPr>
            <p:cNvPr id="3" name="Group 18"/>
            <p:cNvGrpSpPr/>
            <p:nvPr/>
          </p:nvGrpSpPr>
          <p:grpSpPr>
            <a:xfrm>
              <a:off x="6469490" y="3657600"/>
              <a:ext cx="533400" cy="533400"/>
              <a:chOff x="6469490" y="3657600"/>
              <a:chExt cx="533400" cy="533400"/>
            </a:xfrm>
          </p:grpSpPr>
          <p:sp>
            <p:nvSpPr>
              <p:cNvPr id="15" name="Oval 14"/>
              <p:cNvSpPr/>
              <p:nvPr/>
            </p:nvSpPr>
            <p:spPr>
              <a:xfrm flipH="1">
                <a:off x="6469490" y="3657600"/>
                <a:ext cx="533400" cy="533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flipH="1">
                <a:off x="6545690" y="3886200"/>
                <a:ext cx="304800" cy="304800"/>
              </a:xfrm>
              <a:prstGeom prst="ellips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flipH="1">
                <a:off x="6698090" y="3962400"/>
                <a:ext cx="1524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p:cNvSpPr/>
            <p:nvPr/>
          </p:nvSpPr>
          <p:spPr>
            <a:xfrm rot="21063082" flipH="1">
              <a:off x="6343204" y="4463453"/>
              <a:ext cx="586163" cy="28508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19"/>
          <p:cNvGrpSpPr/>
          <p:nvPr/>
        </p:nvGrpSpPr>
        <p:grpSpPr>
          <a:xfrm rot="15502720">
            <a:off x="2466877" y="4371877"/>
            <a:ext cx="533400" cy="533400"/>
            <a:chOff x="6469490" y="3657600"/>
            <a:chExt cx="533400" cy="533400"/>
          </a:xfrm>
        </p:grpSpPr>
        <p:sp>
          <p:nvSpPr>
            <p:cNvPr id="21" name="Oval 20"/>
            <p:cNvSpPr/>
            <p:nvPr/>
          </p:nvSpPr>
          <p:spPr>
            <a:xfrm flipH="1">
              <a:off x="6469490" y="3657600"/>
              <a:ext cx="533400" cy="533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flipH="1">
              <a:off x="6545690" y="3886200"/>
              <a:ext cx="304800" cy="304800"/>
            </a:xfrm>
            <a:prstGeom prst="ellips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flipH="1">
              <a:off x="6698090" y="3962400"/>
              <a:ext cx="1524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23"/>
          <p:cNvGrpSpPr/>
          <p:nvPr/>
        </p:nvGrpSpPr>
        <p:grpSpPr>
          <a:xfrm rot="12896669">
            <a:off x="5593020" y="5365830"/>
            <a:ext cx="548762" cy="545015"/>
            <a:chOff x="6469490" y="3657600"/>
            <a:chExt cx="533400" cy="533400"/>
          </a:xfrm>
        </p:grpSpPr>
        <p:sp>
          <p:nvSpPr>
            <p:cNvPr id="25" name="Oval 24"/>
            <p:cNvSpPr/>
            <p:nvPr/>
          </p:nvSpPr>
          <p:spPr>
            <a:xfrm flipH="1">
              <a:off x="6469490" y="3657600"/>
              <a:ext cx="533400" cy="533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flipH="1">
              <a:off x="6545690" y="3886200"/>
              <a:ext cx="304800" cy="304800"/>
            </a:xfrm>
            <a:prstGeom prst="ellips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flipH="1">
              <a:off x="6698090" y="3962400"/>
              <a:ext cx="1524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27"/>
          <p:cNvGrpSpPr/>
          <p:nvPr/>
        </p:nvGrpSpPr>
        <p:grpSpPr>
          <a:xfrm rot="14715633">
            <a:off x="4448077" y="4981477"/>
            <a:ext cx="533400" cy="533400"/>
            <a:chOff x="6469490" y="3657600"/>
            <a:chExt cx="533400" cy="533400"/>
          </a:xfrm>
        </p:grpSpPr>
        <p:sp>
          <p:nvSpPr>
            <p:cNvPr id="29" name="Oval 28"/>
            <p:cNvSpPr/>
            <p:nvPr/>
          </p:nvSpPr>
          <p:spPr>
            <a:xfrm flipH="1">
              <a:off x="6469490" y="3657600"/>
              <a:ext cx="533400" cy="533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flipH="1">
              <a:off x="6545690" y="3886200"/>
              <a:ext cx="304800" cy="304800"/>
            </a:xfrm>
            <a:prstGeom prst="ellips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flipH="1">
              <a:off x="6698090" y="3962400"/>
              <a:ext cx="1524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31"/>
          <p:cNvGrpSpPr/>
          <p:nvPr/>
        </p:nvGrpSpPr>
        <p:grpSpPr>
          <a:xfrm rot="17157184">
            <a:off x="4600477" y="3152678"/>
            <a:ext cx="533400" cy="533400"/>
            <a:chOff x="6469490" y="3657600"/>
            <a:chExt cx="533400" cy="533400"/>
          </a:xfrm>
        </p:grpSpPr>
        <p:sp>
          <p:nvSpPr>
            <p:cNvPr id="33" name="Oval 32"/>
            <p:cNvSpPr/>
            <p:nvPr/>
          </p:nvSpPr>
          <p:spPr>
            <a:xfrm flipH="1">
              <a:off x="6469490" y="3657600"/>
              <a:ext cx="533400" cy="533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flipH="1">
              <a:off x="6545690" y="3886200"/>
              <a:ext cx="304800" cy="304800"/>
            </a:xfrm>
            <a:prstGeom prst="ellips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flipH="1">
              <a:off x="6698090" y="3962400"/>
              <a:ext cx="1524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35"/>
          <p:cNvGrpSpPr/>
          <p:nvPr/>
        </p:nvGrpSpPr>
        <p:grpSpPr>
          <a:xfrm rot="15932291">
            <a:off x="3228877" y="3533677"/>
            <a:ext cx="533400" cy="533400"/>
            <a:chOff x="6469490" y="3657600"/>
            <a:chExt cx="533400" cy="533400"/>
          </a:xfrm>
        </p:grpSpPr>
        <p:sp>
          <p:nvSpPr>
            <p:cNvPr id="37" name="Oval 36"/>
            <p:cNvSpPr/>
            <p:nvPr/>
          </p:nvSpPr>
          <p:spPr>
            <a:xfrm flipH="1">
              <a:off x="6469490" y="3657600"/>
              <a:ext cx="533400" cy="533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flipH="1">
              <a:off x="6545690" y="3886200"/>
              <a:ext cx="304800" cy="304800"/>
            </a:xfrm>
            <a:prstGeom prst="ellips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flipH="1">
              <a:off x="6698090" y="3962400"/>
              <a:ext cx="1524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ectangle 39"/>
          <p:cNvSpPr/>
          <p:nvPr/>
        </p:nvSpPr>
        <p:spPr>
          <a:xfrm rot="21063082" flipH="1">
            <a:off x="2848116" y="5313832"/>
            <a:ext cx="508732" cy="6631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rot="1034283" flipH="1">
            <a:off x="3431281" y="4353814"/>
            <a:ext cx="508732" cy="7277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rot="280319" flipH="1">
            <a:off x="4878358" y="4269524"/>
            <a:ext cx="508732" cy="5431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flipH="1">
            <a:off x="5029200" y="5410200"/>
            <a:ext cx="457200" cy="762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rot="21063082" flipH="1">
            <a:off x="6022087" y="5912530"/>
            <a:ext cx="586163" cy="7527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p:cNvGrpSpPr/>
          <p:nvPr/>
        </p:nvGrpSpPr>
        <p:grpSpPr>
          <a:xfrm>
            <a:off x="9144000" y="3886200"/>
            <a:ext cx="2667000" cy="2590800"/>
            <a:chOff x="5181600" y="3733800"/>
            <a:chExt cx="2667000" cy="2590800"/>
          </a:xfrm>
        </p:grpSpPr>
        <p:sp>
          <p:nvSpPr>
            <p:cNvPr id="46" name="Oval 12"/>
            <p:cNvSpPr>
              <a:spLocks noChangeArrowheads="1"/>
            </p:cNvSpPr>
            <p:nvPr/>
          </p:nvSpPr>
          <p:spPr bwMode="auto">
            <a:xfrm>
              <a:off x="5181600" y="3733800"/>
              <a:ext cx="2286000" cy="2286000"/>
            </a:xfrm>
            <a:prstGeom prst="ellipse">
              <a:avLst/>
            </a:prstGeom>
            <a:solidFill>
              <a:schemeClr val="tx1">
                <a:lumMod val="50000"/>
                <a:lumOff val="50000"/>
                <a:alpha val="72000"/>
              </a:schemeClr>
            </a:solidFill>
            <a:ln w="12700">
              <a:noFill/>
              <a:round/>
              <a:headEnd type="none" w="sm" len="sm"/>
              <a:tailEnd type="none" w="sm" len="sm"/>
            </a:ln>
            <a:effectLst/>
          </p:spPr>
          <p:txBody>
            <a:bodyPr wrap="none" lIns="92075" tIns="46038" rIns="92075" bIns="46038" anchor="ctr"/>
            <a:lstStyle/>
            <a:p>
              <a:endParaRPr lang="en-US"/>
            </a:p>
          </p:txBody>
        </p:sp>
        <p:sp>
          <p:nvSpPr>
            <p:cNvPr id="47" name="Oval 12"/>
            <p:cNvSpPr>
              <a:spLocks noChangeArrowheads="1"/>
            </p:cNvSpPr>
            <p:nvPr/>
          </p:nvSpPr>
          <p:spPr bwMode="auto">
            <a:xfrm>
              <a:off x="5562600" y="4038600"/>
              <a:ext cx="2286000" cy="2286000"/>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type="none" w="sm" len="sm"/>
              <a:tailEnd type="none" w="sm" len="sm"/>
            </a:ln>
            <a:effectLst/>
          </p:spPr>
          <p:txBody>
            <a:bodyPr wrap="none" lIns="92075" tIns="46038" rIns="92075" bIns="46038" anchor="ctr"/>
            <a:lstStyle/>
            <a:p>
              <a:endParaRPr lang="en-US"/>
            </a:p>
          </p:txBody>
        </p:sp>
        <p:sp>
          <p:nvSpPr>
            <p:cNvPr id="48" name="Oval 12"/>
            <p:cNvSpPr>
              <a:spLocks noChangeArrowheads="1"/>
            </p:cNvSpPr>
            <p:nvPr/>
          </p:nvSpPr>
          <p:spPr bwMode="auto">
            <a:xfrm rot="969797">
              <a:off x="6098308" y="4479657"/>
              <a:ext cx="740401" cy="408364"/>
            </a:xfrm>
            <a:prstGeom prst="ellipse">
              <a:avLst/>
            </a:prstGeom>
            <a:solidFill>
              <a:schemeClr val="bg1"/>
            </a:solidFill>
            <a:ln w="12700">
              <a:solidFill>
                <a:schemeClr val="tx1"/>
              </a:solidFill>
              <a:round/>
              <a:headEnd type="none" w="sm" len="sm"/>
              <a:tailEnd type="none" w="sm" len="sm"/>
            </a:ln>
            <a:effectLst/>
            <a:scene3d>
              <a:camera prst="orthographicFront"/>
              <a:lightRig rig="threePt" dir="t"/>
            </a:scene3d>
            <a:sp3d extrusionH="76200" contourW="12700">
              <a:extrusionClr>
                <a:schemeClr val="bg1"/>
              </a:extrusionClr>
              <a:contourClr>
                <a:schemeClr val="tx1"/>
              </a:contourClr>
            </a:sp3d>
          </p:spPr>
          <p:txBody>
            <a:bodyPr wrap="none" lIns="92075" tIns="46038" rIns="92075" bIns="46038" anchor="ctr"/>
            <a:lstStyle/>
            <a:p>
              <a:endParaRPr lang="en-US"/>
            </a:p>
          </p:txBody>
        </p:sp>
        <p:sp>
          <p:nvSpPr>
            <p:cNvPr id="49" name="Oval 12"/>
            <p:cNvSpPr>
              <a:spLocks noChangeArrowheads="1"/>
            </p:cNvSpPr>
            <p:nvPr/>
          </p:nvSpPr>
          <p:spPr bwMode="auto">
            <a:xfrm rot="969797">
              <a:off x="6120413" y="4459414"/>
              <a:ext cx="328833" cy="301373"/>
            </a:xfrm>
            <a:prstGeom prst="ellipse">
              <a:avLst/>
            </a:prstGeom>
            <a:solidFill>
              <a:schemeClr val="tx1"/>
            </a:solidFill>
            <a:ln w="12700">
              <a:solidFill>
                <a:schemeClr val="tx1"/>
              </a:solidFill>
              <a:round/>
              <a:headEnd type="none" w="sm" len="sm"/>
              <a:tailEnd type="none" w="sm" len="sm"/>
            </a:ln>
            <a:effectLst/>
            <a:scene3d>
              <a:camera prst="orthographicFront"/>
              <a:lightRig rig="threePt" dir="t"/>
            </a:scene3d>
            <a:sp3d extrusionH="76200" contourW="12700">
              <a:extrusionClr>
                <a:schemeClr val="bg1"/>
              </a:extrusionClr>
              <a:contourClr>
                <a:schemeClr val="tx1"/>
              </a:contourClr>
            </a:sp3d>
          </p:spPr>
          <p:txBody>
            <a:bodyPr wrap="none" lIns="92075" tIns="46038" rIns="92075" bIns="46038" anchor="ctr"/>
            <a:lstStyle/>
            <a:p>
              <a:endParaRPr lang="en-US"/>
            </a:p>
          </p:txBody>
        </p:sp>
        <p:sp>
          <p:nvSpPr>
            <p:cNvPr id="50" name="Oval 12"/>
            <p:cNvSpPr>
              <a:spLocks noChangeArrowheads="1"/>
            </p:cNvSpPr>
            <p:nvPr/>
          </p:nvSpPr>
          <p:spPr bwMode="auto">
            <a:xfrm rot="969797">
              <a:off x="6277968" y="4513244"/>
              <a:ext cx="141995" cy="117516"/>
            </a:xfrm>
            <a:prstGeom prst="ellipse">
              <a:avLst/>
            </a:prstGeom>
            <a:solidFill>
              <a:schemeClr val="bg1"/>
            </a:solidFill>
            <a:ln w="12700">
              <a:solidFill>
                <a:schemeClr val="tx1"/>
              </a:solidFill>
              <a:round/>
              <a:headEnd type="none" w="sm" len="sm"/>
              <a:tailEnd type="none" w="sm" len="sm"/>
            </a:ln>
            <a:effectLst/>
            <a:scene3d>
              <a:camera prst="orthographicFront"/>
              <a:lightRig rig="threePt" dir="t"/>
            </a:scene3d>
            <a:sp3d extrusionH="76200" contourW="12700">
              <a:extrusionClr>
                <a:schemeClr val="bg1"/>
              </a:extrusionClr>
              <a:contourClr>
                <a:schemeClr val="tx1"/>
              </a:contourClr>
            </a:sp3d>
          </p:spPr>
          <p:txBody>
            <a:bodyPr wrap="none" lIns="92075" tIns="46038" rIns="92075" bIns="46038" anchor="ctr"/>
            <a:lstStyle/>
            <a:p>
              <a:endParaRPr lang="en-US"/>
            </a:p>
          </p:txBody>
        </p:sp>
      </p:grpSp>
      <p:grpSp>
        <p:nvGrpSpPr>
          <p:cNvPr id="59" name="Group 58"/>
          <p:cNvGrpSpPr/>
          <p:nvPr/>
        </p:nvGrpSpPr>
        <p:grpSpPr>
          <a:xfrm rot="1368226">
            <a:off x="-2650164" y="-651218"/>
            <a:ext cx="2667000" cy="2590800"/>
            <a:chOff x="4724400" y="0"/>
            <a:chExt cx="2667000" cy="2590800"/>
          </a:xfrm>
        </p:grpSpPr>
        <p:sp>
          <p:nvSpPr>
            <p:cNvPr id="53" name="Oval 12"/>
            <p:cNvSpPr>
              <a:spLocks noChangeArrowheads="1"/>
            </p:cNvSpPr>
            <p:nvPr/>
          </p:nvSpPr>
          <p:spPr bwMode="auto">
            <a:xfrm>
              <a:off x="4724400" y="0"/>
              <a:ext cx="2286000" cy="2286000"/>
            </a:xfrm>
            <a:prstGeom prst="ellipse">
              <a:avLst/>
            </a:prstGeom>
            <a:solidFill>
              <a:schemeClr val="tx1">
                <a:lumMod val="50000"/>
                <a:lumOff val="50000"/>
                <a:alpha val="72000"/>
              </a:schemeClr>
            </a:solidFill>
            <a:ln w="12700">
              <a:noFill/>
              <a:round/>
              <a:headEnd type="none" w="sm" len="sm"/>
              <a:tailEnd type="none" w="sm" len="sm"/>
            </a:ln>
            <a:effectLst/>
          </p:spPr>
          <p:txBody>
            <a:bodyPr wrap="none" lIns="92075" tIns="46038" rIns="92075" bIns="46038" anchor="ctr"/>
            <a:lstStyle/>
            <a:p>
              <a:endParaRPr lang="en-US"/>
            </a:p>
          </p:txBody>
        </p:sp>
        <p:sp>
          <p:nvSpPr>
            <p:cNvPr id="54" name="Oval 12"/>
            <p:cNvSpPr>
              <a:spLocks noChangeArrowheads="1"/>
            </p:cNvSpPr>
            <p:nvPr/>
          </p:nvSpPr>
          <p:spPr bwMode="auto">
            <a:xfrm>
              <a:off x="5105400" y="304800"/>
              <a:ext cx="2286000" cy="2286000"/>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type="none" w="sm" len="sm"/>
              <a:tailEnd type="none" w="sm" len="sm"/>
            </a:ln>
            <a:effectLst/>
          </p:spPr>
          <p:txBody>
            <a:bodyPr wrap="none" lIns="92075" tIns="46038" rIns="92075" bIns="46038" anchor="ctr"/>
            <a:lstStyle/>
            <a:p>
              <a:endParaRPr lang="en-US"/>
            </a:p>
          </p:txBody>
        </p:sp>
        <p:grpSp>
          <p:nvGrpSpPr>
            <p:cNvPr id="58" name="Group 57"/>
            <p:cNvGrpSpPr/>
            <p:nvPr/>
          </p:nvGrpSpPr>
          <p:grpSpPr>
            <a:xfrm rot="8428389">
              <a:off x="6147736" y="567605"/>
              <a:ext cx="740401" cy="428607"/>
              <a:chOff x="5641108" y="725614"/>
              <a:chExt cx="740401" cy="428607"/>
            </a:xfrm>
          </p:grpSpPr>
          <p:sp>
            <p:nvSpPr>
              <p:cNvPr id="55" name="Oval 12"/>
              <p:cNvSpPr>
                <a:spLocks noChangeArrowheads="1"/>
              </p:cNvSpPr>
              <p:nvPr/>
            </p:nvSpPr>
            <p:spPr bwMode="auto">
              <a:xfrm rot="969797">
                <a:off x="5641108" y="745857"/>
                <a:ext cx="740401" cy="408364"/>
              </a:xfrm>
              <a:prstGeom prst="ellipse">
                <a:avLst/>
              </a:prstGeom>
              <a:solidFill>
                <a:schemeClr val="bg1"/>
              </a:solidFill>
              <a:ln w="12700">
                <a:solidFill>
                  <a:schemeClr val="tx1"/>
                </a:solidFill>
                <a:round/>
                <a:headEnd type="none" w="sm" len="sm"/>
                <a:tailEnd type="none" w="sm" len="sm"/>
              </a:ln>
              <a:effectLst/>
              <a:scene3d>
                <a:camera prst="orthographicFront"/>
                <a:lightRig rig="threePt" dir="t"/>
              </a:scene3d>
              <a:sp3d extrusionH="76200" contourW="12700">
                <a:extrusionClr>
                  <a:schemeClr val="bg1"/>
                </a:extrusionClr>
                <a:contourClr>
                  <a:schemeClr val="tx1"/>
                </a:contourClr>
              </a:sp3d>
            </p:spPr>
            <p:txBody>
              <a:bodyPr wrap="none" lIns="92075" tIns="46038" rIns="92075" bIns="46038" anchor="ctr"/>
              <a:lstStyle/>
              <a:p>
                <a:endParaRPr lang="en-US"/>
              </a:p>
            </p:txBody>
          </p:sp>
          <p:sp>
            <p:nvSpPr>
              <p:cNvPr id="56" name="Oval 12"/>
              <p:cNvSpPr>
                <a:spLocks noChangeArrowheads="1"/>
              </p:cNvSpPr>
              <p:nvPr/>
            </p:nvSpPr>
            <p:spPr bwMode="auto">
              <a:xfrm rot="969797">
                <a:off x="5663213" y="725614"/>
                <a:ext cx="328833" cy="301373"/>
              </a:xfrm>
              <a:prstGeom prst="ellipse">
                <a:avLst/>
              </a:prstGeom>
              <a:solidFill>
                <a:schemeClr val="tx1"/>
              </a:solidFill>
              <a:ln w="12700">
                <a:solidFill>
                  <a:schemeClr val="tx1"/>
                </a:solidFill>
                <a:round/>
                <a:headEnd type="none" w="sm" len="sm"/>
                <a:tailEnd type="none" w="sm" len="sm"/>
              </a:ln>
              <a:effectLst/>
              <a:scene3d>
                <a:camera prst="orthographicFront"/>
                <a:lightRig rig="threePt" dir="t"/>
              </a:scene3d>
              <a:sp3d extrusionH="76200" contourW="12700">
                <a:extrusionClr>
                  <a:schemeClr val="bg1"/>
                </a:extrusionClr>
                <a:contourClr>
                  <a:schemeClr val="tx1"/>
                </a:contourClr>
              </a:sp3d>
            </p:spPr>
            <p:txBody>
              <a:bodyPr wrap="none" lIns="92075" tIns="46038" rIns="92075" bIns="46038" anchor="ctr"/>
              <a:lstStyle/>
              <a:p>
                <a:endParaRPr lang="en-US"/>
              </a:p>
            </p:txBody>
          </p:sp>
          <p:sp>
            <p:nvSpPr>
              <p:cNvPr id="57" name="Oval 12"/>
              <p:cNvSpPr>
                <a:spLocks noChangeArrowheads="1"/>
              </p:cNvSpPr>
              <p:nvPr/>
            </p:nvSpPr>
            <p:spPr bwMode="auto">
              <a:xfrm rot="969797">
                <a:off x="5820768" y="779444"/>
                <a:ext cx="141995" cy="117516"/>
              </a:xfrm>
              <a:prstGeom prst="ellipse">
                <a:avLst/>
              </a:prstGeom>
              <a:solidFill>
                <a:schemeClr val="bg1"/>
              </a:solidFill>
              <a:ln w="12700">
                <a:solidFill>
                  <a:schemeClr val="tx1"/>
                </a:solidFill>
                <a:round/>
                <a:headEnd type="none" w="sm" len="sm"/>
                <a:tailEnd type="none" w="sm" len="sm"/>
              </a:ln>
              <a:effectLst/>
              <a:scene3d>
                <a:camera prst="orthographicFront"/>
                <a:lightRig rig="threePt" dir="t"/>
              </a:scene3d>
              <a:sp3d extrusionH="76200" contourW="12700">
                <a:extrusionClr>
                  <a:schemeClr val="bg1"/>
                </a:extrusionClr>
                <a:contourClr>
                  <a:schemeClr val="tx1"/>
                </a:contourClr>
              </a:sp3d>
            </p:spPr>
            <p:txBody>
              <a:bodyPr wrap="none" lIns="92075" tIns="46038" rIns="92075" bIns="46038" anchor="ctr"/>
              <a:lstStyle/>
              <a:p>
                <a:endParaRPr lang="en-US"/>
              </a:p>
            </p:txBody>
          </p:sp>
        </p:grpSp>
      </p:grpSp>
      <p:sp>
        <p:nvSpPr>
          <p:cNvPr id="61" name="Cloud Callout 60"/>
          <p:cNvSpPr/>
          <p:nvPr/>
        </p:nvSpPr>
        <p:spPr>
          <a:xfrm>
            <a:off x="3505200" y="1981200"/>
            <a:ext cx="2514600" cy="1143000"/>
          </a:xfrm>
          <a:prstGeom prst="cloudCallout">
            <a:avLst>
              <a:gd name="adj1" fmla="val -81378"/>
              <a:gd name="adj2" fmla="val 9223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3886200" y="2209800"/>
            <a:ext cx="2209800" cy="523220"/>
          </a:xfrm>
          <a:prstGeom prst="rect">
            <a:avLst/>
          </a:prstGeom>
          <a:noFill/>
        </p:spPr>
        <p:txBody>
          <a:bodyPr wrap="square" rtlCol="0">
            <a:spAutoFit/>
          </a:bodyPr>
          <a:lstStyle/>
          <a:p>
            <a:r>
              <a:rPr lang="en-US" sz="2800" dirty="0" smtClean="0"/>
              <a:t>Hmmmm…</a:t>
            </a:r>
            <a:endParaRPr lang="en-US" sz="28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0 0  L -0.25 0  E" pathEditMode="relative" ptsTypes="">
                                      <p:cBhvr>
                                        <p:cTn id="6" dur="3000" fill="hold"/>
                                        <p:tgtEl>
                                          <p:spTgt spid="45"/>
                                        </p:tgtEl>
                                        <p:attrNameLst>
                                          <p:attrName>ppt_x</p:attrName>
                                          <p:attrName>ppt_y</p:attrName>
                                        </p:attrNameLst>
                                      </p:cBhvr>
                                    </p:animMotion>
                                  </p:childTnLst>
                                </p:cTn>
                              </p:par>
                            </p:childTnLst>
                          </p:cTn>
                        </p:par>
                        <p:par>
                          <p:cTn id="7" fill="hold">
                            <p:stCondLst>
                              <p:cond delay="3000"/>
                            </p:stCondLst>
                            <p:childTnLst>
                              <p:par>
                                <p:cTn id="8" presetID="63" presetClass="path" presetSubtype="0" accel="50000" decel="50000" fill="hold" nodeType="afterEffect">
                                  <p:stCondLst>
                                    <p:cond delay="0"/>
                                  </p:stCondLst>
                                  <p:childTnLst>
                                    <p:animMotion origin="layout" path="M -0.25 -3.32871E-6 L -2.77778E-7 -3.32871E-6 " pathEditMode="relative" rAng="0" ptsTypes="AA">
                                      <p:cBhvr>
                                        <p:cTn id="9" dur="3000" fill="hold"/>
                                        <p:tgtEl>
                                          <p:spTgt spid="45"/>
                                        </p:tgtEl>
                                        <p:attrNameLst>
                                          <p:attrName>ppt_x</p:attrName>
                                          <p:attrName>ppt_y</p:attrName>
                                        </p:attrNameLst>
                                      </p:cBhvr>
                                      <p:rCtr x="125" y="0"/>
                                    </p:animMotion>
                                  </p:childTnLst>
                                </p:cTn>
                              </p:par>
                            </p:childTnLst>
                          </p:cTn>
                        </p:par>
                        <p:par>
                          <p:cTn id="10" fill="hold">
                            <p:stCondLst>
                              <p:cond delay="6000"/>
                            </p:stCondLst>
                            <p:childTnLst>
                              <p:par>
                                <p:cTn id="11" presetID="56" presetClass="path" presetSubtype="0" accel="50000" decel="50000" fill="hold" nodeType="afterEffect">
                                  <p:stCondLst>
                                    <p:cond delay="0"/>
                                  </p:stCondLst>
                                  <p:childTnLst>
                                    <p:animMotion origin="layout" path="M 3.61111E-6 -1.13269E-6 L 0.27725 0.47203 " pathEditMode="relative" rAng="0" ptsTypes="AA">
                                      <p:cBhvr>
                                        <p:cTn id="12" dur="2000" fill="hold"/>
                                        <p:tgtEl>
                                          <p:spTgt spid="59"/>
                                        </p:tgtEl>
                                        <p:attrNameLst>
                                          <p:attrName>ppt_x</p:attrName>
                                          <p:attrName>ppt_y</p:attrName>
                                        </p:attrNameLst>
                                      </p:cBhvr>
                                      <p:rCtr x="139" y="236"/>
                                    </p:animMotion>
                                  </p:childTnLst>
                                </p:cTn>
                              </p:par>
                            </p:childTnLst>
                          </p:cTn>
                        </p:par>
                        <p:par>
                          <p:cTn id="13" fill="hold">
                            <p:stCondLst>
                              <p:cond delay="8000"/>
                            </p:stCondLst>
                            <p:childTnLst>
                              <p:par>
                                <p:cTn id="14" presetID="10" presetClass="entr" presetSubtype="0" fill="hold" grpId="0" nodeType="after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fade">
                                      <p:cBhvr>
                                        <p:cTn id="16" dur="2000"/>
                                        <p:tgtEl>
                                          <p:spTgt spid="6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2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Oval 12"/>
          <p:cNvSpPr>
            <a:spLocks noChangeArrowheads="1"/>
          </p:cNvSpPr>
          <p:nvPr/>
        </p:nvSpPr>
        <p:spPr bwMode="auto">
          <a:xfrm rot="18289067">
            <a:off x="6181368" y="1371438"/>
            <a:ext cx="2286000" cy="2286000"/>
          </a:xfrm>
          <a:prstGeom prst="ellipse">
            <a:avLst/>
          </a:prstGeom>
          <a:solidFill>
            <a:schemeClr val="tx1">
              <a:lumMod val="50000"/>
              <a:lumOff val="50000"/>
              <a:alpha val="72000"/>
            </a:schemeClr>
          </a:solidFill>
          <a:ln w="12700">
            <a:noFill/>
            <a:round/>
            <a:headEnd type="none" w="sm" len="sm"/>
            <a:tailEnd type="none" w="sm" len="sm"/>
          </a:ln>
          <a:effectLst/>
        </p:spPr>
        <p:txBody>
          <a:bodyPr wrap="none" lIns="92075" tIns="46038" rIns="92075" bIns="46038" anchor="ctr"/>
          <a:lstStyle/>
          <a:p>
            <a:endParaRPr lang="en-US"/>
          </a:p>
        </p:txBody>
      </p:sp>
      <p:sp>
        <p:nvSpPr>
          <p:cNvPr id="69" name="Rectangle 11"/>
          <p:cNvSpPr>
            <a:spLocks noChangeArrowheads="1"/>
          </p:cNvSpPr>
          <p:nvPr/>
        </p:nvSpPr>
        <p:spPr bwMode="auto">
          <a:xfrm rot="20814696" flipH="1">
            <a:off x="7062069" y="3576104"/>
            <a:ext cx="1447800" cy="1295400"/>
          </a:xfrm>
          <a:prstGeom prst="rect">
            <a:avLst/>
          </a:prstGeom>
          <a:solidFill>
            <a:schemeClr val="tx1">
              <a:lumMod val="50000"/>
              <a:lumOff val="50000"/>
            </a:schemeClr>
          </a:solidFill>
          <a:ln w="12700">
            <a:noFill/>
            <a:miter lim="800000"/>
            <a:headEnd type="none" w="sm" len="sm"/>
            <a:tailEnd type="none" w="sm" len="sm"/>
          </a:ln>
          <a:effectLst/>
        </p:spPr>
        <p:txBody>
          <a:bodyPr wrap="none" lIns="92075" tIns="46038" rIns="92075" bIns="46038" anchor="ctr"/>
          <a:lstStyle/>
          <a:p>
            <a:endParaRPr lang="en-US"/>
          </a:p>
        </p:txBody>
      </p:sp>
      <p:grpSp>
        <p:nvGrpSpPr>
          <p:cNvPr id="67" name="Group 66"/>
          <p:cNvGrpSpPr/>
          <p:nvPr/>
        </p:nvGrpSpPr>
        <p:grpSpPr>
          <a:xfrm rot="20814696">
            <a:off x="7290669" y="3423704"/>
            <a:ext cx="1447800" cy="1295400"/>
            <a:chOff x="6908086" y="3810000"/>
            <a:chExt cx="1447800" cy="1295400"/>
          </a:xfrm>
        </p:grpSpPr>
        <p:sp>
          <p:nvSpPr>
            <p:cNvPr id="61" name="Rectangle 11"/>
            <p:cNvSpPr>
              <a:spLocks noChangeArrowheads="1"/>
            </p:cNvSpPr>
            <p:nvPr/>
          </p:nvSpPr>
          <p:spPr bwMode="auto">
            <a:xfrm flipH="1">
              <a:off x="6908086" y="3810000"/>
              <a:ext cx="1447800" cy="1295400"/>
            </a:xfrm>
            <a:prstGeom prst="rect">
              <a:avLst/>
            </a:prstGeom>
            <a:solidFill>
              <a:schemeClr val="accent1"/>
            </a:solidFill>
            <a:ln w="12700">
              <a:solidFill>
                <a:schemeClr val="tx1"/>
              </a:solidFill>
              <a:miter lim="800000"/>
              <a:headEnd type="none" w="sm" len="sm"/>
              <a:tailEnd type="none" w="sm" len="sm"/>
            </a:ln>
            <a:effectLst/>
          </p:spPr>
          <p:txBody>
            <a:bodyPr wrap="none" lIns="92075" tIns="46038" rIns="92075" bIns="46038" anchor="ctr"/>
            <a:lstStyle/>
            <a:p>
              <a:endParaRPr lang="en-US"/>
            </a:p>
          </p:txBody>
        </p:sp>
        <p:grpSp>
          <p:nvGrpSpPr>
            <p:cNvPr id="62" name="Group 18"/>
            <p:cNvGrpSpPr/>
            <p:nvPr/>
          </p:nvGrpSpPr>
          <p:grpSpPr>
            <a:xfrm>
              <a:off x="6984286" y="3886200"/>
              <a:ext cx="533400" cy="533400"/>
              <a:chOff x="6469490" y="3657600"/>
              <a:chExt cx="533400" cy="533400"/>
            </a:xfrm>
          </p:grpSpPr>
          <p:sp>
            <p:nvSpPr>
              <p:cNvPr id="64" name="Oval 63"/>
              <p:cNvSpPr/>
              <p:nvPr/>
            </p:nvSpPr>
            <p:spPr>
              <a:xfrm flipH="1">
                <a:off x="6469490" y="3657600"/>
                <a:ext cx="533400" cy="533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flipH="1">
                <a:off x="6545690" y="3886200"/>
                <a:ext cx="304800" cy="304800"/>
              </a:xfrm>
              <a:prstGeom prst="ellips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flipH="1">
                <a:off x="6698090" y="3962400"/>
                <a:ext cx="1524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7" name="Trapezoid 56"/>
          <p:cNvSpPr/>
          <p:nvPr/>
        </p:nvSpPr>
        <p:spPr>
          <a:xfrm rot="544957">
            <a:off x="416584" y="3369627"/>
            <a:ext cx="6684249" cy="2681785"/>
          </a:xfrm>
          <a:prstGeom prst="trapezoid">
            <a:avLst>
              <a:gd name="adj" fmla="val 49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203" name="Rectangle 3"/>
          <p:cNvSpPr>
            <a:spLocks noGrp="1" noChangeArrowheads="1"/>
          </p:cNvSpPr>
          <p:nvPr>
            <p:ph type="title"/>
          </p:nvPr>
        </p:nvSpPr>
        <p:spPr/>
        <p:txBody>
          <a:bodyPr/>
          <a:lstStyle/>
          <a:p>
            <a:r>
              <a:rPr lang="en-US" dirty="0">
                <a:latin typeface="Arial Black" pitchFamily="34" charset="0"/>
              </a:rPr>
              <a:t>Flatland</a:t>
            </a:r>
            <a:r>
              <a:rPr lang="en-US" dirty="0"/>
              <a:t> by Edwin A. Abbott</a:t>
            </a:r>
          </a:p>
        </p:txBody>
      </p:sp>
      <p:sp>
        <p:nvSpPr>
          <p:cNvPr id="179204" name="Rectangle 4"/>
          <p:cNvSpPr>
            <a:spLocks noGrp="1" noChangeArrowheads="1"/>
          </p:cNvSpPr>
          <p:nvPr>
            <p:ph idx="1"/>
          </p:nvPr>
        </p:nvSpPr>
        <p:spPr/>
        <p:txBody>
          <a:bodyPr/>
          <a:lstStyle/>
          <a:p>
            <a:r>
              <a:rPr lang="en-US" dirty="0" smtClean="0"/>
              <a:t>The View</a:t>
            </a:r>
            <a:endParaRPr lang="en-US" dirty="0"/>
          </a:p>
        </p:txBody>
      </p:sp>
      <p:grpSp>
        <p:nvGrpSpPr>
          <p:cNvPr id="58" name="Group 57"/>
          <p:cNvGrpSpPr/>
          <p:nvPr/>
        </p:nvGrpSpPr>
        <p:grpSpPr>
          <a:xfrm rot="560371">
            <a:off x="1066800" y="3657600"/>
            <a:ext cx="5160450" cy="2217576"/>
            <a:chOff x="1066800" y="3657600"/>
            <a:chExt cx="5160450" cy="2217576"/>
          </a:xfrm>
        </p:grpSpPr>
        <p:sp>
          <p:nvSpPr>
            <p:cNvPr id="15" name="AutoShape 6"/>
            <p:cNvSpPr>
              <a:spLocks noChangeArrowheads="1"/>
            </p:cNvSpPr>
            <p:nvPr/>
          </p:nvSpPr>
          <p:spPr bwMode="auto">
            <a:xfrm>
              <a:off x="3581400" y="5103845"/>
              <a:ext cx="1219200" cy="530290"/>
            </a:xfrm>
            <a:prstGeom prst="plus">
              <a:avLst>
                <a:gd name="adj" fmla="val 25000"/>
              </a:avLst>
            </a:prstGeom>
            <a:solidFill>
              <a:schemeClr val="accent1"/>
            </a:solidFill>
            <a:ln w="12700">
              <a:solidFill>
                <a:schemeClr val="tx1"/>
              </a:solidFill>
              <a:miter lim="800000"/>
              <a:headEnd type="none" w="sm" len="sm"/>
              <a:tailEnd type="none" w="sm" len="sm"/>
            </a:ln>
            <a:effectLst/>
          </p:spPr>
          <p:txBody>
            <a:bodyPr wrap="none" lIns="92075" tIns="46038" rIns="92075" bIns="46038" anchor="ctr"/>
            <a:lstStyle/>
            <a:p>
              <a:endParaRPr lang="en-US"/>
            </a:p>
          </p:txBody>
        </p:sp>
        <p:sp>
          <p:nvSpPr>
            <p:cNvPr id="16" name="AutoShape 7"/>
            <p:cNvSpPr>
              <a:spLocks noChangeArrowheads="1"/>
            </p:cNvSpPr>
            <p:nvPr/>
          </p:nvSpPr>
          <p:spPr bwMode="auto">
            <a:xfrm>
              <a:off x="3886200" y="3754017"/>
              <a:ext cx="1219200" cy="1108788"/>
            </a:xfrm>
            <a:prstGeom prst="pentagon">
              <a:avLst/>
            </a:prstGeom>
            <a:solidFill>
              <a:schemeClr val="accent1"/>
            </a:solidFill>
            <a:ln w="12700">
              <a:solidFill>
                <a:schemeClr val="tx1"/>
              </a:solidFill>
              <a:miter lim="800000"/>
              <a:headEnd type="none" w="sm" len="sm"/>
              <a:tailEnd type="none" w="sm" len="sm"/>
            </a:ln>
            <a:effectLst/>
          </p:spPr>
          <p:txBody>
            <a:bodyPr wrap="none" lIns="92075" tIns="46038" rIns="92075" bIns="46038" anchor="ctr"/>
            <a:lstStyle/>
            <a:p>
              <a:endParaRPr lang="en-US"/>
            </a:p>
          </p:txBody>
        </p:sp>
        <p:sp>
          <p:nvSpPr>
            <p:cNvPr id="17" name="Oval 8"/>
            <p:cNvSpPr>
              <a:spLocks noChangeArrowheads="1"/>
            </p:cNvSpPr>
            <p:nvPr/>
          </p:nvSpPr>
          <p:spPr bwMode="auto">
            <a:xfrm>
              <a:off x="1066800" y="4621764"/>
              <a:ext cx="1752600" cy="1012371"/>
            </a:xfrm>
            <a:prstGeom prst="ellipse">
              <a:avLst/>
            </a:prstGeom>
            <a:solidFill>
              <a:schemeClr val="accent1"/>
            </a:solidFill>
            <a:ln w="12700">
              <a:solidFill>
                <a:schemeClr val="tx1"/>
              </a:solidFill>
              <a:round/>
              <a:headEnd type="none" w="sm" len="sm"/>
              <a:tailEnd type="none" w="sm" len="sm"/>
            </a:ln>
            <a:effectLst/>
          </p:spPr>
          <p:txBody>
            <a:bodyPr wrap="none" lIns="92075" tIns="46038" rIns="92075" bIns="46038" anchor="ctr"/>
            <a:lstStyle/>
            <a:p>
              <a:endParaRPr lang="en-US"/>
            </a:p>
          </p:txBody>
        </p:sp>
        <p:sp>
          <p:nvSpPr>
            <p:cNvPr id="18" name="AutoShape 9"/>
            <p:cNvSpPr>
              <a:spLocks noChangeArrowheads="1"/>
            </p:cNvSpPr>
            <p:nvPr/>
          </p:nvSpPr>
          <p:spPr bwMode="auto">
            <a:xfrm>
              <a:off x="2667000" y="3754017"/>
              <a:ext cx="762000" cy="1349829"/>
            </a:xfrm>
            <a:prstGeom prst="diamond">
              <a:avLst/>
            </a:prstGeom>
            <a:solidFill>
              <a:schemeClr val="accent1"/>
            </a:solidFill>
            <a:ln w="12700">
              <a:solidFill>
                <a:schemeClr val="tx1"/>
              </a:solidFill>
              <a:miter lim="800000"/>
              <a:headEnd type="none" w="sm" len="sm"/>
              <a:tailEnd type="none" w="sm" len="sm"/>
            </a:ln>
            <a:effectLst/>
          </p:spPr>
          <p:txBody>
            <a:bodyPr wrap="none" lIns="92075" tIns="46038" rIns="92075" bIns="46038" anchor="ctr"/>
            <a:lstStyle/>
            <a:p>
              <a:endParaRPr lang="en-US"/>
            </a:p>
          </p:txBody>
        </p:sp>
        <p:sp>
          <p:nvSpPr>
            <p:cNvPr id="19" name="AutoShape 10"/>
            <p:cNvSpPr>
              <a:spLocks noChangeArrowheads="1"/>
            </p:cNvSpPr>
            <p:nvPr/>
          </p:nvSpPr>
          <p:spPr bwMode="auto">
            <a:xfrm>
              <a:off x="5105400" y="3657600"/>
              <a:ext cx="762000" cy="2217576"/>
            </a:xfrm>
            <a:prstGeom prst="triangle">
              <a:avLst>
                <a:gd name="adj" fmla="val 50000"/>
              </a:avLst>
            </a:prstGeom>
            <a:solidFill>
              <a:schemeClr val="accent1"/>
            </a:solidFill>
            <a:ln w="12700">
              <a:solidFill>
                <a:schemeClr val="tx1"/>
              </a:solidFill>
              <a:miter lim="800000"/>
              <a:headEnd type="none" w="sm" len="sm"/>
              <a:tailEnd type="none" w="sm" len="sm"/>
            </a:ln>
            <a:effectLst/>
          </p:spPr>
          <p:txBody>
            <a:bodyPr wrap="none" lIns="92075" tIns="46038" rIns="92075" bIns="46038" anchor="ctr"/>
            <a:lstStyle/>
            <a:p>
              <a:endParaRPr lang="en-US"/>
            </a:p>
          </p:txBody>
        </p:sp>
        <p:grpSp>
          <p:nvGrpSpPr>
            <p:cNvPr id="23" name="Group 19"/>
            <p:cNvGrpSpPr/>
            <p:nvPr/>
          </p:nvGrpSpPr>
          <p:grpSpPr>
            <a:xfrm rot="15502720">
              <a:off x="2183848" y="4638225"/>
              <a:ext cx="337457" cy="533400"/>
              <a:chOff x="6469490" y="3657600"/>
              <a:chExt cx="533400" cy="533400"/>
            </a:xfrm>
          </p:grpSpPr>
          <p:sp>
            <p:nvSpPr>
              <p:cNvPr id="45" name="Oval 44"/>
              <p:cNvSpPr/>
              <p:nvPr/>
            </p:nvSpPr>
            <p:spPr>
              <a:xfrm flipH="1">
                <a:off x="6469490" y="3657600"/>
                <a:ext cx="533400" cy="533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flipH="1">
                <a:off x="6545690" y="3886200"/>
                <a:ext cx="304800" cy="304800"/>
              </a:xfrm>
              <a:prstGeom prst="ellips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flipH="1">
                <a:off x="6698090" y="3962400"/>
                <a:ext cx="1524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rot="12896669">
              <a:off x="5212020" y="5365023"/>
              <a:ext cx="548762" cy="344805"/>
              <a:chOff x="6469490" y="3657600"/>
              <a:chExt cx="533400" cy="533400"/>
            </a:xfrm>
          </p:grpSpPr>
          <p:sp>
            <p:nvSpPr>
              <p:cNvPr id="42" name="Oval 41"/>
              <p:cNvSpPr/>
              <p:nvPr/>
            </p:nvSpPr>
            <p:spPr>
              <a:xfrm flipH="1">
                <a:off x="6469490" y="3657600"/>
                <a:ext cx="533400" cy="533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flipH="1">
                <a:off x="6545690" y="3886200"/>
                <a:ext cx="304800" cy="304800"/>
              </a:xfrm>
              <a:prstGeom prst="ellips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flipH="1">
                <a:off x="6698090" y="3962400"/>
                <a:ext cx="1524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7"/>
            <p:cNvGrpSpPr/>
            <p:nvPr/>
          </p:nvGrpSpPr>
          <p:grpSpPr>
            <a:xfrm rot="14715633">
              <a:off x="4165048" y="5023890"/>
              <a:ext cx="337457" cy="533400"/>
              <a:chOff x="6469490" y="3657600"/>
              <a:chExt cx="533400" cy="533400"/>
            </a:xfrm>
          </p:grpSpPr>
          <p:sp>
            <p:nvSpPr>
              <p:cNvPr id="39" name="Oval 38"/>
              <p:cNvSpPr/>
              <p:nvPr/>
            </p:nvSpPr>
            <p:spPr>
              <a:xfrm flipH="1">
                <a:off x="6469490" y="3657600"/>
                <a:ext cx="533400" cy="533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flipH="1">
                <a:off x="6545690" y="3886200"/>
                <a:ext cx="304800" cy="304800"/>
              </a:xfrm>
              <a:prstGeom prst="ellips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flipH="1">
                <a:off x="6698090" y="3962400"/>
                <a:ext cx="1524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31"/>
            <p:cNvGrpSpPr/>
            <p:nvPr/>
          </p:nvGrpSpPr>
          <p:grpSpPr>
            <a:xfrm rot="17157184">
              <a:off x="4317448" y="3866895"/>
              <a:ext cx="337457" cy="533400"/>
              <a:chOff x="6469490" y="3657600"/>
              <a:chExt cx="533400" cy="533400"/>
            </a:xfrm>
          </p:grpSpPr>
          <p:sp>
            <p:nvSpPr>
              <p:cNvPr id="36" name="Oval 35"/>
              <p:cNvSpPr/>
              <p:nvPr/>
            </p:nvSpPr>
            <p:spPr>
              <a:xfrm flipH="1">
                <a:off x="6469490" y="3657600"/>
                <a:ext cx="533400" cy="533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flipH="1">
                <a:off x="6545690" y="3886200"/>
                <a:ext cx="304800" cy="304800"/>
              </a:xfrm>
              <a:prstGeom prst="ellips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flipH="1">
                <a:off x="6698090" y="3962400"/>
                <a:ext cx="1524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35"/>
            <p:cNvGrpSpPr/>
            <p:nvPr/>
          </p:nvGrpSpPr>
          <p:grpSpPr>
            <a:xfrm rot="15932291">
              <a:off x="2945848" y="4107935"/>
              <a:ext cx="337457" cy="533400"/>
              <a:chOff x="6469490" y="3657600"/>
              <a:chExt cx="533400" cy="533400"/>
            </a:xfrm>
          </p:grpSpPr>
          <p:sp>
            <p:nvSpPr>
              <p:cNvPr id="33" name="Oval 32"/>
              <p:cNvSpPr/>
              <p:nvPr/>
            </p:nvSpPr>
            <p:spPr>
              <a:xfrm flipH="1">
                <a:off x="6469490" y="3657600"/>
                <a:ext cx="533400" cy="533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flipH="1">
                <a:off x="6545690" y="3886200"/>
                <a:ext cx="304800" cy="304800"/>
              </a:xfrm>
              <a:prstGeom prst="ellips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flipH="1">
                <a:off x="6698090" y="3962400"/>
                <a:ext cx="1524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p:cNvSpPr/>
            <p:nvPr/>
          </p:nvSpPr>
          <p:spPr>
            <a:xfrm rot="21063082" flipH="1">
              <a:off x="2467116" y="5332127"/>
              <a:ext cx="508732" cy="4195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1034283" flipH="1">
              <a:off x="3050281" y="4724768"/>
              <a:ext cx="508732" cy="4604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280319" flipH="1">
              <a:off x="4497358" y="4671442"/>
              <a:ext cx="508732" cy="3436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flipH="1">
              <a:off x="4648200" y="5393094"/>
              <a:ext cx="457200" cy="4820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rot="21063082" flipH="1">
              <a:off x="5641087" y="5710895"/>
              <a:ext cx="586163" cy="4762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9212" name="Oval 12"/>
          <p:cNvSpPr>
            <a:spLocks noChangeArrowheads="1"/>
          </p:cNvSpPr>
          <p:nvPr/>
        </p:nvSpPr>
        <p:spPr bwMode="auto">
          <a:xfrm rot="18289067">
            <a:off x="6649140" y="1232678"/>
            <a:ext cx="2286000" cy="2286000"/>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type="none" w="sm" len="sm"/>
            <a:tailEnd type="none" w="sm" len="sm"/>
          </a:ln>
          <a:effectLst/>
        </p:spPr>
        <p:txBody>
          <a:bodyPr wrap="none" lIns="92075" tIns="46038" rIns="92075" bIns="46038" anchor="ctr"/>
          <a:lstStyle/>
          <a:p>
            <a:endParaRPr lang="en-US"/>
          </a:p>
        </p:txBody>
      </p:sp>
      <p:sp>
        <p:nvSpPr>
          <p:cNvPr id="52" name="Oval 12"/>
          <p:cNvSpPr>
            <a:spLocks noChangeArrowheads="1"/>
          </p:cNvSpPr>
          <p:nvPr/>
        </p:nvSpPr>
        <p:spPr bwMode="auto">
          <a:xfrm rot="19258864">
            <a:off x="6877920" y="2081936"/>
            <a:ext cx="740401" cy="408364"/>
          </a:xfrm>
          <a:prstGeom prst="ellipse">
            <a:avLst/>
          </a:prstGeom>
          <a:solidFill>
            <a:schemeClr val="bg1"/>
          </a:solidFill>
          <a:ln w="12700">
            <a:solidFill>
              <a:schemeClr val="tx1"/>
            </a:solidFill>
            <a:round/>
            <a:headEnd type="none" w="sm" len="sm"/>
            <a:tailEnd type="none" w="sm" len="sm"/>
          </a:ln>
          <a:effectLst/>
          <a:scene3d>
            <a:camera prst="orthographicFront"/>
            <a:lightRig rig="threePt" dir="t"/>
          </a:scene3d>
          <a:sp3d extrusionH="76200" contourW="12700">
            <a:extrusionClr>
              <a:schemeClr val="bg1"/>
            </a:extrusionClr>
            <a:contourClr>
              <a:schemeClr val="tx1"/>
            </a:contourClr>
          </a:sp3d>
        </p:spPr>
        <p:txBody>
          <a:bodyPr wrap="none" lIns="92075" tIns="46038" rIns="92075" bIns="46038" anchor="ctr"/>
          <a:lstStyle/>
          <a:p>
            <a:endParaRPr lang="en-US"/>
          </a:p>
        </p:txBody>
      </p:sp>
      <p:sp>
        <p:nvSpPr>
          <p:cNvPr id="54" name="Oval 12"/>
          <p:cNvSpPr>
            <a:spLocks noChangeArrowheads="1"/>
          </p:cNvSpPr>
          <p:nvPr/>
        </p:nvSpPr>
        <p:spPr bwMode="auto">
          <a:xfrm rot="19258864">
            <a:off x="6918291" y="2244125"/>
            <a:ext cx="328833" cy="301373"/>
          </a:xfrm>
          <a:prstGeom prst="ellipse">
            <a:avLst/>
          </a:prstGeom>
          <a:solidFill>
            <a:schemeClr val="tx1"/>
          </a:solidFill>
          <a:ln w="12700">
            <a:solidFill>
              <a:schemeClr val="tx1"/>
            </a:solidFill>
            <a:round/>
            <a:headEnd type="none" w="sm" len="sm"/>
            <a:tailEnd type="none" w="sm" len="sm"/>
          </a:ln>
          <a:effectLst/>
          <a:scene3d>
            <a:camera prst="orthographicFront"/>
            <a:lightRig rig="threePt" dir="t"/>
          </a:scene3d>
          <a:sp3d extrusionH="76200" contourW="12700">
            <a:extrusionClr>
              <a:schemeClr val="bg1"/>
            </a:extrusionClr>
            <a:contourClr>
              <a:schemeClr val="tx1"/>
            </a:contourClr>
          </a:sp3d>
        </p:spPr>
        <p:txBody>
          <a:bodyPr wrap="none" lIns="92075" tIns="46038" rIns="92075" bIns="46038" anchor="ctr"/>
          <a:lstStyle/>
          <a:p>
            <a:endParaRPr lang="en-US"/>
          </a:p>
        </p:txBody>
      </p:sp>
      <p:sp>
        <p:nvSpPr>
          <p:cNvPr id="55" name="Oval 12"/>
          <p:cNvSpPr>
            <a:spLocks noChangeArrowheads="1"/>
          </p:cNvSpPr>
          <p:nvPr/>
        </p:nvSpPr>
        <p:spPr bwMode="auto">
          <a:xfrm rot="19258864">
            <a:off x="7017052" y="2261646"/>
            <a:ext cx="141995" cy="117516"/>
          </a:xfrm>
          <a:prstGeom prst="ellipse">
            <a:avLst/>
          </a:prstGeom>
          <a:solidFill>
            <a:schemeClr val="bg1"/>
          </a:solidFill>
          <a:ln w="12700">
            <a:solidFill>
              <a:schemeClr val="tx1"/>
            </a:solidFill>
            <a:round/>
            <a:headEnd type="none" w="sm" len="sm"/>
            <a:tailEnd type="none" w="sm" len="sm"/>
          </a:ln>
          <a:effectLst/>
          <a:scene3d>
            <a:camera prst="orthographicFront"/>
            <a:lightRig rig="threePt" dir="t"/>
          </a:scene3d>
          <a:sp3d extrusionH="76200" contourW="12700">
            <a:extrusionClr>
              <a:schemeClr val="bg1"/>
            </a:extrusionClr>
            <a:contourClr>
              <a:schemeClr val="tx1"/>
            </a:contourClr>
          </a:sp3d>
        </p:spPr>
        <p:txBody>
          <a:bodyPr wrap="none" lIns="92075" tIns="46038" rIns="92075" bIns="46038" anchor="ctr"/>
          <a:lstStyle/>
          <a:p>
            <a:endParaRPr lang="en-US"/>
          </a:p>
        </p:txBody>
      </p:sp>
      <p:sp>
        <p:nvSpPr>
          <p:cNvPr id="74" name="Oval 73"/>
          <p:cNvSpPr/>
          <p:nvPr/>
        </p:nvSpPr>
        <p:spPr>
          <a:xfrm>
            <a:off x="7467600" y="4419600"/>
            <a:ext cx="3048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Isosceles Triangle 74"/>
          <p:cNvSpPr/>
          <p:nvPr/>
        </p:nvSpPr>
        <p:spPr>
          <a:xfrm rot="1771498">
            <a:off x="7477500" y="2687727"/>
            <a:ext cx="276919" cy="731652"/>
          </a:xfrm>
          <a:prstGeom prst="triangle">
            <a:avLst>
              <a:gd name="adj" fmla="val 26804"/>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3" name="Rectangle 3"/>
          <p:cNvSpPr>
            <a:spLocks noGrp="1" noChangeArrowheads="1"/>
          </p:cNvSpPr>
          <p:nvPr>
            <p:ph type="title"/>
          </p:nvPr>
        </p:nvSpPr>
        <p:spPr/>
        <p:txBody>
          <a:bodyPr/>
          <a:lstStyle/>
          <a:p>
            <a:r>
              <a:rPr lang="en-US" dirty="0">
                <a:latin typeface="Arial Black" pitchFamily="34" charset="0"/>
              </a:rPr>
              <a:t>Flatland</a:t>
            </a:r>
            <a:r>
              <a:rPr lang="en-US" dirty="0"/>
              <a:t> by Edwin A. Abbott</a:t>
            </a:r>
          </a:p>
        </p:txBody>
      </p:sp>
      <p:sp>
        <p:nvSpPr>
          <p:cNvPr id="179204" name="Rectangle 4"/>
          <p:cNvSpPr>
            <a:spLocks noGrp="1" noChangeArrowheads="1"/>
          </p:cNvSpPr>
          <p:nvPr>
            <p:ph idx="1"/>
          </p:nvPr>
        </p:nvSpPr>
        <p:spPr/>
        <p:txBody>
          <a:bodyPr/>
          <a:lstStyle/>
          <a:p>
            <a:r>
              <a:rPr lang="en-US" dirty="0" smtClean="0"/>
              <a:t>The Request</a:t>
            </a:r>
            <a:endParaRPr lang="en-US" dirty="0"/>
          </a:p>
        </p:txBody>
      </p:sp>
      <p:grpSp>
        <p:nvGrpSpPr>
          <p:cNvPr id="53" name="Group 52"/>
          <p:cNvGrpSpPr/>
          <p:nvPr/>
        </p:nvGrpSpPr>
        <p:grpSpPr>
          <a:xfrm>
            <a:off x="304800" y="4419600"/>
            <a:ext cx="4307816" cy="1583373"/>
            <a:chOff x="416584" y="3369627"/>
            <a:chExt cx="6684249" cy="2681785"/>
          </a:xfrm>
        </p:grpSpPr>
        <p:sp>
          <p:nvSpPr>
            <p:cNvPr id="57" name="Trapezoid 56"/>
            <p:cNvSpPr/>
            <p:nvPr/>
          </p:nvSpPr>
          <p:spPr>
            <a:xfrm rot="544957">
              <a:off x="416584" y="3369627"/>
              <a:ext cx="6684249" cy="2681785"/>
            </a:xfrm>
            <a:prstGeom prst="trapezoid">
              <a:avLst>
                <a:gd name="adj" fmla="val 49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57"/>
            <p:cNvGrpSpPr/>
            <p:nvPr/>
          </p:nvGrpSpPr>
          <p:grpSpPr>
            <a:xfrm rot="560371">
              <a:off x="1066800" y="3657600"/>
              <a:ext cx="5160450" cy="2217576"/>
              <a:chOff x="1066800" y="3657600"/>
              <a:chExt cx="5160450" cy="2217576"/>
            </a:xfrm>
          </p:grpSpPr>
          <p:sp>
            <p:nvSpPr>
              <p:cNvPr id="15" name="AutoShape 6"/>
              <p:cNvSpPr>
                <a:spLocks noChangeArrowheads="1"/>
              </p:cNvSpPr>
              <p:nvPr/>
            </p:nvSpPr>
            <p:spPr bwMode="auto">
              <a:xfrm>
                <a:off x="3581400" y="5103845"/>
                <a:ext cx="1219200" cy="530290"/>
              </a:xfrm>
              <a:prstGeom prst="plus">
                <a:avLst>
                  <a:gd name="adj" fmla="val 25000"/>
                </a:avLst>
              </a:prstGeom>
              <a:solidFill>
                <a:schemeClr val="accent1"/>
              </a:solidFill>
              <a:ln w="12700">
                <a:solidFill>
                  <a:schemeClr val="tx1"/>
                </a:solidFill>
                <a:miter lim="800000"/>
                <a:headEnd type="none" w="sm" len="sm"/>
                <a:tailEnd type="none" w="sm" len="sm"/>
              </a:ln>
              <a:effectLst/>
            </p:spPr>
            <p:txBody>
              <a:bodyPr wrap="none" lIns="92075" tIns="46038" rIns="92075" bIns="46038" anchor="ctr"/>
              <a:lstStyle/>
              <a:p>
                <a:endParaRPr lang="en-US"/>
              </a:p>
            </p:txBody>
          </p:sp>
          <p:sp>
            <p:nvSpPr>
              <p:cNvPr id="16" name="AutoShape 7"/>
              <p:cNvSpPr>
                <a:spLocks noChangeArrowheads="1"/>
              </p:cNvSpPr>
              <p:nvPr/>
            </p:nvSpPr>
            <p:spPr bwMode="auto">
              <a:xfrm>
                <a:off x="3886200" y="3754017"/>
                <a:ext cx="1219200" cy="1108788"/>
              </a:xfrm>
              <a:prstGeom prst="pentagon">
                <a:avLst/>
              </a:prstGeom>
              <a:solidFill>
                <a:schemeClr val="accent1"/>
              </a:solidFill>
              <a:ln w="12700">
                <a:solidFill>
                  <a:schemeClr val="tx1"/>
                </a:solidFill>
                <a:miter lim="800000"/>
                <a:headEnd type="none" w="sm" len="sm"/>
                <a:tailEnd type="none" w="sm" len="sm"/>
              </a:ln>
              <a:effectLst/>
            </p:spPr>
            <p:txBody>
              <a:bodyPr wrap="none" lIns="92075" tIns="46038" rIns="92075" bIns="46038" anchor="ctr"/>
              <a:lstStyle/>
              <a:p>
                <a:endParaRPr lang="en-US"/>
              </a:p>
            </p:txBody>
          </p:sp>
          <p:sp>
            <p:nvSpPr>
              <p:cNvPr id="17" name="Oval 8"/>
              <p:cNvSpPr>
                <a:spLocks noChangeArrowheads="1"/>
              </p:cNvSpPr>
              <p:nvPr/>
            </p:nvSpPr>
            <p:spPr bwMode="auto">
              <a:xfrm>
                <a:off x="1066800" y="4621764"/>
                <a:ext cx="1752600" cy="1012371"/>
              </a:xfrm>
              <a:prstGeom prst="ellipse">
                <a:avLst/>
              </a:prstGeom>
              <a:solidFill>
                <a:schemeClr val="accent1"/>
              </a:solidFill>
              <a:ln w="12700">
                <a:solidFill>
                  <a:schemeClr val="tx1"/>
                </a:solidFill>
                <a:round/>
                <a:headEnd type="none" w="sm" len="sm"/>
                <a:tailEnd type="none" w="sm" len="sm"/>
              </a:ln>
              <a:effectLst/>
            </p:spPr>
            <p:txBody>
              <a:bodyPr wrap="none" lIns="92075" tIns="46038" rIns="92075" bIns="46038" anchor="ctr"/>
              <a:lstStyle/>
              <a:p>
                <a:endParaRPr lang="en-US"/>
              </a:p>
            </p:txBody>
          </p:sp>
          <p:sp>
            <p:nvSpPr>
              <p:cNvPr id="18" name="AutoShape 9"/>
              <p:cNvSpPr>
                <a:spLocks noChangeArrowheads="1"/>
              </p:cNvSpPr>
              <p:nvPr/>
            </p:nvSpPr>
            <p:spPr bwMode="auto">
              <a:xfrm>
                <a:off x="2667000" y="3754017"/>
                <a:ext cx="762000" cy="1349829"/>
              </a:xfrm>
              <a:prstGeom prst="diamond">
                <a:avLst/>
              </a:prstGeom>
              <a:solidFill>
                <a:schemeClr val="accent1"/>
              </a:solidFill>
              <a:ln w="12700">
                <a:solidFill>
                  <a:schemeClr val="tx1"/>
                </a:solidFill>
                <a:miter lim="800000"/>
                <a:headEnd type="none" w="sm" len="sm"/>
                <a:tailEnd type="none" w="sm" len="sm"/>
              </a:ln>
              <a:effectLst/>
            </p:spPr>
            <p:txBody>
              <a:bodyPr wrap="none" lIns="92075" tIns="46038" rIns="92075" bIns="46038" anchor="ctr"/>
              <a:lstStyle/>
              <a:p>
                <a:endParaRPr lang="en-US"/>
              </a:p>
            </p:txBody>
          </p:sp>
          <p:sp>
            <p:nvSpPr>
              <p:cNvPr id="19" name="AutoShape 10"/>
              <p:cNvSpPr>
                <a:spLocks noChangeArrowheads="1"/>
              </p:cNvSpPr>
              <p:nvPr/>
            </p:nvSpPr>
            <p:spPr bwMode="auto">
              <a:xfrm>
                <a:off x="5105400" y="3657600"/>
                <a:ext cx="762000" cy="2217576"/>
              </a:xfrm>
              <a:prstGeom prst="triangle">
                <a:avLst>
                  <a:gd name="adj" fmla="val 50000"/>
                </a:avLst>
              </a:prstGeom>
              <a:solidFill>
                <a:schemeClr val="accent1"/>
              </a:solidFill>
              <a:ln w="12700">
                <a:solidFill>
                  <a:schemeClr val="tx1"/>
                </a:solidFill>
                <a:miter lim="800000"/>
                <a:headEnd type="none" w="sm" len="sm"/>
                <a:tailEnd type="none" w="sm" len="sm"/>
              </a:ln>
              <a:effectLst/>
            </p:spPr>
            <p:txBody>
              <a:bodyPr wrap="none" lIns="92075" tIns="46038" rIns="92075" bIns="46038" anchor="ctr"/>
              <a:lstStyle/>
              <a:p>
                <a:endParaRPr lang="en-US"/>
              </a:p>
            </p:txBody>
          </p:sp>
          <p:grpSp>
            <p:nvGrpSpPr>
              <p:cNvPr id="5" name="Group 19"/>
              <p:cNvGrpSpPr/>
              <p:nvPr/>
            </p:nvGrpSpPr>
            <p:grpSpPr>
              <a:xfrm rot="15502720">
                <a:off x="2183848" y="4638225"/>
                <a:ext cx="337457" cy="533400"/>
                <a:chOff x="6469490" y="3657600"/>
                <a:chExt cx="533400" cy="533400"/>
              </a:xfrm>
            </p:grpSpPr>
            <p:sp>
              <p:nvSpPr>
                <p:cNvPr id="45" name="Oval 44"/>
                <p:cNvSpPr/>
                <p:nvPr/>
              </p:nvSpPr>
              <p:spPr>
                <a:xfrm flipH="1">
                  <a:off x="6469490" y="3657600"/>
                  <a:ext cx="533400" cy="533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flipH="1">
                  <a:off x="6545690" y="3886200"/>
                  <a:ext cx="304800" cy="304800"/>
                </a:xfrm>
                <a:prstGeom prst="ellips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flipH="1">
                  <a:off x="6698090" y="3962400"/>
                  <a:ext cx="1524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23"/>
              <p:cNvGrpSpPr/>
              <p:nvPr/>
            </p:nvGrpSpPr>
            <p:grpSpPr>
              <a:xfrm rot="12896669">
                <a:off x="5212020" y="5365023"/>
                <a:ext cx="548762" cy="344805"/>
                <a:chOff x="6469490" y="3657600"/>
                <a:chExt cx="533400" cy="533400"/>
              </a:xfrm>
            </p:grpSpPr>
            <p:sp>
              <p:nvSpPr>
                <p:cNvPr id="42" name="Oval 41"/>
                <p:cNvSpPr/>
                <p:nvPr/>
              </p:nvSpPr>
              <p:spPr>
                <a:xfrm flipH="1">
                  <a:off x="6469490" y="3657600"/>
                  <a:ext cx="533400" cy="533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flipH="1">
                  <a:off x="6545690" y="3886200"/>
                  <a:ext cx="304800" cy="304800"/>
                </a:xfrm>
                <a:prstGeom prst="ellips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flipH="1">
                  <a:off x="6698090" y="3962400"/>
                  <a:ext cx="1524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27"/>
              <p:cNvGrpSpPr/>
              <p:nvPr/>
            </p:nvGrpSpPr>
            <p:grpSpPr>
              <a:xfrm rot="14715633">
                <a:off x="4165048" y="5023890"/>
                <a:ext cx="337457" cy="533400"/>
                <a:chOff x="6469490" y="3657600"/>
                <a:chExt cx="533400" cy="533400"/>
              </a:xfrm>
            </p:grpSpPr>
            <p:sp>
              <p:nvSpPr>
                <p:cNvPr id="39" name="Oval 38"/>
                <p:cNvSpPr/>
                <p:nvPr/>
              </p:nvSpPr>
              <p:spPr>
                <a:xfrm flipH="1">
                  <a:off x="6469490" y="3657600"/>
                  <a:ext cx="533400" cy="533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flipH="1">
                  <a:off x="6545690" y="3886200"/>
                  <a:ext cx="304800" cy="304800"/>
                </a:xfrm>
                <a:prstGeom prst="ellips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flipH="1">
                  <a:off x="6698090" y="3962400"/>
                  <a:ext cx="1524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31"/>
              <p:cNvGrpSpPr/>
              <p:nvPr/>
            </p:nvGrpSpPr>
            <p:grpSpPr>
              <a:xfrm rot="17157184">
                <a:off x="4317448" y="3866895"/>
                <a:ext cx="337457" cy="533400"/>
                <a:chOff x="6469490" y="3657600"/>
                <a:chExt cx="533400" cy="533400"/>
              </a:xfrm>
            </p:grpSpPr>
            <p:sp>
              <p:nvSpPr>
                <p:cNvPr id="36" name="Oval 35"/>
                <p:cNvSpPr/>
                <p:nvPr/>
              </p:nvSpPr>
              <p:spPr>
                <a:xfrm flipH="1">
                  <a:off x="6469490" y="3657600"/>
                  <a:ext cx="533400" cy="533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flipH="1">
                  <a:off x="6545690" y="3886200"/>
                  <a:ext cx="304800" cy="304800"/>
                </a:xfrm>
                <a:prstGeom prst="ellips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flipH="1">
                  <a:off x="6698090" y="3962400"/>
                  <a:ext cx="1524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35"/>
              <p:cNvGrpSpPr/>
              <p:nvPr/>
            </p:nvGrpSpPr>
            <p:grpSpPr>
              <a:xfrm rot="15932291">
                <a:off x="2945848" y="4107935"/>
                <a:ext cx="337457" cy="533400"/>
                <a:chOff x="6469490" y="3657600"/>
                <a:chExt cx="533400" cy="533400"/>
              </a:xfrm>
            </p:grpSpPr>
            <p:sp>
              <p:nvSpPr>
                <p:cNvPr id="33" name="Oval 32"/>
                <p:cNvSpPr/>
                <p:nvPr/>
              </p:nvSpPr>
              <p:spPr>
                <a:xfrm flipH="1">
                  <a:off x="6469490" y="3657600"/>
                  <a:ext cx="533400" cy="533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flipH="1">
                  <a:off x="6545690" y="3886200"/>
                  <a:ext cx="304800" cy="304800"/>
                </a:xfrm>
                <a:prstGeom prst="ellips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flipH="1">
                  <a:off x="6698090" y="3962400"/>
                  <a:ext cx="1524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p:cNvSpPr/>
              <p:nvPr/>
            </p:nvSpPr>
            <p:spPr>
              <a:xfrm rot="21063082" flipH="1">
                <a:off x="2467116" y="5332127"/>
                <a:ext cx="508732" cy="4195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1034283" flipH="1">
                <a:off x="3050281" y="4724768"/>
                <a:ext cx="508732" cy="4604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280319" flipH="1">
                <a:off x="4497358" y="4671442"/>
                <a:ext cx="508732" cy="3436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flipH="1">
                <a:off x="4648200" y="5393094"/>
                <a:ext cx="457200" cy="4820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rot="21063082" flipH="1">
                <a:off x="5641087" y="5710895"/>
                <a:ext cx="586163" cy="4762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6" name="Group 55"/>
          <p:cNvGrpSpPr/>
          <p:nvPr/>
        </p:nvGrpSpPr>
        <p:grpSpPr>
          <a:xfrm>
            <a:off x="3810000" y="1295400"/>
            <a:ext cx="3505200" cy="5181600"/>
            <a:chOff x="4331286" y="1323110"/>
            <a:chExt cx="2553030" cy="3776994"/>
          </a:xfrm>
        </p:grpSpPr>
        <p:sp>
          <p:nvSpPr>
            <p:cNvPr id="51" name="Oval 12"/>
            <p:cNvSpPr>
              <a:spLocks noChangeArrowheads="1"/>
            </p:cNvSpPr>
            <p:nvPr/>
          </p:nvSpPr>
          <p:spPr bwMode="auto">
            <a:xfrm rot="15871272">
              <a:off x="4331286" y="1731470"/>
              <a:ext cx="2286000" cy="2286000"/>
            </a:xfrm>
            <a:prstGeom prst="ellipse">
              <a:avLst/>
            </a:prstGeom>
            <a:solidFill>
              <a:schemeClr val="tx1">
                <a:lumMod val="50000"/>
                <a:lumOff val="50000"/>
                <a:alpha val="72000"/>
              </a:schemeClr>
            </a:solidFill>
            <a:ln w="12700">
              <a:noFill/>
              <a:round/>
              <a:headEnd type="none" w="sm" len="sm"/>
              <a:tailEnd type="none" w="sm" len="sm"/>
            </a:ln>
            <a:effectLst/>
          </p:spPr>
          <p:txBody>
            <a:bodyPr wrap="none" lIns="92075" tIns="46038" rIns="92075" bIns="46038" anchor="ctr"/>
            <a:lstStyle/>
            <a:p>
              <a:endParaRPr lang="en-US"/>
            </a:p>
          </p:txBody>
        </p:sp>
        <p:sp>
          <p:nvSpPr>
            <p:cNvPr id="69" name="Rectangle 11"/>
            <p:cNvSpPr>
              <a:spLocks noChangeArrowheads="1"/>
            </p:cNvSpPr>
            <p:nvPr/>
          </p:nvSpPr>
          <p:spPr bwMode="auto">
            <a:xfrm rot="20814696" flipH="1">
              <a:off x="4699868" y="3804704"/>
              <a:ext cx="1447800" cy="1295400"/>
            </a:xfrm>
            <a:prstGeom prst="rect">
              <a:avLst/>
            </a:prstGeom>
            <a:solidFill>
              <a:schemeClr val="tx1">
                <a:lumMod val="50000"/>
                <a:lumOff val="50000"/>
              </a:schemeClr>
            </a:solidFill>
            <a:ln w="12700">
              <a:noFill/>
              <a:miter lim="800000"/>
              <a:headEnd type="none" w="sm" len="sm"/>
              <a:tailEnd type="none" w="sm" len="sm"/>
            </a:ln>
            <a:effectLst/>
          </p:spPr>
          <p:txBody>
            <a:bodyPr wrap="none" lIns="92075" tIns="46038" rIns="92075" bIns="46038" anchor="ctr"/>
            <a:lstStyle/>
            <a:p>
              <a:endParaRPr lang="en-US"/>
            </a:p>
          </p:txBody>
        </p:sp>
        <p:sp>
          <p:nvSpPr>
            <p:cNvPr id="61" name="Rectangle 11"/>
            <p:cNvSpPr>
              <a:spLocks noChangeArrowheads="1"/>
            </p:cNvSpPr>
            <p:nvPr/>
          </p:nvSpPr>
          <p:spPr bwMode="auto">
            <a:xfrm rot="20814696" flipH="1">
              <a:off x="4852269" y="3576104"/>
              <a:ext cx="1447800" cy="1295400"/>
            </a:xfrm>
            <a:prstGeom prst="rect">
              <a:avLst/>
            </a:prstGeom>
            <a:solidFill>
              <a:schemeClr val="accent1"/>
            </a:solidFill>
            <a:ln w="12700">
              <a:solidFill>
                <a:schemeClr val="tx1"/>
              </a:solidFill>
              <a:miter lim="800000"/>
              <a:headEnd type="none" w="sm" len="sm"/>
              <a:tailEnd type="none" w="sm" len="sm"/>
            </a:ln>
            <a:effectLst/>
          </p:spPr>
          <p:txBody>
            <a:bodyPr wrap="none" lIns="92075" tIns="46038" rIns="92075" bIns="46038" anchor="ctr"/>
            <a:lstStyle/>
            <a:p>
              <a:endParaRPr lang="en-US"/>
            </a:p>
          </p:txBody>
        </p:sp>
        <p:grpSp>
          <p:nvGrpSpPr>
            <p:cNvPr id="3" name="Group 18"/>
            <p:cNvGrpSpPr/>
            <p:nvPr/>
          </p:nvGrpSpPr>
          <p:grpSpPr>
            <a:xfrm rot="8610268">
              <a:off x="4869343" y="3746501"/>
              <a:ext cx="533400" cy="533400"/>
              <a:chOff x="6469490" y="3657600"/>
              <a:chExt cx="533400" cy="533400"/>
            </a:xfrm>
          </p:grpSpPr>
          <p:sp>
            <p:nvSpPr>
              <p:cNvPr id="64" name="Oval 63"/>
              <p:cNvSpPr/>
              <p:nvPr/>
            </p:nvSpPr>
            <p:spPr>
              <a:xfrm flipH="1">
                <a:off x="6469490" y="3657600"/>
                <a:ext cx="533400" cy="533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flipH="1">
                <a:off x="6545690" y="3886200"/>
                <a:ext cx="304800" cy="304800"/>
              </a:xfrm>
              <a:prstGeom prst="ellips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flipH="1">
                <a:off x="6698090" y="3962400"/>
                <a:ext cx="1524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9212" name="Oval 12"/>
            <p:cNvSpPr>
              <a:spLocks noChangeArrowheads="1"/>
            </p:cNvSpPr>
            <p:nvPr/>
          </p:nvSpPr>
          <p:spPr bwMode="auto">
            <a:xfrm rot="15871272">
              <a:off x="4598316" y="1323110"/>
              <a:ext cx="2286000" cy="2286000"/>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type="none" w="sm" len="sm"/>
              <a:tailEnd type="none" w="sm" len="sm"/>
            </a:ln>
            <a:effectLst/>
          </p:spPr>
          <p:txBody>
            <a:bodyPr wrap="none" lIns="92075" tIns="46038" rIns="92075" bIns="46038" anchor="ctr"/>
            <a:lstStyle/>
            <a:p>
              <a:endParaRPr lang="en-US"/>
            </a:p>
          </p:txBody>
        </p:sp>
        <p:sp>
          <p:nvSpPr>
            <p:cNvPr id="52" name="Oval 12"/>
            <p:cNvSpPr>
              <a:spLocks noChangeArrowheads="1"/>
            </p:cNvSpPr>
            <p:nvPr/>
          </p:nvSpPr>
          <p:spPr bwMode="auto">
            <a:xfrm rot="16841069">
              <a:off x="4898266" y="2545461"/>
              <a:ext cx="740401" cy="408364"/>
            </a:xfrm>
            <a:prstGeom prst="ellipse">
              <a:avLst/>
            </a:prstGeom>
            <a:solidFill>
              <a:schemeClr val="bg1"/>
            </a:solidFill>
            <a:ln w="12700">
              <a:solidFill>
                <a:schemeClr val="tx1"/>
              </a:solidFill>
              <a:round/>
              <a:headEnd type="none" w="sm" len="sm"/>
              <a:tailEnd type="none" w="sm" len="sm"/>
            </a:ln>
            <a:effectLst/>
            <a:scene3d>
              <a:camera prst="orthographicFront"/>
              <a:lightRig rig="threePt" dir="t"/>
            </a:scene3d>
            <a:sp3d extrusionH="76200" contourW="12700">
              <a:extrusionClr>
                <a:schemeClr val="bg1"/>
              </a:extrusionClr>
              <a:contourClr>
                <a:schemeClr val="tx1"/>
              </a:contourClr>
            </a:sp3d>
          </p:spPr>
          <p:txBody>
            <a:bodyPr wrap="none" lIns="92075" tIns="46038" rIns="92075" bIns="46038" anchor="ctr"/>
            <a:lstStyle/>
            <a:p>
              <a:endParaRPr lang="en-US"/>
            </a:p>
          </p:txBody>
        </p:sp>
        <p:sp>
          <p:nvSpPr>
            <p:cNvPr id="54" name="Oval 12"/>
            <p:cNvSpPr>
              <a:spLocks noChangeArrowheads="1"/>
            </p:cNvSpPr>
            <p:nvPr/>
          </p:nvSpPr>
          <p:spPr bwMode="auto">
            <a:xfrm rot="16841069">
              <a:off x="5048185" y="2788837"/>
              <a:ext cx="328833" cy="301373"/>
            </a:xfrm>
            <a:prstGeom prst="ellipse">
              <a:avLst/>
            </a:prstGeom>
            <a:solidFill>
              <a:schemeClr val="tx1"/>
            </a:solidFill>
            <a:ln w="12700">
              <a:solidFill>
                <a:schemeClr val="tx1"/>
              </a:solidFill>
              <a:round/>
              <a:headEnd type="none" w="sm" len="sm"/>
              <a:tailEnd type="none" w="sm" len="sm"/>
            </a:ln>
            <a:effectLst/>
            <a:scene3d>
              <a:camera prst="orthographicFront"/>
              <a:lightRig rig="threePt" dir="t"/>
            </a:scene3d>
            <a:sp3d extrusionH="76200" contourW="12700">
              <a:extrusionClr>
                <a:schemeClr val="bg1"/>
              </a:extrusionClr>
              <a:contourClr>
                <a:schemeClr val="tx1"/>
              </a:contourClr>
            </a:sp3d>
          </p:spPr>
          <p:txBody>
            <a:bodyPr wrap="none" lIns="92075" tIns="46038" rIns="92075" bIns="46038" anchor="ctr"/>
            <a:lstStyle/>
            <a:p>
              <a:endParaRPr lang="en-US"/>
            </a:p>
          </p:txBody>
        </p:sp>
        <p:sp>
          <p:nvSpPr>
            <p:cNvPr id="55" name="Oval 12"/>
            <p:cNvSpPr>
              <a:spLocks noChangeArrowheads="1"/>
            </p:cNvSpPr>
            <p:nvPr/>
          </p:nvSpPr>
          <p:spPr bwMode="auto">
            <a:xfrm rot="16841069">
              <a:off x="5097556" y="2820560"/>
              <a:ext cx="141995" cy="117516"/>
            </a:xfrm>
            <a:prstGeom prst="ellipse">
              <a:avLst/>
            </a:prstGeom>
            <a:solidFill>
              <a:schemeClr val="bg1"/>
            </a:solidFill>
            <a:ln w="12700">
              <a:solidFill>
                <a:schemeClr val="tx1"/>
              </a:solidFill>
              <a:round/>
              <a:headEnd type="none" w="sm" len="sm"/>
              <a:tailEnd type="none" w="sm" len="sm"/>
            </a:ln>
            <a:effectLst/>
            <a:scene3d>
              <a:camera prst="orthographicFront"/>
              <a:lightRig rig="threePt" dir="t"/>
            </a:scene3d>
            <a:sp3d extrusionH="76200" contourW="12700">
              <a:extrusionClr>
                <a:schemeClr val="bg1"/>
              </a:extrusionClr>
              <a:contourClr>
                <a:schemeClr val="tx1"/>
              </a:contourClr>
            </a:sp3d>
          </p:spPr>
          <p:txBody>
            <a:bodyPr wrap="none" lIns="92075" tIns="46038" rIns="92075" bIns="46038" anchor="ctr"/>
            <a:lstStyle/>
            <a:p>
              <a:endParaRPr lang="en-US"/>
            </a:p>
          </p:txBody>
        </p:sp>
        <p:sp>
          <p:nvSpPr>
            <p:cNvPr id="74" name="Oval 73"/>
            <p:cNvSpPr/>
            <p:nvPr/>
          </p:nvSpPr>
          <p:spPr>
            <a:xfrm rot="21226214">
              <a:off x="4964494" y="4544266"/>
              <a:ext cx="762000" cy="22688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Isosceles Triangle 74"/>
            <p:cNvSpPr/>
            <p:nvPr/>
          </p:nvSpPr>
          <p:spPr>
            <a:xfrm rot="1771498">
              <a:off x="5894153" y="2868791"/>
              <a:ext cx="88972" cy="750523"/>
            </a:xfrm>
            <a:prstGeom prst="triangle">
              <a:avLst>
                <a:gd name="adj" fmla="val 26804"/>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p:cTn id="7" dur="3000" fill="hold"/>
                                        <p:tgtEl>
                                          <p:spTgt spid="56"/>
                                        </p:tgtEl>
                                        <p:attrNameLst>
                                          <p:attrName>ppt_w</p:attrName>
                                        </p:attrNameLst>
                                      </p:cBhvr>
                                      <p:tavLst>
                                        <p:tav tm="0">
                                          <p:val>
                                            <p:fltVal val="0"/>
                                          </p:val>
                                        </p:tav>
                                        <p:tav tm="100000">
                                          <p:val>
                                            <p:strVal val="#ppt_w"/>
                                          </p:val>
                                        </p:tav>
                                      </p:tavLst>
                                    </p:anim>
                                    <p:anim calcmode="lin" valueType="num">
                                      <p:cBhvr>
                                        <p:cTn id="8" dur="3000" fill="hold"/>
                                        <p:tgtEl>
                                          <p:spTgt spid="56"/>
                                        </p:tgtEl>
                                        <p:attrNameLst>
                                          <p:attrName>ppt_h</p:attrName>
                                        </p:attrNameLst>
                                      </p:cBhvr>
                                      <p:tavLst>
                                        <p:tav tm="0">
                                          <p:val>
                                            <p:fltVal val="0"/>
                                          </p:val>
                                        </p:tav>
                                        <p:tav tm="100000">
                                          <p:val>
                                            <p:strVal val="#ppt_h"/>
                                          </p:val>
                                        </p:tav>
                                      </p:tavLst>
                                    </p:anim>
                                    <p:animEffect transition="in" filter="fade">
                                      <p:cBhvr>
                                        <p:cTn id="9" dur="3000"/>
                                        <p:tgtEl>
                                          <p:spTgt spid="56"/>
                                        </p:tgtEl>
                                      </p:cBhvr>
                                    </p:animEffect>
                                  </p:childTnLst>
                                </p:cTn>
                              </p:par>
                            </p:childTnLst>
                          </p:cTn>
                        </p:par>
                        <p:par>
                          <p:cTn id="10" fill="hold">
                            <p:stCondLst>
                              <p:cond delay="3000"/>
                            </p:stCondLst>
                            <p:childTnLst>
                              <p:par>
                                <p:cTn id="11" presetID="35" presetClass="path" presetSubtype="0" accel="50000" decel="50000" fill="hold" nodeType="afterEffect">
                                  <p:stCondLst>
                                    <p:cond delay="0"/>
                                  </p:stCondLst>
                                  <p:childTnLst>
                                    <p:animMotion origin="layout" path="M -3.33333E-6 -7.21221E-7 L 0.075 -0.01109 " pathEditMode="relative" rAng="0" ptsTypes="AA">
                                      <p:cBhvr>
                                        <p:cTn id="12" dur="2000" fill="hold"/>
                                        <p:tgtEl>
                                          <p:spTgt spid="56"/>
                                        </p:tgtEl>
                                        <p:attrNameLst>
                                          <p:attrName>ppt_x</p:attrName>
                                          <p:attrName>ppt_y</p:attrName>
                                        </p:attrNameLst>
                                      </p:cBhvr>
                                      <p:rCtr x="38" y="-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a:xfrm>
            <a:off x="6019800" y="304800"/>
            <a:ext cx="2971800" cy="3657600"/>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3"/>
          <p:cNvPicPr>
            <a:picLocks noChangeAspect="1" noChangeArrowheads="1"/>
          </p:cNvPicPr>
          <p:nvPr/>
        </p:nvPicPr>
        <p:blipFill>
          <a:blip r:embed="rId3" cstate="print"/>
          <a:srcRect/>
          <a:stretch>
            <a:fillRect/>
          </a:stretch>
        </p:blipFill>
        <p:spPr bwMode="auto">
          <a:xfrm>
            <a:off x="6172200" y="4038600"/>
            <a:ext cx="2631649" cy="2552700"/>
          </a:xfrm>
          <a:prstGeom prst="rect">
            <a:avLst/>
          </a:prstGeom>
          <a:noFill/>
          <a:ln w="9525">
            <a:noFill/>
            <a:miter lim="800000"/>
            <a:headEnd/>
            <a:tailEnd/>
          </a:ln>
        </p:spPr>
      </p:pic>
      <p:sp>
        <p:nvSpPr>
          <p:cNvPr id="22" name="Rectangle 21"/>
          <p:cNvSpPr/>
          <p:nvPr/>
        </p:nvSpPr>
        <p:spPr>
          <a:xfrm>
            <a:off x="3581400" y="1143000"/>
            <a:ext cx="2286000" cy="19050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3"/>
          <p:cNvPicPr>
            <a:picLocks noChangeAspect="1" noChangeArrowheads="1"/>
          </p:cNvPicPr>
          <p:nvPr/>
        </p:nvPicPr>
        <p:blipFill>
          <a:blip r:embed="rId4" cstate="print"/>
          <a:srcRect/>
          <a:stretch>
            <a:fillRect/>
          </a:stretch>
        </p:blipFill>
        <p:spPr bwMode="auto">
          <a:xfrm>
            <a:off x="457200" y="3352800"/>
            <a:ext cx="2514600" cy="3136291"/>
          </a:xfrm>
          <a:prstGeom prst="rect">
            <a:avLst/>
          </a:prstGeom>
          <a:noFill/>
          <a:ln w="9525">
            <a:noFill/>
            <a:miter lim="800000"/>
            <a:headEnd/>
            <a:tailEnd/>
          </a:ln>
        </p:spPr>
      </p:pic>
      <p:sp>
        <p:nvSpPr>
          <p:cNvPr id="2" name="Title 1"/>
          <p:cNvSpPr>
            <a:spLocks noGrp="1"/>
          </p:cNvSpPr>
          <p:nvPr>
            <p:ph type="title"/>
          </p:nvPr>
        </p:nvSpPr>
        <p:spPr>
          <a:xfrm>
            <a:off x="3505200" y="1752600"/>
            <a:ext cx="2438400" cy="1143000"/>
          </a:xfrm>
        </p:spPr>
        <p:txBody>
          <a:bodyPr>
            <a:normAutofit fontScale="90000"/>
          </a:bodyPr>
          <a:lstStyle/>
          <a:p>
            <a:r>
              <a:rPr lang="en-US" sz="4000" b="1" dirty="0" smtClean="0">
                <a:solidFill>
                  <a:srgbClr val="FF0000"/>
                </a:solidFill>
              </a:rPr>
              <a:t>The Invisible </a:t>
            </a:r>
            <a:br>
              <a:rPr lang="en-US" sz="4000" b="1" dirty="0" smtClean="0">
                <a:solidFill>
                  <a:srgbClr val="FF0000"/>
                </a:solidFill>
              </a:rPr>
            </a:br>
            <a:r>
              <a:rPr lang="en-US" sz="4000" b="1" dirty="0" smtClean="0">
                <a:solidFill>
                  <a:srgbClr val="FF0000"/>
                </a:solidFill>
              </a:rPr>
              <a:t>Man</a:t>
            </a:r>
            <a:r>
              <a:rPr lang="en-US" dirty="0" smtClean="0"/>
              <a:t/>
            </a:r>
            <a:br>
              <a:rPr lang="en-US" dirty="0" smtClean="0"/>
            </a:br>
            <a:endParaRPr lang="en-US" dirty="0"/>
          </a:p>
        </p:txBody>
      </p:sp>
      <p:sp>
        <p:nvSpPr>
          <p:cNvPr id="4" name="Slide Number Placeholder 3"/>
          <p:cNvSpPr>
            <a:spLocks noGrp="1"/>
          </p:cNvSpPr>
          <p:nvPr>
            <p:ph type="sldNum" sz="quarter" idx="12"/>
          </p:nvPr>
        </p:nvSpPr>
        <p:spPr/>
        <p:txBody>
          <a:bodyPr/>
          <a:lstStyle/>
          <a:p>
            <a:fld id="{15BABF9F-8FB1-4224-BA0B-0CB30B5826AA}" type="slidenum">
              <a:rPr lang="en-US" smtClean="0"/>
              <a:pPr/>
              <a:t>24</a:t>
            </a:fld>
            <a:endParaRPr lang="en-US"/>
          </a:p>
        </p:txBody>
      </p:sp>
      <p:pic>
        <p:nvPicPr>
          <p:cNvPr id="6148" name="Picture 4"/>
          <p:cNvPicPr>
            <a:picLocks noChangeAspect="1" noChangeArrowheads="1"/>
          </p:cNvPicPr>
          <p:nvPr/>
        </p:nvPicPr>
        <p:blipFill>
          <a:blip r:embed="rId5" cstate="print"/>
          <a:srcRect/>
          <a:stretch>
            <a:fillRect/>
          </a:stretch>
        </p:blipFill>
        <p:spPr bwMode="auto">
          <a:xfrm>
            <a:off x="3505200" y="3352800"/>
            <a:ext cx="2239010" cy="3124200"/>
          </a:xfrm>
          <a:prstGeom prst="rect">
            <a:avLst/>
          </a:prstGeom>
          <a:noFill/>
          <a:ln w="9525">
            <a:noFill/>
            <a:miter lim="800000"/>
            <a:headEnd/>
            <a:tailEnd/>
          </a:ln>
        </p:spPr>
      </p:pic>
      <p:sp>
        <p:nvSpPr>
          <p:cNvPr id="11" name="Rounded Rectangular Callout 10"/>
          <p:cNvSpPr/>
          <p:nvPr/>
        </p:nvSpPr>
        <p:spPr>
          <a:xfrm>
            <a:off x="228600" y="914400"/>
            <a:ext cx="3124200" cy="1905000"/>
          </a:xfrm>
          <a:prstGeom prst="wedgeRoundRectCallout">
            <a:avLst>
              <a:gd name="adj1" fmla="val -2919"/>
              <a:gd name="adj2" fmla="val 9019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28600" y="914400"/>
            <a:ext cx="3124200" cy="1815882"/>
          </a:xfrm>
          <a:prstGeom prst="rect">
            <a:avLst/>
          </a:prstGeom>
          <a:noFill/>
        </p:spPr>
        <p:txBody>
          <a:bodyPr wrap="square" rtlCol="0">
            <a:spAutoFit/>
          </a:bodyPr>
          <a:lstStyle/>
          <a:p>
            <a:pPr algn="ctr"/>
            <a:r>
              <a:rPr lang="en-US" sz="3200" dirty="0" smtClean="0">
                <a:latin typeface="Comic Sans MS" pitchFamily="66" charset="0"/>
              </a:rPr>
              <a:t>“</a:t>
            </a:r>
            <a:r>
              <a:rPr lang="en-US" sz="2000" dirty="0" smtClean="0">
                <a:latin typeface="Comic Sans MS" pitchFamily="66" charset="0"/>
              </a:rPr>
              <a:t>I have found a general principle… a formula, a geometric expression involving four dimensions.”</a:t>
            </a:r>
            <a:endParaRPr lang="en-US" sz="3200" dirty="0">
              <a:latin typeface="Comic Sans MS" pitchFamily="66" charset="0"/>
            </a:endParaRPr>
          </a:p>
        </p:txBody>
      </p:sp>
      <p:sp>
        <p:nvSpPr>
          <p:cNvPr id="14" name="TextBox 13"/>
          <p:cNvSpPr txBox="1"/>
          <p:nvPr/>
        </p:nvSpPr>
        <p:spPr>
          <a:xfrm>
            <a:off x="457200" y="228600"/>
            <a:ext cx="5791200" cy="584775"/>
          </a:xfrm>
          <a:prstGeom prst="rect">
            <a:avLst/>
          </a:prstGeom>
          <a:noFill/>
        </p:spPr>
        <p:txBody>
          <a:bodyPr wrap="square" rtlCol="0">
            <a:spAutoFit/>
          </a:bodyPr>
          <a:lstStyle/>
          <a:p>
            <a:r>
              <a:rPr lang="en-US" sz="3200" dirty="0" err="1" smtClean="0"/>
              <a:t>H.G.</a:t>
            </a:r>
            <a:r>
              <a:rPr lang="en-US" sz="3200" dirty="0" smtClean="0"/>
              <a:t> Wells</a:t>
            </a:r>
            <a:endParaRPr lang="en-US" sz="3200" dirty="0"/>
          </a:p>
        </p:txBody>
      </p:sp>
      <p:sp>
        <p:nvSpPr>
          <p:cNvPr id="15" name="Rounded Rectangular Callout 14"/>
          <p:cNvSpPr/>
          <p:nvPr/>
        </p:nvSpPr>
        <p:spPr>
          <a:xfrm>
            <a:off x="2895600" y="5943600"/>
            <a:ext cx="762000" cy="457200"/>
          </a:xfrm>
          <a:prstGeom prst="wedgeRoundRectCallout">
            <a:avLst>
              <a:gd name="adj1" fmla="val 112163"/>
              <a:gd name="adj2" fmla="val -188500"/>
              <a:gd name="adj3" fmla="val 16667"/>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895600" y="5943600"/>
            <a:ext cx="1143000" cy="400110"/>
          </a:xfrm>
          <a:prstGeom prst="rect">
            <a:avLst/>
          </a:prstGeom>
          <a:noFill/>
        </p:spPr>
        <p:txBody>
          <a:bodyPr wrap="square" rtlCol="0">
            <a:spAutoFit/>
          </a:bodyPr>
          <a:lstStyle/>
          <a:p>
            <a:r>
              <a:rPr lang="en-US" sz="2000" dirty="0" smtClean="0"/>
              <a:t>Cool!</a:t>
            </a:r>
            <a:endParaRPr lang="en-US" sz="2000" dirty="0"/>
          </a:p>
        </p:txBody>
      </p:sp>
      <p:pic>
        <p:nvPicPr>
          <p:cNvPr id="17" name="Picture 4"/>
          <p:cNvPicPr>
            <a:picLocks noChangeAspect="1" noChangeArrowheads="1"/>
          </p:cNvPicPr>
          <p:nvPr/>
        </p:nvPicPr>
        <p:blipFill>
          <a:blip r:embed="rId5" cstate="print"/>
          <a:srcRect/>
          <a:stretch>
            <a:fillRect/>
          </a:stretch>
        </p:blipFill>
        <p:spPr bwMode="auto">
          <a:xfrm flipH="1">
            <a:off x="3429000" y="3352800"/>
            <a:ext cx="2239010" cy="3124200"/>
          </a:xfrm>
          <a:prstGeom prst="rect">
            <a:avLst/>
          </a:prstGeom>
          <a:noFill/>
          <a:ln w="9525">
            <a:noFill/>
            <a:miter lim="800000"/>
            <a:headEnd/>
            <a:tailEnd/>
          </a:ln>
        </p:spPr>
      </p:pic>
      <p:sp>
        <p:nvSpPr>
          <p:cNvPr id="20" name="Rounded Rectangular Callout 19"/>
          <p:cNvSpPr/>
          <p:nvPr/>
        </p:nvSpPr>
        <p:spPr>
          <a:xfrm>
            <a:off x="6400800" y="6172200"/>
            <a:ext cx="1524000" cy="457200"/>
          </a:xfrm>
          <a:prstGeom prst="wedgeRoundRectCallout">
            <a:avLst>
              <a:gd name="adj1" fmla="val -113739"/>
              <a:gd name="adj2" fmla="val -283582"/>
              <a:gd name="adj3" fmla="val 16667"/>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581400" y="1143000"/>
            <a:ext cx="2286000" cy="19050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p:cNvSpPr txBox="1">
            <a:spLocks/>
          </p:cNvSpPr>
          <p:nvPr/>
        </p:nvSpPr>
        <p:spPr>
          <a:xfrm>
            <a:off x="3581400" y="1295400"/>
            <a:ext cx="2286000" cy="1676400"/>
          </a:xfrm>
          <a:prstGeom prst="rect">
            <a:avLst/>
          </a:prstGeom>
        </p:spPr>
        <p:txBody>
          <a:bodyPr vert="horz" lIns="91440" tIns="45720" rIns="91440" bIns="45720" rtlCol="0" anchor="ctr">
            <a:normAutofit fontScale="40000" lnSpcReduction="20000"/>
          </a:bodyPr>
          <a:lstStyle/>
          <a:p>
            <a:pPr lvl="0" algn="ctr">
              <a:spcBef>
                <a:spcPct val="0"/>
              </a:spcBef>
            </a:pPr>
            <a:r>
              <a:rPr lang="en-US" sz="9300" b="1" dirty="0" smtClean="0">
                <a:solidFill>
                  <a:srgbClr val="FF0000"/>
                </a:solidFill>
              </a:rPr>
              <a:t>The Wonderful Visit </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a:r>
            <a:br>
              <a:rPr kumimoji="0" lang="en-US" sz="4400" b="0" i="0" u="none" strike="noStrike" kern="1200" cap="none" spc="0" normalizeH="0" baseline="0" noProof="0" dirty="0" smtClean="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25" name="Rectangle 24"/>
          <p:cNvSpPr/>
          <p:nvPr/>
        </p:nvSpPr>
        <p:spPr>
          <a:xfrm>
            <a:off x="5943600" y="457200"/>
            <a:ext cx="2971800" cy="3539430"/>
          </a:xfrm>
          <a:prstGeom prst="rect">
            <a:avLst/>
          </a:prstGeom>
        </p:spPr>
        <p:txBody>
          <a:bodyPr wrap="square">
            <a:spAutoFit/>
          </a:bodyPr>
          <a:lstStyle/>
          <a:p>
            <a:pPr algn="ctr"/>
            <a:r>
              <a:rPr lang="en-US" sz="3200" b="1" dirty="0" smtClean="0"/>
              <a:t>“There may be any number of three dimensional Universes packed side by side.”</a:t>
            </a:r>
          </a:p>
        </p:txBody>
      </p:sp>
      <p:sp>
        <p:nvSpPr>
          <p:cNvPr id="18" name="TextBox 17"/>
          <p:cNvSpPr txBox="1"/>
          <p:nvPr/>
        </p:nvSpPr>
        <p:spPr>
          <a:xfrm>
            <a:off x="6553200" y="6172200"/>
            <a:ext cx="1600200" cy="400110"/>
          </a:xfrm>
          <a:prstGeom prst="rect">
            <a:avLst/>
          </a:prstGeom>
          <a:noFill/>
        </p:spPr>
        <p:txBody>
          <a:bodyPr wrap="square" rtlCol="0">
            <a:spAutoFit/>
          </a:bodyPr>
          <a:lstStyle/>
          <a:p>
            <a:r>
              <a:rPr lang="en-US" sz="2000" dirty="0" smtClean="0"/>
              <a:t>Very Cool!</a:t>
            </a:r>
            <a:endParaRPr lang="en-US" sz="20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6"/>
                                        </p:tgtEl>
                                      </p:cBhvr>
                                    </p:animEffect>
                                    <p:set>
                                      <p:cBhvr>
                                        <p:cTn id="7" dur="1" fill="hold">
                                          <p:stCondLst>
                                            <p:cond delay="1999"/>
                                          </p:stCondLst>
                                        </p:cTn>
                                        <p:tgtEl>
                                          <p:spTgt spid="1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15"/>
                                        </p:tgtEl>
                                      </p:cBhvr>
                                    </p:animEffect>
                                    <p:set>
                                      <p:cBhvr>
                                        <p:cTn id="10" dur="1" fill="hold">
                                          <p:stCondLst>
                                            <p:cond delay="1999"/>
                                          </p:stCondLst>
                                        </p:cTn>
                                        <p:tgtEl>
                                          <p:spTgt spid="1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20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20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2000"/>
                                        <p:tgtEl>
                                          <p:spTgt spid="24"/>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Effect transition="in" filter="fade">
                                      <p:cBhvr>
                                        <p:cTn id="24" dur="500"/>
                                        <p:tgtEl>
                                          <p:spTgt spid="27"/>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2000" fill="hold"/>
                                        <p:tgtEl>
                                          <p:spTgt spid="25"/>
                                        </p:tgtEl>
                                        <p:attrNameLst>
                                          <p:attrName>ppt_w</p:attrName>
                                        </p:attrNameLst>
                                      </p:cBhvr>
                                      <p:tavLst>
                                        <p:tav tm="0">
                                          <p:val>
                                            <p:fltVal val="0"/>
                                          </p:val>
                                        </p:tav>
                                        <p:tav tm="100000">
                                          <p:val>
                                            <p:strVal val="#ppt_w"/>
                                          </p:val>
                                        </p:tav>
                                      </p:tavLst>
                                    </p:anim>
                                    <p:anim calcmode="lin" valueType="num">
                                      <p:cBhvr>
                                        <p:cTn id="28" dur="2000" fill="hold"/>
                                        <p:tgtEl>
                                          <p:spTgt spid="25"/>
                                        </p:tgtEl>
                                        <p:attrNameLst>
                                          <p:attrName>ppt_h</p:attrName>
                                        </p:attrNameLst>
                                      </p:cBhvr>
                                      <p:tavLst>
                                        <p:tav tm="0">
                                          <p:val>
                                            <p:fltVal val="0"/>
                                          </p:val>
                                        </p:tav>
                                        <p:tav tm="100000">
                                          <p:val>
                                            <p:strVal val="#ppt_h"/>
                                          </p:val>
                                        </p:tav>
                                      </p:tavLst>
                                    </p:anim>
                                    <p:animEffect transition="in" filter="fade">
                                      <p:cBhvr>
                                        <p:cTn id="29" dur="2000"/>
                                        <p:tgtEl>
                                          <p:spTgt spid="25"/>
                                        </p:tgtEl>
                                      </p:cBhvr>
                                    </p:animEffect>
                                  </p:childTnLst>
                                </p:cTn>
                              </p:par>
                              <p:par>
                                <p:cTn id="30" presetID="1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2000"/>
                                        <p:tgtEl>
                                          <p:spTgt spid="26"/>
                                        </p:tgtEl>
                                      </p:cBhvr>
                                    </p:animEffec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2000"/>
                                        <p:tgtEl>
                                          <p:spTgt spid="1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5" grpId="0" animBg="1"/>
      <p:bldP spid="16" grpId="0"/>
      <p:bldP spid="20" grpId="0" animBg="1"/>
      <p:bldP spid="24" grpId="0" animBg="1"/>
      <p:bldP spid="23" grpId="0"/>
      <p:bldP spid="25"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0"/>
            <a:ext cx="3810000" cy="715962"/>
          </a:xfrm>
        </p:spPr>
        <p:txBody>
          <a:bodyPr>
            <a:normAutofit/>
          </a:bodyPr>
          <a:lstStyle/>
          <a:p>
            <a:r>
              <a:rPr lang="en-US" sz="3200" dirty="0" smtClean="0">
                <a:solidFill>
                  <a:schemeClr val="bg1">
                    <a:lumMod val="85000"/>
                  </a:schemeClr>
                </a:solidFill>
              </a:rPr>
              <a:t>Little Girl Lost</a:t>
            </a:r>
            <a:endParaRPr lang="en-US" sz="3200" dirty="0">
              <a:solidFill>
                <a:schemeClr val="bg1">
                  <a:lumMod val="85000"/>
                </a:schemeClr>
              </a:solidFill>
            </a:endParaRPr>
          </a:p>
        </p:txBody>
      </p:sp>
      <p:sp>
        <p:nvSpPr>
          <p:cNvPr id="4" name="Slide Number Placeholder 3"/>
          <p:cNvSpPr>
            <a:spLocks noGrp="1"/>
          </p:cNvSpPr>
          <p:nvPr>
            <p:ph type="sldNum" sz="quarter" idx="12"/>
          </p:nvPr>
        </p:nvSpPr>
        <p:spPr/>
        <p:txBody>
          <a:bodyPr/>
          <a:lstStyle/>
          <a:p>
            <a:fld id="{15BABF9F-8FB1-4224-BA0B-0CB30B5826AA}" type="slidenum">
              <a:rPr lang="en-US" smtClean="0"/>
              <a:pPr/>
              <a:t>25</a:t>
            </a:fld>
            <a:endParaRPr lang="en-US"/>
          </a:p>
        </p:txBody>
      </p:sp>
      <p:pic>
        <p:nvPicPr>
          <p:cNvPr id="8195" name="Picture 3"/>
          <p:cNvPicPr>
            <a:picLocks noChangeAspect="1" noChangeArrowheads="1"/>
          </p:cNvPicPr>
          <p:nvPr/>
        </p:nvPicPr>
        <p:blipFill>
          <a:blip r:embed="rId3" cstate="print"/>
          <a:srcRect/>
          <a:stretch>
            <a:fillRect/>
          </a:stretch>
        </p:blipFill>
        <p:spPr bwMode="auto">
          <a:xfrm>
            <a:off x="762000" y="3886200"/>
            <a:ext cx="4029220" cy="2743200"/>
          </a:xfrm>
          <a:prstGeom prst="rect">
            <a:avLst/>
          </a:prstGeom>
          <a:noFill/>
          <a:ln w="9525">
            <a:noFill/>
            <a:miter lim="800000"/>
            <a:headEnd/>
            <a:tailEnd/>
          </a:ln>
        </p:spPr>
      </p:pic>
      <p:pic>
        <p:nvPicPr>
          <p:cNvPr id="8196" name="Picture 4"/>
          <p:cNvPicPr>
            <a:picLocks noChangeAspect="1" noChangeArrowheads="1"/>
          </p:cNvPicPr>
          <p:nvPr/>
        </p:nvPicPr>
        <p:blipFill>
          <a:blip r:embed="rId4" cstate="print"/>
          <a:srcRect/>
          <a:stretch>
            <a:fillRect/>
          </a:stretch>
        </p:blipFill>
        <p:spPr bwMode="auto">
          <a:xfrm>
            <a:off x="762000" y="914400"/>
            <a:ext cx="4038600" cy="3046316"/>
          </a:xfrm>
          <a:prstGeom prst="rect">
            <a:avLst/>
          </a:prstGeom>
          <a:noFill/>
          <a:ln w="9525">
            <a:noFill/>
            <a:miter lim="800000"/>
            <a:headEnd/>
            <a:tailEnd/>
          </a:ln>
        </p:spPr>
      </p:pic>
      <p:pic>
        <p:nvPicPr>
          <p:cNvPr id="8197" name="Picture 5"/>
          <p:cNvPicPr>
            <a:picLocks noChangeAspect="1" noChangeArrowheads="1"/>
          </p:cNvPicPr>
          <p:nvPr/>
        </p:nvPicPr>
        <p:blipFill>
          <a:blip r:embed="rId5" cstate="print"/>
          <a:srcRect/>
          <a:stretch>
            <a:fillRect/>
          </a:stretch>
        </p:blipFill>
        <p:spPr bwMode="auto">
          <a:xfrm>
            <a:off x="5334000" y="4267200"/>
            <a:ext cx="3276600" cy="2384140"/>
          </a:xfrm>
          <a:prstGeom prst="rect">
            <a:avLst/>
          </a:prstGeom>
          <a:noFill/>
          <a:ln w="9525">
            <a:noFill/>
            <a:miter lim="800000"/>
            <a:headEnd/>
            <a:tailEnd/>
          </a:ln>
        </p:spPr>
      </p:pic>
      <p:pic>
        <p:nvPicPr>
          <p:cNvPr id="8198" name="Picture 6"/>
          <p:cNvPicPr>
            <a:picLocks noChangeAspect="1" noChangeArrowheads="1"/>
          </p:cNvPicPr>
          <p:nvPr/>
        </p:nvPicPr>
        <p:blipFill>
          <a:blip r:embed="rId6" cstate="print"/>
          <a:srcRect t="12634"/>
          <a:stretch>
            <a:fillRect/>
          </a:stretch>
        </p:blipFill>
        <p:spPr bwMode="auto">
          <a:xfrm>
            <a:off x="5334000" y="228600"/>
            <a:ext cx="3276600" cy="4114800"/>
          </a:xfrm>
          <a:prstGeom prst="rect">
            <a:avLst/>
          </a:prstGeom>
          <a:noFill/>
          <a:ln w="9525">
            <a:noFill/>
            <a:miter lim="800000"/>
            <a:headEnd/>
            <a:tailEnd/>
          </a:ln>
        </p:spPr>
      </p:pic>
      <p:sp>
        <p:nvSpPr>
          <p:cNvPr id="10" name="Title 1"/>
          <p:cNvSpPr txBox="1">
            <a:spLocks/>
          </p:cNvSpPr>
          <p:nvPr/>
        </p:nvSpPr>
        <p:spPr>
          <a:xfrm>
            <a:off x="762000" y="228600"/>
            <a:ext cx="3810000" cy="71596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FF0000"/>
                </a:solidFill>
                <a:effectLst/>
                <a:uLnTx/>
                <a:uFillTx/>
                <a:latin typeface="+mj-lt"/>
                <a:ea typeface="+mj-ea"/>
                <a:cs typeface="+mj-cs"/>
              </a:rPr>
              <a:t>In the Cinema </a:t>
            </a:r>
            <a:endParaRPr kumimoji="0" lang="en-US" sz="3600" b="1" i="0" u="none" strike="noStrike" kern="1200" cap="none" spc="0" normalizeH="0" baseline="0" noProof="0" dirty="0">
              <a:ln>
                <a:noFill/>
              </a:ln>
              <a:solidFill>
                <a:srgbClr val="FF0000"/>
              </a:solidFill>
              <a:effectLst/>
              <a:uLnTx/>
              <a:uFillTx/>
              <a:latin typeface="+mj-lt"/>
              <a:ea typeface="+mj-ea"/>
              <a:cs typeface="+mj-cs"/>
            </a:endParaRPr>
          </a:p>
        </p:txBody>
      </p:sp>
      <p:sp>
        <p:nvSpPr>
          <p:cNvPr id="11" name="Title 1"/>
          <p:cNvSpPr txBox="1">
            <a:spLocks/>
          </p:cNvSpPr>
          <p:nvPr/>
        </p:nvSpPr>
        <p:spPr>
          <a:xfrm>
            <a:off x="6477000" y="6096000"/>
            <a:ext cx="2209800" cy="533400"/>
          </a:xfrm>
          <a:prstGeom prst="rect">
            <a:avLst/>
          </a:prstGeom>
        </p:spPr>
        <p:txBody>
          <a:bodyPr vert="horz" lIns="91440" tIns="45720" rIns="91440" bIns="45720" rtlCol="0" anchor="ctr">
            <a:normAutofit fontScale="62500" lnSpcReduction="20000"/>
          </a:bodyPr>
          <a:lstStyle/>
          <a:p>
            <a:pPr lvl="0" algn="ctr">
              <a:spcBef>
                <a:spcPct val="0"/>
              </a:spcBef>
              <a:defRPr/>
            </a:pPr>
            <a:r>
              <a:rPr lang="en-US" sz="3200" b="1" dirty="0" smtClean="0"/>
              <a:t>The Phantom Zone</a:t>
            </a:r>
            <a:endParaRPr lang="en-US" sz="3200" b="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8197"/>
                                        </p:tgtEl>
                                        <p:attrNameLst>
                                          <p:attrName>style.visibility</p:attrName>
                                        </p:attrNameLst>
                                      </p:cBhvr>
                                      <p:to>
                                        <p:strVal val="visible"/>
                                      </p:to>
                                    </p:set>
                                    <p:animEffect transition="in" filter="fade">
                                      <p:cBhvr>
                                        <p:cTn id="10" dur="2000"/>
                                        <p:tgtEl>
                                          <p:spTgt spid="8197"/>
                                        </p:tgtEl>
                                      </p:cBhvr>
                                    </p:animEffect>
                                  </p:childTnLst>
                                </p:cTn>
                              </p:par>
                              <p:par>
                                <p:cTn id="11" presetID="10" presetClass="entr" presetSubtype="0" fill="hold" nodeType="withEffect">
                                  <p:stCondLst>
                                    <p:cond delay="0"/>
                                  </p:stCondLst>
                                  <p:childTnLst>
                                    <p:set>
                                      <p:cBhvr>
                                        <p:cTn id="12" dur="1" fill="hold">
                                          <p:stCondLst>
                                            <p:cond delay="0"/>
                                          </p:stCondLst>
                                        </p:cTn>
                                        <p:tgtEl>
                                          <p:spTgt spid="8198"/>
                                        </p:tgtEl>
                                        <p:attrNameLst>
                                          <p:attrName>style.visibility</p:attrName>
                                        </p:attrNameLst>
                                      </p:cBhvr>
                                      <p:to>
                                        <p:strVal val="visible"/>
                                      </p:to>
                                    </p:set>
                                    <p:animEffect transition="in" filter="fade">
                                      <p:cBhvr>
                                        <p:cTn id="13" dur="2000"/>
                                        <p:tgtEl>
                                          <p:spTgt spid="819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a:stretch>
            <a:fillRect/>
          </a:stretch>
        </p:blipFill>
        <p:spPr bwMode="auto">
          <a:xfrm>
            <a:off x="3783422" y="1981200"/>
            <a:ext cx="5360578" cy="487680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sz="5400" b="1" dirty="0" smtClean="0">
                <a:solidFill>
                  <a:srgbClr val="FF0000"/>
                </a:solidFill>
              </a:rPr>
              <a:t>M Theory</a:t>
            </a:r>
            <a:endParaRPr lang="en-US" sz="5400" b="1" dirty="0">
              <a:solidFill>
                <a:srgbClr val="FF0000"/>
              </a:solidFill>
            </a:endParaRPr>
          </a:p>
        </p:txBody>
      </p:sp>
      <p:sp>
        <p:nvSpPr>
          <p:cNvPr id="3" name="Content Placeholder 2"/>
          <p:cNvSpPr>
            <a:spLocks noGrp="1"/>
          </p:cNvSpPr>
          <p:nvPr>
            <p:ph idx="1"/>
          </p:nvPr>
        </p:nvSpPr>
        <p:spPr>
          <a:xfrm>
            <a:off x="381000" y="1752600"/>
            <a:ext cx="5410200" cy="4876800"/>
          </a:xfrm>
        </p:spPr>
        <p:txBody>
          <a:bodyPr>
            <a:normAutofit fontScale="62500" lnSpcReduction="20000"/>
          </a:bodyPr>
          <a:lstStyle/>
          <a:p>
            <a:r>
              <a:rPr lang="en-US" sz="6300" dirty="0" smtClean="0"/>
              <a:t>11 or 26 Dimensions: Some </a:t>
            </a:r>
            <a:r>
              <a:rPr lang="en-US" sz="6300" dirty="0" err="1" smtClean="0"/>
              <a:t>Compactified</a:t>
            </a:r>
            <a:r>
              <a:rPr lang="en-US" sz="6300" dirty="0" smtClean="0"/>
              <a:t>.</a:t>
            </a:r>
          </a:p>
          <a:p>
            <a:r>
              <a:rPr lang="en-US" sz="6300" dirty="0" smtClean="0"/>
              <a:t>What of Other Universes?</a:t>
            </a:r>
          </a:p>
          <a:p>
            <a:r>
              <a:rPr lang="en-US" sz="6300" dirty="0" smtClean="0"/>
              <a:t>Dark Matter Explained?</a:t>
            </a:r>
          </a:p>
          <a:p>
            <a:pPr>
              <a:buNone/>
            </a:pPr>
            <a:endParaRPr lang="en-US" dirty="0" smtClean="0"/>
          </a:p>
          <a:p>
            <a:pPr>
              <a:buNone/>
            </a:pPr>
            <a:endParaRPr lang="en-US" dirty="0" smtClean="0"/>
          </a:p>
          <a:p>
            <a:pPr>
              <a:buNone/>
            </a:pPr>
            <a:r>
              <a:rPr lang="en-US" dirty="0" smtClean="0"/>
              <a:t>  </a:t>
            </a:r>
          </a:p>
          <a:p>
            <a:pPr>
              <a:buNone/>
            </a:pPr>
            <a:endParaRPr lang="en-US" dirty="0"/>
          </a:p>
        </p:txBody>
      </p:sp>
      <p:sp>
        <p:nvSpPr>
          <p:cNvPr id="4" name="Slide Number Placeholder 3"/>
          <p:cNvSpPr>
            <a:spLocks noGrp="1"/>
          </p:cNvSpPr>
          <p:nvPr>
            <p:ph type="sldNum" sz="quarter" idx="12"/>
          </p:nvPr>
        </p:nvSpPr>
        <p:spPr/>
        <p:txBody>
          <a:bodyPr/>
          <a:lstStyle/>
          <a:p>
            <a:fld id="{15BABF9F-8FB1-4224-BA0B-0CB30B5826AA}" type="slidenum">
              <a:rPr lang="en-US" smtClean="0"/>
              <a:pPr/>
              <a:t>26</a:t>
            </a:fld>
            <a:endParaRPr lang="en-US"/>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3" cstate="print"/>
          <a:srcRect/>
          <a:stretch>
            <a:fillRect/>
          </a:stretch>
        </p:blipFill>
        <p:spPr bwMode="auto">
          <a:xfrm>
            <a:off x="0" y="27584"/>
            <a:ext cx="9238888" cy="6830416"/>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15BABF9F-8FB1-4224-BA0B-0CB30B5826AA}" type="slidenum">
              <a:rPr lang="en-US" smtClean="0"/>
              <a:pPr/>
              <a:t>27</a:t>
            </a:fld>
            <a:endParaRPr lang="en-US"/>
          </a:p>
        </p:txBody>
      </p:sp>
      <p:grpSp>
        <p:nvGrpSpPr>
          <p:cNvPr id="2" name="Group 24"/>
          <p:cNvGrpSpPr/>
          <p:nvPr/>
        </p:nvGrpSpPr>
        <p:grpSpPr>
          <a:xfrm>
            <a:off x="1676400" y="4572000"/>
            <a:ext cx="4191000" cy="1994565"/>
            <a:chOff x="1447800" y="4572000"/>
            <a:chExt cx="4191000" cy="1994565"/>
          </a:xfrm>
        </p:grpSpPr>
        <p:pic>
          <p:nvPicPr>
            <p:cNvPr id="13321" name="Picture 9"/>
            <p:cNvPicPr>
              <a:picLocks noChangeAspect="1" noChangeArrowheads="1"/>
            </p:cNvPicPr>
            <p:nvPr/>
          </p:nvPicPr>
          <p:blipFill>
            <a:blip r:embed="rId4" cstate="print"/>
            <a:srcRect/>
            <a:stretch>
              <a:fillRect/>
            </a:stretch>
          </p:blipFill>
          <p:spPr bwMode="auto">
            <a:xfrm>
              <a:off x="1447800" y="4876800"/>
              <a:ext cx="4191000" cy="1689765"/>
            </a:xfrm>
            <a:prstGeom prst="rect">
              <a:avLst/>
            </a:prstGeom>
            <a:noFill/>
            <a:ln w="9525">
              <a:noFill/>
              <a:miter lim="800000"/>
              <a:headEnd/>
              <a:tailEnd/>
            </a:ln>
          </p:spPr>
        </p:pic>
        <p:sp>
          <p:nvSpPr>
            <p:cNvPr id="24" name="Rectangle 23"/>
            <p:cNvSpPr/>
            <p:nvPr/>
          </p:nvSpPr>
          <p:spPr>
            <a:xfrm>
              <a:off x="4419600" y="4572000"/>
              <a:ext cx="68580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ata 20"/>
            <p:cNvSpPr/>
            <p:nvPr/>
          </p:nvSpPr>
          <p:spPr>
            <a:xfrm>
              <a:off x="1752600" y="4572000"/>
              <a:ext cx="3352800" cy="304800"/>
            </a:xfrm>
            <a:prstGeom prst="flowChartInputOutp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2"/>
          <p:cNvGrpSpPr/>
          <p:nvPr/>
        </p:nvGrpSpPr>
        <p:grpSpPr>
          <a:xfrm>
            <a:off x="1676400" y="3352800"/>
            <a:ext cx="3962400" cy="1591230"/>
            <a:chOff x="2438400" y="1676400"/>
            <a:chExt cx="3962400" cy="1591230"/>
          </a:xfrm>
        </p:grpSpPr>
        <p:pic>
          <p:nvPicPr>
            <p:cNvPr id="13323" name="Picture 11"/>
            <p:cNvPicPr>
              <a:picLocks noChangeAspect="1" noChangeArrowheads="1"/>
            </p:cNvPicPr>
            <p:nvPr/>
          </p:nvPicPr>
          <p:blipFill>
            <a:blip r:embed="rId5" cstate="print"/>
            <a:srcRect/>
            <a:stretch>
              <a:fillRect/>
            </a:stretch>
          </p:blipFill>
          <p:spPr bwMode="auto">
            <a:xfrm>
              <a:off x="2438400" y="1676400"/>
              <a:ext cx="3962400" cy="1591230"/>
            </a:xfrm>
            <a:prstGeom prst="rect">
              <a:avLst/>
            </a:prstGeom>
            <a:noFill/>
            <a:ln w="9525">
              <a:noFill/>
              <a:miter lim="800000"/>
              <a:headEnd/>
              <a:tailEnd/>
            </a:ln>
          </p:spPr>
        </p:pic>
        <p:sp>
          <p:nvSpPr>
            <p:cNvPr id="18" name="Oval 17"/>
            <p:cNvSpPr/>
            <p:nvPr/>
          </p:nvSpPr>
          <p:spPr>
            <a:xfrm>
              <a:off x="4953000" y="2590800"/>
              <a:ext cx="304800" cy="304800"/>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105400" y="27432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105400" y="2743200"/>
              <a:ext cx="76200" cy="762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Rectangle 11"/>
          <p:cNvSpPr>
            <a:spLocks noChangeArrowheads="1"/>
          </p:cNvSpPr>
          <p:nvPr/>
        </p:nvSpPr>
        <p:spPr bwMode="auto">
          <a:xfrm flipH="1">
            <a:off x="6222286" y="4267200"/>
            <a:ext cx="1447800" cy="1295400"/>
          </a:xfrm>
          <a:prstGeom prst="rect">
            <a:avLst/>
          </a:prstGeom>
          <a:solidFill>
            <a:schemeClr val="accent1"/>
          </a:solidFill>
          <a:ln w="12700">
            <a:solidFill>
              <a:schemeClr val="tx1"/>
            </a:solidFill>
            <a:miter lim="800000"/>
            <a:headEnd type="none" w="sm" len="sm"/>
            <a:tailEnd type="none" w="sm" len="sm"/>
          </a:ln>
          <a:effectLst/>
        </p:spPr>
        <p:txBody>
          <a:bodyPr wrap="none" lIns="92075" tIns="46038" rIns="92075" bIns="46038" anchor="ctr"/>
          <a:lstStyle/>
          <a:p>
            <a:endParaRPr lang="en-US"/>
          </a:p>
        </p:txBody>
      </p:sp>
      <p:grpSp>
        <p:nvGrpSpPr>
          <p:cNvPr id="5" name="Group 18"/>
          <p:cNvGrpSpPr/>
          <p:nvPr/>
        </p:nvGrpSpPr>
        <p:grpSpPr>
          <a:xfrm rot="4035283">
            <a:off x="6298486" y="4343400"/>
            <a:ext cx="533400" cy="533400"/>
            <a:chOff x="6469491" y="3657600"/>
            <a:chExt cx="533400" cy="533400"/>
          </a:xfrm>
        </p:grpSpPr>
        <p:sp>
          <p:nvSpPr>
            <p:cNvPr id="30" name="Oval 29"/>
            <p:cNvSpPr/>
            <p:nvPr/>
          </p:nvSpPr>
          <p:spPr>
            <a:xfrm flipH="1">
              <a:off x="6469491" y="3657600"/>
              <a:ext cx="533400" cy="533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flipH="1">
              <a:off x="6545690" y="3886200"/>
              <a:ext cx="304800" cy="304800"/>
            </a:xfrm>
            <a:prstGeom prst="ellips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flipH="1">
              <a:off x="6698090" y="3962400"/>
              <a:ext cx="1524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p:cNvSpPr/>
          <p:nvPr/>
        </p:nvSpPr>
        <p:spPr>
          <a:xfrm rot="21063082" flipH="1">
            <a:off x="6174281" y="5222347"/>
            <a:ext cx="529237" cy="68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1143000" y="457200"/>
            <a:ext cx="7086600" cy="830997"/>
          </a:xfrm>
          <a:prstGeom prst="rect">
            <a:avLst/>
          </a:prstGeom>
          <a:noFill/>
        </p:spPr>
        <p:txBody>
          <a:bodyPr wrap="square" rtlCol="0">
            <a:spAutoFit/>
          </a:bodyPr>
          <a:lstStyle/>
          <a:p>
            <a:r>
              <a:rPr lang="en-US" sz="4800" b="1" dirty="0" smtClean="0">
                <a:solidFill>
                  <a:srgbClr val="FF0000"/>
                </a:solidFill>
              </a:rPr>
              <a:t>Stephen </a:t>
            </a:r>
            <a:r>
              <a:rPr lang="en-US" sz="4800" b="1" dirty="0" err="1" smtClean="0">
                <a:solidFill>
                  <a:srgbClr val="FF0000"/>
                </a:solidFill>
              </a:rPr>
              <a:t>Hawking’s</a:t>
            </a:r>
            <a:r>
              <a:rPr lang="en-US" sz="4800" b="1" dirty="0" smtClean="0">
                <a:solidFill>
                  <a:srgbClr val="FF0000"/>
                </a:solidFill>
              </a:rPr>
              <a:t> </a:t>
            </a:r>
            <a:r>
              <a:rPr lang="en-US" sz="4800" b="1" dirty="0" err="1" smtClean="0">
                <a:solidFill>
                  <a:srgbClr val="FF0000"/>
                </a:solidFill>
              </a:rPr>
              <a:t>2D</a:t>
            </a:r>
            <a:r>
              <a:rPr lang="en-US" sz="4800" b="1" dirty="0" smtClean="0">
                <a:solidFill>
                  <a:srgbClr val="FF0000"/>
                </a:solidFill>
              </a:rPr>
              <a:t> Dog</a:t>
            </a:r>
            <a:endParaRPr lang="en-US" sz="4800" b="1" dirty="0">
              <a:solidFill>
                <a:srgbClr val="FF0000"/>
              </a:solidFill>
            </a:endParaRPr>
          </a:p>
        </p:txBody>
      </p:sp>
      <p:sp>
        <p:nvSpPr>
          <p:cNvPr id="34" name="Oval 33"/>
          <p:cNvSpPr/>
          <p:nvPr/>
        </p:nvSpPr>
        <p:spPr>
          <a:xfrm rot="1802188">
            <a:off x="6324600" y="5181600"/>
            <a:ext cx="4572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44444E-6 7.40741E-7 C -0.03003 -0.02106 -0.17447 -0.11736 -0.19444 -0.18889 C -0.21441 -0.26042 -0.17552 -0.38912 -0.11944 -0.42963 C -0.06336 -0.47014 0.08282 -0.46319 0.14167 -0.43148 C 0.20053 -0.39977 0.20122 -0.24606 0.23334 -0.23889 C 0.26546 -0.23171 0.28316 -0.36875 0.33473 -0.38889 C 0.38629 -0.40903 0.50816 -0.38634 0.54306 -0.35926 C 0.57796 -0.33218 0.58108 -0.23542 0.54445 -0.22593 C 0.50782 -0.21643 0.41632 -0.27477 0.32362 -0.30185 C 0.23091 -0.32893 0.08542 -0.37292 -0.0125 -0.38889 C -0.11041 -0.40486 -0.21475 -0.41204 -0.26388 -0.39815 C -0.31302 -0.38426 -0.31788 -0.32037 -0.30694 -0.30556 C -0.296 -0.29074 -0.24496 -0.30347 -0.19861 -0.30926 C -0.15225 -0.31505 -0.10885 -0.34167 -0.02916 -0.34074 C 0.05053 -0.33981 0.27431 -0.33241 0.27917 -0.3037 C 0.28403 -0.275 0.09219 -0.16227 -4.44444E-6 -0.16852 C -0.09218 -0.17477 -0.21597 -0.34468 -0.27361 -0.34074 C -0.33125 -0.33681 -0.36857 -0.16921 -0.34583 -0.14444 C -0.32309 -0.11968 -0.1835 -0.14722 -0.1375 -0.19259 C -0.09149 -0.23796 -0.09496 -0.41227 -0.06944 -0.41667 C -0.04392 -0.42106 0.00608 -0.27755 0.01528 -0.21852 C 0.02448 -0.15949 -0.01163 -0.09907 -0.01388 -0.06296 C -0.01614 -0.02685 0.03004 0.02107 -4.44444E-6 7.40741E-7 Z " pathEditMode="relative" ptsTypes="aaaaaaaaaaaaaaaaaaaaaaa">
                                      <p:cBhvr>
                                        <p:cTn id="6" dur="5000" fill="hold"/>
                                        <p:tgtEl>
                                          <p:spTgt spid="3"/>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2.22222E-6 -7.40741E-7 C -0.00399 0.00949 0.05226 0.0368 0.07917 0.03703 C 0.10608 0.03727 0.13472 0.0037 0.16111 0.00185 C 0.1875 -7.40741E-7 0.2033 0.0081 0.2375 0.02592 C 0.2717 0.04375 0.33195 0.11412 0.36667 0.10926 C 0.40139 0.1044 0.44306 0.0243 0.44584 -0.00371 C 0.44861 -0.03172 0.41372 -0.04607 0.38334 -0.05926 C 0.35295 -0.07246 0.30052 -0.08866 0.26389 -0.08334 C 0.22726 -0.07801 0.19288 -0.06829 0.16389 -0.02778 C 0.1349 0.01273 0.1342 0.12778 0.09028 0.15926 C 0.04636 0.19074 -0.02864 0.1787 -0.1 0.16111 C -0.17135 0.14352 -0.29392 0.10208 -0.3375 0.0537 C -0.38107 0.00532 -0.3651 -0.10834 -0.36111 -0.12963 C -0.35712 -0.15093 -0.32066 -0.11134 -0.31389 -0.07408 C -0.30712 -0.03681 -0.32448 0.05532 -0.32083 0.09444 C -0.31719 0.13356 -0.30225 0.19421 -0.29166 0.16111 C -0.28107 0.12801 -0.27291 -0.05185 -0.25694 -0.10371 C -0.24097 -0.15556 -0.20833 -0.16968 -0.19583 -0.15 C -0.18333 -0.13033 -0.18889 -0.03681 -0.18194 0.01481 C -0.175 0.06643 -0.16649 0.17222 -0.15416 0.15926 C -0.14184 0.14629 -0.14653 -0.02338 -0.10833 -0.06297 C -0.07014 -0.10255 0.02778 -0.05162 0.075 -0.07778 C 0.12222 -0.10394 0.15226 -0.21551 0.175 -0.22037 C 0.19775 -0.22523 0.22309 -0.14074 0.21111 -0.10741 C 0.19913 -0.07408 0.13906 -0.03866 0.10278 -0.02037 C 0.0665 -0.00209 0.004 -0.00949 -2.22222E-6 -7.40741E-7 Z " pathEditMode="relative" ptsTypes="aaaaaaaaaaaaaaaaaaaaaaaaaa">
                                      <p:cBhvr>
                                        <p:cTn id="8" dur="5000" fill="hold"/>
                                        <p:tgtEl>
                                          <p:spTgt spid="2"/>
                                        </p:tgtEl>
                                        <p:attrNameLst>
                                          <p:attrName>ppt_x</p:attrName>
                                          <p:attrName>ppt_y</p:attrName>
                                        </p:attrNameLst>
                                      </p:cBhvr>
                                    </p:animMotion>
                                  </p:childTnLst>
                                </p:cTn>
                              </p:par>
                              <p:par>
                                <p:cTn id="9" presetID="10" presetClass="exit" presetSubtype="0" fill="hold" grpId="0" nodeType="withEffect">
                                  <p:stCondLst>
                                    <p:cond delay="0"/>
                                  </p:stCondLst>
                                  <p:childTnLst>
                                    <p:animEffect transition="out" filter="fade">
                                      <p:cBhvr>
                                        <p:cTn id="10" dur="500"/>
                                        <p:tgtEl>
                                          <p:spTgt spid="29"/>
                                        </p:tgtEl>
                                      </p:cBhvr>
                                    </p:animEffect>
                                    <p:set>
                                      <p:cBhvr>
                                        <p:cTn id="11" dur="1" fill="hold">
                                          <p:stCondLst>
                                            <p:cond delay="499"/>
                                          </p:stCondLst>
                                        </p:cTn>
                                        <p:tgtEl>
                                          <p:spTgt spid="29"/>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ChangeArrowheads="1"/>
          </p:cNvSpPr>
          <p:nvPr/>
        </p:nvSpPr>
        <p:spPr bwMode="auto">
          <a:xfrm>
            <a:off x="1600200" y="2362200"/>
            <a:ext cx="6858000" cy="3429000"/>
          </a:xfrm>
          <a:prstGeom prst="rect">
            <a:avLst/>
          </a:prstGeom>
          <a:solidFill>
            <a:srgbClr val="FFFFFF"/>
          </a:solidFill>
          <a:ln w="12700">
            <a:solidFill>
              <a:schemeClr val="tx1"/>
            </a:solidFill>
            <a:miter lim="800000"/>
            <a:headEnd type="none" w="sm" len="sm"/>
            <a:tailEnd type="none" w="sm" len="sm"/>
          </a:ln>
          <a:effectLst/>
        </p:spPr>
        <p:txBody>
          <a:bodyPr wrap="none" lIns="92075" tIns="46038" rIns="92075" bIns="46038" anchor="ctr"/>
          <a:lstStyle/>
          <a:p>
            <a:endParaRPr lang="en-US"/>
          </a:p>
        </p:txBody>
      </p:sp>
      <p:sp>
        <p:nvSpPr>
          <p:cNvPr id="180227" name="Rectangle 3"/>
          <p:cNvSpPr>
            <a:spLocks noGrp="1" noChangeArrowheads="1"/>
          </p:cNvSpPr>
          <p:nvPr>
            <p:ph type="title"/>
          </p:nvPr>
        </p:nvSpPr>
        <p:spPr/>
        <p:txBody>
          <a:bodyPr/>
          <a:lstStyle/>
          <a:p>
            <a:r>
              <a:rPr lang="en-US" dirty="0"/>
              <a:t>Properties of High Dimensions</a:t>
            </a:r>
          </a:p>
        </p:txBody>
      </p:sp>
      <p:sp>
        <p:nvSpPr>
          <p:cNvPr id="180228" name="Rectangle 4"/>
          <p:cNvSpPr>
            <a:spLocks noGrp="1" noChangeArrowheads="1"/>
          </p:cNvSpPr>
          <p:nvPr>
            <p:ph idx="1"/>
          </p:nvPr>
        </p:nvSpPr>
        <p:spPr>
          <a:xfrm>
            <a:off x="1219200" y="1752600"/>
            <a:ext cx="7620000" cy="4800600"/>
          </a:xfrm>
        </p:spPr>
        <p:txBody>
          <a:bodyPr/>
          <a:lstStyle/>
          <a:p>
            <a:r>
              <a:rPr lang="en-US" dirty="0" smtClean="0"/>
              <a:t>Righties </a:t>
            </a:r>
            <a:r>
              <a:rPr lang="en-US" dirty="0"/>
              <a:t>in Flatland</a:t>
            </a:r>
          </a:p>
          <a:p>
            <a:endParaRPr lang="en-US" dirty="0"/>
          </a:p>
          <a:p>
            <a:endParaRPr lang="en-US" dirty="0"/>
          </a:p>
          <a:p>
            <a:endParaRPr lang="en-US" dirty="0"/>
          </a:p>
          <a:p>
            <a:endParaRPr lang="en-US" dirty="0"/>
          </a:p>
          <a:p>
            <a:endParaRPr lang="en-US" dirty="0"/>
          </a:p>
          <a:p>
            <a:endParaRPr lang="en-US" dirty="0"/>
          </a:p>
          <a:p>
            <a:r>
              <a:rPr lang="en-US" dirty="0"/>
              <a:t>Once a </a:t>
            </a:r>
            <a:r>
              <a:rPr lang="en-US" dirty="0" smtClean="0"/>
              <a:t>righty </a:t>
            </a:r>
            <a:r>
              <a:rPr lang="en-US" dirty="0"/>
              <a:t>– always a </a:t>
            </a:r>
            <a:r>
              <a:rPr lang="en-US" dirty="0" smtClean="0"/>
              <a:t>righty.</a:t>
            </a:r>
            <a:endParaRPr lang="en-US" dirty="0"/>
          </a:p>
        </p:txBody>
      </p:sp>
      <p:pic>
        <p:nvPicPr>
          <p:cNvPr id="180229" name="Picture 5" descr="left"/>
          <p:cNvPicPr>
            <a:picLocks noChangeAspect="1" noChangeArrowheads="1"/>
          </p:cNvPicPr>
          <p:nvPr/>
        </p:nvPicPr>
        <p:blipFill>
          <a:blip r:embed="rId3" cstate="print"/>
          <a:srcRect/>
          <a:stretch>
            <a:fillRect/>
          </a:stretch>
        </p:blipFill>
        <p:spPr bwMode="auto">
          <a:xfrm>
            <a:off x="3429000" y="3276600"/>
            <a:ext cx="800100" cy="879475"/>
          </a:xfrm>
          <a:prstGeom prst="rect">
            <a:avLst/>
          </a:prstGeom>
          <a:noFill/>
        </p:spPr>
      </p:pic>
      <p:pic>
        <p:nvPicPr>
          <p:cNvPr id="180230" name="Picture 6" descr="left"/>
          <p:cNvPicPr>
            <a:picLocks noChangeAspect="1" noChangeArrowheads="1"/>
          </p:cNvPicPr>
          <p:nvPr/>
        </p:nvPicPr>
        <p:blipFill>
          <a:blip r:embed="rId3" cstate="print"/>
          <a:srcRect/>
          <a:stretch>
            <a:fillRect/>
          </a:stretch>
        </p:blipFill>
        <p:spPr bwMode="auto">
          <a:xfrm>
            <a:off x="4800600" y="2590800"/>
            <a:ext cx="800100" cy="879475"/>
          </a:xfrm>
          <a:prstGeom prst="rect">
            <a:avLst/>
          </a:prstGeom>
          <a:noFill/>
        </p:spPr>
      </p:pic>
      <p:pic>
        <p:nvPicPr>
          <p:cNvPr id="180231" name="Picture 7" descr="left"/>
          <p:cNvPicPr>
            <a:picLocks noChangeAspect="1" noChangeArrowheads="1"/>
          </p:cNvPicPr>
          <p:nvPr/>
        </p:nvPicPr>
        <p:blipFill>
          <a:blip r:embed="rId3" cstate="print"/>
          <a:srcRect/>
          <a:stretch>
            <a:fillRect/>
          </a:stretch>
        </p:blipFill>
        <p:spPr bwMode="auto">
          <a:xfrm>
            <a:off x="2362200" y="4724400"/>
            <a:ext cx="800100" cy="879475"/>
          </a:xfrm>
          <a:prstGeom prst="rect">
            <a:avLst/>
          </a:prstGeom>
          <a:noFill/>
        </p:spPr>
      </p:pic>
      <p:pic>
        <p:nvPicPr>
          <p:cNvPr id="180232" name="Picture 8" descr="left"/>
          <p:cNvPicPr>
            <a:picLocks noChangeAspect="1" noChangeArrowheads="1"/>
          </p:cNvPicPr>
          <p:nvPr/>
        </p:nvPicPr>
        <p:blipFill>
          <a:blip r:embed="rId3" cstate="print"/>
          <a:srcRect/>
          <a:stretch>
            <a:fillRect/>
          </a:stretch>
        </p:blipFill>
        <p:spPr bwMode="auto">
          <a:xfrm>
            <a:off x="7315200" y="2590800"/>
            <a:ext cx="800100" cy="879475"/>
          </a:xfrm>
          <a:prstGeom prst="rect">
            <a:avLst/>
          </a:prstGeom>
          <a:noFill/>
        </p:spPr>
      </p:pic>
      <p:pic>
        <p:nvPicPr>
          <p:cNvPr id="180233" name="Picture 9" descr="left-"/>
          <p:cNvPicPr>
            <a:picLocks noChangeAspect="1" noChangeArrowheads="1"/>
          </p:cNvPicPr>
          <p:nvPr/>
        </p:nvPicPr>
        <p:blipFill>
          <a:blip r:embed="rId4" cstate="print"/>
          <a:srcRect/>
          <a:stretch>
            <a:fillRect/>
          </a:stretch>
        </p:blipFill>
        <p:spPr bwMode="auto">
          <a:xfrm>
            <a:off x="5943600" y="3505200"/>
            <a:ext cx="879475" cy="800100"/>
          </a:xfrm>
          <a:prstGeom prst="rect">
            <a:avLst/>
          </a:prstGeom>
          <a:noFill/>
        </p:spPr>
      </p:pic>
      <p:pic>
        <p:nvPicPr>
          <p:cNvPr id="180234" name="Picture 10" descr="left--"/>
          <p:cNvPicPr>
            <a:picLocks noChangeAspect="1" noChangeArrowheads="1"/>
          </p:cNvPicPr>
          <p:nvPr/>
        </p:nvPicPr>
        <p:blipFill>
          <a:blip r:embed="rId5" cstate="print"/>
          <a:srcRect/>
          <a:stretch>
            <a:fillRect/>
          </a:stretch>
        </p:blipFill>
        <p:spPr bwMode="auto">
          <a:xfrm>
            <a:off x="1752600" y="2590800"/>
            <a:ext cx="1189038" cy="1189038"/>
          </a:xfrm>
          <a:prstGeom prst="rect">
            <a:avLst/>
          </a:prstGeom>
          <a:noFill/>
        </p:spPr>
      </p:pic>
      <p:pic>
        <p:nvPicPr>
          <p:cNvPr id="180235" name="Picture 11" descr="left---"/>
          <p:cNvPicPr>
            <a:picLocks noChangeAspect="1" noChangeArrowheads="1"/>
          </p:cNvPicPr>
          <p:nvPr/>
        </p:nvPicPr>
        <p:blipFill>
          <a:blip r:embed="rId6" cstate="print"/>
          <a:srcRect/>
          <a:stretch>
            <a:fillRect/>
          </a:stretch>
        </p:blipFill>
        <p:spPr bwMode="auto">
          <a:xfrm>
            <a:off x="4572000" y="4495800"/>
            <a:ext cx="1189038" cy="1189038"/>
          </a:xfrm>
          <a:prstGeom prst="rect">
            <a:avLst/>
          </a:prstGeom>
          <a:noFill/>
        </p:spPr>
      </p:pic>
      <p:pic>
        <p:nvPicPr>
          <p:cNvPr id="180236" name="Picture 12" descr="left--"/>
          <p:cNvPicPr>
            <a:picLocks noChangeAspect="1" noChangeArrowheads="1"/>
          </p:cNvPicPr>
          <p:nvPr/>
        </p:nvPicPr>
        <p:blipFill>
          <a:blip r:embed="rId5" cstate="print"/>
          <a:srcRect/>
          <a:stretch>
            <a:fillRect/>
          </a:stretch>
        </p:blipFill>
        <p:spPr bwMode="auto">
          <a:xfrm>
            <a:off x="6781800" y="4495800"/>
            <a:ext cx="1189038" cy="1189038"/>
          </a:xfrm>
          <a:prstGeom prst="rect">
            <a:avLst/>
          </a:prstGeom>
          <a:noFill/>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AutoShape 2"/>
          <p:cNvSpPr>
            <a:spLocks noChangeArrowheads="1"/>
          </p:cNvSpPr>
          <p:nvPr/>
        </p:nvSpPr>
        <p:spPr bwMode="auto">
          <a:xfrm>
            <a:off x="762000" y="3505200"/>
            <a:ext cx="8077200" cy="1295400"/>
          </a:xfrm>
          <a:prstGeom prst="parallelogram">
            <a:avLst>
              <a:gd name="adj" fmla="val 155882"/>
            </a:avLst>
          </a:prstGeom>
          <a:solidFill>
            <a:srgbClr val="FFFFFF"/>
          </a:solidFill>
          <a:ln w="12700">
            <a:solidFill>
              <a:schemeClr val="tx1"/>
            </a:solidFill>
            <a:miter lim="800000"/>
            <a:headEnd type="none" w="sm" len="sm"/>
            <a:tailEnd type="none" w="sm" len="sm"/>
          </a:ln>
          <a:effectLst/>
        </p:spPr>
        <p:txBody>
          <a:bodyPr wrap="none" lIns="92075" tIns="46038" rIns="92075" bIns="46038" anchor="ctr"/>
          <a:lstStyle/>
          <a:p>
            <a:endParaRPr lang="en-US"/>
          </a:p>
        </p:txBody>
      </p:sp>
      <p:sp>
        <p:nvSpPr>
          <p:cNvPr id="181251" name="Rectangle 3"/>
          <p:cNvSpPr>
            <a:spLocks noGrp="1" noChangeArrowheads="1"/>
          </p:cNvSpPr>
          <p:nvPr>
            <p:ph type="title"/>
          </p:nvPr>
        </p:nvSpPr>
        <p:spPr/>
        <p:txBody>
          <a:bodyPr/>
          <a:lstStyle/>
          <a:p>
            <a:r>
              <a:rPr lang="en-US"/>
              <a:t>Properties of High Dimensions</a:t>
            </a:r>
          </a:p>
        </p:txBody>
      </p:sp>
      <p:sp>
        <p:nvSpPr>
          <p:cNvPr id="181252" name="Rectangle 4"/>
          <p:cNvSpPr>
            <a:spLocks noGrp="1" noChangeArrowheads="1"/>
          </p:cNvSpPr>
          <p:nvPr>
            <p:ph idx="1"/>
          </p:nvPr>
        </p:nvSpPr>
        <p:spPr>
          <a:xfrm>
            <a:off x="1219200" y="1752600"/>
            <a:ext cx="7620000" cy="4800600"/>
          </a:xfrm>
        </p:spPr>
        <p:txBody>
          <a:bodyPr/>
          <a:lstStyle/>
          <a:p>
            <a:r>
              <a:rPr lang="en-US" dirty="0"/>
              <a:t>Once a </a:t>
            </a:r>
            <a:r>
              <a:rPr lang="en-US" dirty="0" smtClean="0"/>
              <a:t>righty </a:t>
            </a:r>
            <a:r>
              <a:rPr lang="en-US" dirty="0"/>
              <a:t>– always a </a:t>
            </a:r>
            <a:r>
              <a:rPr lang="en-US" dirty="0" smtClean="0"/>
              <a:t>righty?</a:t>
            </a:r>
            <a:endParaRPr lang="en-US" dirty="0"/>
          </a:p>
          <a:p>
            <a:endParaRPr lang="en-US" dirty="0"/>
          </a:p>
          <a:p>
            <a:endParaRPr lang="en-US" dirty="0"/>
          </a:p>
          <a:p>
            <a:endParaRPr lang="en-US" dirty="0"/>
          </a:p>
          <a:p>
            <a:endParaRPr lang="en-US" dirty="0"/>
          </a:p>
          <a:p>
            <a:endParaRPr lang="en-US" dirty="0"/>
          </a:p>
          <a:p>
            <a:r>
              <a:rPr lang="en-US" dirty="0"/>
              <a:t>Not if you can flip in three dimensions.</a:t>
            </a:r>
          </a:p>
          <a:p>
            <a:pPr>
              <a:buFontTx/>
              <a:buNone/>
            </a:pPr>
            <a:endParaRPr lang="en-US" dirty="0"/>
          </a:p>
        </p:txBody>
      </p:sp>
      <p:grpSp>
        <p:nvGrpSpPr>
          <p:cNvPr id="2" name="Group 5"/>
          <p:cNvGrpSpPr>
            <a:grpSpLocks/>
          </p:cNvGrpSpPr>
          <p:nvPr/>
        </p:nvGrpSpPr>
        <p:grpSpPr bwMode="auto">
          <a:xfrm>
            <a:off x="1828800" y="3525838"/>
            <a:ext cx="5905500" cy="1189037"/>
            <a:chOff x="1152" y="2221"/>
            <a:chExt cx="3720" cy="749"/>
          </a:xfrm>
        </p:grpSpPr>
        <p:pic>
          <p:nvPicPr>
            <p:cNvPr id="181254" name="Picture 6" descr="left"/>
            <p:cNvPicPr>
              <a:picLocks noChangeAspect="1" noChangeArrowheads="1"/>
            </p:cNvPicPr>
            <p:nvPr/>
          </p:nvPicPr>
          <p:blipFill>
            <a:blip r:embed="rId3" cstate="print"/>
            <a:srcRect/>
            <a:stretch>
              <a:fillRect/>
            </a:stretch>
          </p:blipFill>
          <p:spPr bwMode="auto">
            <a:xfrm>
              <a:off x="2208" y="2256"/>
              <a:ext cx="504" cy="234"/>
            </a:xfrm>
            <a:prstGeom prst="rect">
              <a:avLst/>
            </a:prstGeom>
            <a:noFill/>
          </p:spPr>
        </p:pic>
        <p:pic>
          <p:nvPicPr>
            <p:cNvPr id="181255" name="Picture 7" descr="left"/>
            <p:cNvPicPr>
              <a:picLocks noChangeAspect="1" noChangeArrowheads="1"/>
            </p:cNvPicPr>
            <p:nvPr/>
          </p:nvPicPr>
          <p:blipFill>
            <a:blip r:embed="rId3" cstate="print"/>
            <a:srcRect/>
            <a:stretch>
              <a:fillRect/>
            </a:stretch>
          </p:blipFill>
          <p:spPr bwMode="auto">
            <a:xfrm>
              <a:off x="2784" y="2221"/>
              <a:ext cx="504" cy="234"/>
            </a:xfrm>
            <a:prstGeom prst="rect">
              <a:avLst/>
            </a:prstGeom>
            <a:noFill/>
          </p:spPr>
        </p:pic>
        <p:pic>
          <p:nvPicPr>
            <p:cNvPr id="181256" name="Picture 8" descr="left"/>
            <p:cNvPicPr>
              <a:picLocks noChangeAspect="1" noChangeArrowheads="1"/>
            </p:cNvPicPr>
            <p:nvPr/>
          </p:nvPicPr>
          <p:blipFill>
            <a:blip r:embed="rId3" cstate="print"/>
            <a:srcRect/>
            <a:stretch>
              <a:fillRect/>
            </a:stretch>
          </p:blipFill>
          <p:spPr bwMode="auto">
            <a:xfrm>
              <a:off x="1152" y="2736"/>
              <a:ext cx="504" cy="234"/>
            </a:xfrm>
            <a:prstGeom prst="rect">
              <a:avLst/>
            </a:prstGeom>
            <a:noFill/>
          </p:spPr>
        </p:pic>
        <p:pic>
          <p:nvPicPr>
            <p:cNvPr id="181257" name="Picture 9" descr="left"/>
            <p:cNvPicPr>
              <a:picLocks noChangeAspect="1" noChangeArrowheads="1"/>
            </p:cNvPicPr>
            <p:nvPr/>
          </p:nvPicPr>
          <p:blipFill>
            <a:blip r:embed="rId3" cstate="print"/>
            <a:srcRect/>
            <a:stretch>
              <a:fillRect/>
            </a:stretch>
          </p:blipFill>
          <p:spPr bwMode="auto">
            <a:xfrm>
              <a:off x="4368" y="2304"/>
              <a:ext cx="504" cy="234"/>
            </a:xfrm>
            <a:prstGeom prst="rect">
              <a:avLst/>
            </a:prstGeom>
            <a:noFill/>
          </p:spPr>
        </p:pic>
        <p:pic>
          <p:nvPicPr>
            <p:cNvPr id="181258" name="Picture 10" descr="left-"/>
            <p:cNvPicPr>
              <a:picLocks noChangeAspect="1" noChangeArrowheads="1"/>
            </p:cNvPicPr>
            <p:nvPr/>
          </p:nvPicPr>
          <p:blipFill>
            <a:blip r:embed="rId4" cstate="print"/>
            <a:srcRect/>
            <a:stretch>
              <a:fillRect/>
            </a:stretch>
          </p:blipFill>
          <p:spPr bwMode="auto">
            <a:xfrm>
              <a:off x="3504" y="2352"/>
              <a:ext cx="554" cy="213"/>
            </a:xfrm>
            <a:prstGeom prst="rect">
              <a:avLst/>
            </a:prstGeom>
            <a:noFill/>
          </p:spPr>
        </p:pic>
        <p:pic>
          <p:nvPicPr>
            <p:cNvPr id="181259" name="Picture 11" descr="left--"/>
            <p:cNvPicPr>
              <a:picLocks noChangeAspect="1" noChangeArrowheads="1"/>
            </p:cNvPicPr>
            <p:nvPr/>
          </p:nvPicPr>
          <p:blipFill>
            <a:blip r:embed="rId5" cstate="print"/>
            <a:srcRect/>
            <a:stretch>
              <a:fillRect/>
            </a:stretch>
          </p:blipFill>
          <p:spPr bwMode="auto">
            <a:xfrm>
              <a:off x="1440" y="2448"/>
              <a:ext cx="749" cy="317"/>
            </a:xfrm>
            <a:prstGeom prst="rect">
              <a:avLst/>
            </a:prstGeom>
            <a:noFill/>
          </p:spPr>
        </p:pic>
        <p:pic>
          <p:nvPicPr>
            <p:cNvPr id="181260" name="Picture 12" descr="left---"/>
            <p:cNvPicPr>
              <a:picLocks noChangeAspect="1" noChangeArrowheads="1"/>
            </p:cNvPicPr>
            <p:nvPr/>
          </p:nvPicPr>
          <p:blipFill>
            <a:blip r:embed="rId6" cstate="print"/>
            <a:srcRect/>
            <a:stretch>
              <a:fillRect/>
            </a:stretch>
          </p:blipFill>
          <p:spPr bwMode="auto">
            <a:xfrm>
              <a:off x="2400" y="2646"/>
              <a:ext cx="749" cy="317"/>
            </a:xfrm>
            <a:prstGeom prst="rect">
              <a:avLst/>
            </a:prstGeom>
            <a:noFill/>
          </p:spPr>
        </p:pic>
        <p:pic>
          <p:nvPicPr>
            <p:cNvPr id="181261" name="Picture 13" descr="left--"/>
            <p:cNvPicPr>
              <a:picLocks noChangeAspect="1" noChangeArrowheads="1"/>
            </p:cNvPicPr>
            <p:nvPr/>
          </p:nvPicPr>
          <p:blipFill>
            <a:blip r:embed="rId5" cstate="print"/>
            <a:srcRect/>
            <a:stretch>
              <a:fillRect/>
            </a:stretch>
          </p:blipFill>
          <p:spPr bwMode="auto">
            <a:xfrm>
              <a:off x="3648" y="2640"/>
              <a:ext cx="749" cy="316"/>
            </a:xfrm>
            <a:prstGeom prst="rect">
              <a:avLst/>
            </a:prstGeom>
            <a:noFill/>
          </p:spPr>
        </p:pic>
      </p:grpSp>
      <p:pic>
        <p:nvPicPr>
          <p:cNvPr id="181262" name="Picture 14" descr="right"/>
          <p:cNvPicPr>
            <a:picLocks noChangeAspect="1" noChangeArrowheads="1"/>
          </p:cNvPicPr>
          <p:nvPr/>
        </p:nvPicPr>
        <p:blipFill>
          <a:blip r:embed="rId7" cstate="print"/>
          <a:srcRect/>
          <a:stretch>
            <a:fillRect/>
          </a:stretch>
        </p:blipFill>
        <p:spPr bwMode="auto">
          <a:xfrm>
            <a:off x="5105400" y="4114800"/>
            <a:ext cx="800100" cy="650875"/>
          </a:xfrm>
          <a:prstGeom prst="rect">
            <a:avLst/>
          </a:prstGeom>
          <a:noFill/>
        </p:spPr>
      </p:pic>
      <p:pic>
        <p:nvPicPr>
          <p:cNvPr id="181263" name="Picture 15" descr="left"/>
          <p:cNvPicPr>
            <a:picLocks noChangeAspect="1" noChangeArrowheads="1"/>
          </p:cNvPicPr>
          <p:nvPr/>
        </p:nvPicPr>
        <p:blipFill>
          <a:blip r:embed="rId3" cstate="print"/>
          <a:srcRect/>
          <a:stretch>
            <a:fillRect/>
          </a:stretch>
        </p:blipFill>
        <p:spPr bwMode="auto">
          <a:xfrm>
            <a:off x="3276600" y="4114800"/>
            <a:ext cx="800100" cy="685800"/>
          </a:xfrm>
          <a:prstGeom prst="rect">
            <a:avLst/>
          </a:prstGeom>
          <a:noFill/>
        </p:spPr>
      </p:pic>
      <p:sp>
        <p:nvSpPr>
          <p:cNvPr id="181264" name="AutoShape 16"/>
          <p:cNvSpPr>
            <a:spLocks noChangeArrowheads="1"/>
          </p:cNvSpPr>
          <p:nvPr/>
        </p:nvSpPr>
        <p:spPr bwMode="auto">
          <a:xfrm>
            <a:off x="3505200" y="2362200"/>
            <a:ext cx="2590800" cy="1828800"/>
          </a:xfrm>
          <a:prstGeom prst="curvedDownArrow">
            <a:avLst>
              <a:gd name="adj1" fmla="val 28333"/>
              <a:gd name="adj2" fmla="val 56667"/>
              <a:gd name="adj3" fmla="val 33333"/>
            </a:avLst>
          </a:prstGeom>
          <a:gradFill rotWithShape="0">
            <a:gsLst>
              <a:gs pos="0">
                <a:srgbClr val="FF0066"/>
              </a:gs>
              <a:gs pos="100000">
                <a:schemeClr val="bg1"/>
              </a:gs>
            </a:gsLst>
            <a:lin ang="5400000" scaled="1"/>
          </a:gradFill>
          <a:ln w="12700">
            <a:solidFill>
              <a:schemeClr val="tx1"/>
            </a:solidFill>
            <a:miter lim="800000"/>
            <a:headEnd type="none" w="sm" len="sm"/>
            <a:tailEnd type="none" w="sm" len="sm"/>
          </a:ln>
          <a:effectLst/>
        </p:spPr>
        <p:txBody>
          <a:bodyPr wrap="none" lIns="92075" tIns="46038" rIns="92075" bIns="46038" anchor="ct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81264"/>
                                        </p:tgtEl>
                                        <p:attrNameLst>
                                          <p:attrName>style.visibility</p:attrName>
                                        </p:attrNameLst>
                                      </p:cBhvr>
                                      <p:to>
                                        <p:strVal val="visible"/>
                                      </p:to>
                                    </p:set>
                                    <p:anim calcmode="lin" valueType="num">
                                      <p:cBhvr>
                                        <p:cTn id="7" dur="500" fill="hold"/>
                                        <p:tgtEl>
                                          <p:spTgt spid="181264"/>
                                        </p:tgtEl>
                                        <p:attrNameLst>
                                          <p:attrName>ppt_x</p:attrName>
                                        </p:attrNameLst>
                                      </p:cBhvr>
                                      <p:tavLst>
                                        <p:tav tm="0">
                                          <p:val>
                                            <p:strVal val="#ppt_x-#ppt_w/2"/>
                                          </p:val>
                                        </p:tav>
                                        <p:tav tm="100000">
                                          <p:val>
                                            <p:strVal val="#ppt_x"/>
                                          </p:val>
                                        </p:tav>
                                      </p:tavLst>
                                    </p:anim>
                                    <p:anim calcmode="lin" valueType="num">
                                      <p:cBhvr>
                                        <p:cTn id="8" dur="500" fill="hold"/>
                                        <p:tgtEl>
                                          <p:spTgt spid="181264"/>
                                        </p:tgtEl>
                                        <p:attrNameLst>
                                          <p:attrName>ppt_y</p:attrName>
                                        </p:attrNameLst>
                                      </p:cBhvr>
                                      <p:tavLst>
                                        <p:tav tm="0">
                                          <p:val>
                                            <p:strVal val="#ppt_y"/>
                                          </p:val>
                                        </p:tav>
                                        <p:tav tm="100000">
                                          <p:val>
                                            <p:strVal val="#ppt_y"/>
                                          </p:val>
                                        </p:tav>
                                      </p:tavLst>
                                    </p:anim>
                                    <p:anim calcmode="lin" valueType="num">
                                      <p:cBhvr>
                                        <p:cTn id="9" dur="500" fill="hold"/>
                                        <p:tgtEl>
                                          <p:spTgt spid="181264"/>
                                        </p:tgtEl>
                                        <p:attrNameLst>
                                          <p:attrName>ppt_w</p:attrName>
                                        </p:attrNameLst>
                                      </p:cBhvr>
                                      <p:tavLst>
                                        <p:tav tm="0">
                                          <p:val>
                                            <p:fltVal val="0"/>
                                          </p:val>
                                        </p:tav>
                                        <p:tav tm="100000">
                                          <p:val>
                                            <p:strVal val="#ppt_w"/>
                                          </p:val>
                                        </p:tav>
                                      </p:tavLst>
                                    </p:anim>
                                    <p:anim calcmode="lin" valueType="num">
                                      <p:cBhvr>
                                        <p:cTn id="10" dur="500" fill="hold"/>
                                        <p:tgtEl>
                                          <p:spTgt spid="18126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0" fill="hold" nodeType="afterEffect">
                                  <p:stCondLst>
                                    <p:cond delay="0"/>
                                  </p:stCondLst>
                                  <p:childTnLst>
                                    <p:set>
                                      <p:cBhvr>
                                        <p:cTn id="13" dur="1" fill="hold">
                                          <p:stCondLst>
                                            <p:cond delay="0"/>
                                          </p:stCondLst>
                                        </p:cTn>
                                        <p:tgtEl>
                                          <p:spTgt spid="181262"/>
                                        </p:tgtEl>
                                        <p:attrNameLst>
                                          <p:attrName>style.visibility</p:attrName>
                                        </p:attrNameLst>
                                      </p:cBhvr>
                                      <p:to>
                                        <p:strVal val="visible"/>
                                      </p:to>
                                    </p:set>
                                    <p:anim calcmode="lin" valueType="num">
                                      <p:cBhvr>
                                        <p:cTn id="14" dur="500" fill="hold"/>
                                        <p:tgtEl>
                                          <p:spTgt spid="181262"/>
                                        </p:tgtEl>
                                        <p:attrNameLst>
                                          <p:attrName>ppt_w</p:attrName>
                                        </p:attrNameLst>
                                      </p:cBhvr>
                                      <p:tavLst>
                                        <p:tav tm="0">
                                          <p:val>
                                            <p:fltVal val="0"/>
                                          </p:val>
                                        </p:tav>
                                        <p:tav tm="100000">
                                          <p:val>
                                            <p:strVal val="#ppt_w"/>
                                          </p:val>
                                        </p:tav>
                                      </p:tavLst>
                                    </p:anim>
                                    <p:anim calcmode="lin" valueType="num">
                                      <p:cBhvr>
                                        <p:cTn id="15" dur="500" fill="hold"/>
                                        <p:tgtEl>
                                          <p:spTgt spid="18126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6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1143000"/>
            <a:ext cx="8915400" cy="5562600"/>
          </a:xfrm>
        </p:spPr>
        <p:txBody>
          <a:bodyPr>
            <a:normAutofit/>
          </a:bodyPr>
          <a:lstStyle/>
          <a:p>
            <a:r>
              <a:rPr lang="en-US" i="1" dirty="0" smtClean="0">
                <a:solidFill>
                  <a:schemeClr val="bg2">
                    <a:lumMod val="25000"/>
                  </a:schemeClr>
                </a:solidFill>
                <a:latin typeface="Arial Rounded MT Bold" pitchFamily="34" charset="0"/>
                <a:cs typeface="Arial" pitchFamily="34" charset="0"/>
              </a:rPr>
              <a:t>Contents</a:t>
            </a:r>
          </a:p>
          <a:p>
            <a:r>
              <a:rPr lang="en-US" i="1" dirty="0" smtClean="0">
                <a:solidFill>
                  <a:schemeClr val="bg2">
                    <a:lumMod val="25000"/>
                  </a:schemeClr>
                </a:solidFill>
                <a:latin typeface="Arial Rounded MT Bold" pitchFamily="34" charset="0"/>
                <a:cs typeface="Arial" pitchFamily="34" charset="0"/>
              </a:rPr>
              <a:t> </a:t>
            </a:r>
            <a:r>
              <a:rPr lang="en-US" i="1" dirty="0" smtClean="0">
                <a:solidFill>
                  <a:schemeClr val="bg2">
                    <a:lumMod val="25000"/>
                  </a:schemeClr>
                </a:solidFill>
                <a:latin typeface="Arial Rounded MT Bold" pitchFamily="34" charset="0"/>
                <a:cs typeface="Arial" pitchFamily="34" charset="0"/>
                <a:sym typeface="Webdings"/>
              </a:rPr>
              <a:t> </a:t>
            </a:r>
            <a:r>
              <a:rPr lang="en-US" sz="4800" dirty="0" smtClean="0">
                <a:solidFill>
                  <a:schemeClr val="bg2">
                    <a:lumMod val="25000"/>
                  </a:schemeClr>
                </a:solidFill>
                <a:latin typeface="Arial Rounded MT Bold" pitchFamily="34" charset="0"/>
                <a:cs typeface="Arial" pitchFamily="34" charset="0"/>
                <a:sym typeface="Wingdings"/>
              </a:rPr>
              <a:t></a:t>
            </a:r>
            <a:endParaRPr lang="en-US" dirty="0" smtClean="0">
              <a:solidFill>
                <a:schemeClr val="bg2">
                  <a:lumMod val="25000"/>
                </a:schemeClr>
              </a:solidFill>
              <a:latin typeface="Arial" pitchFamily="34" charset="0"/>
              <a:cs typeface="Arial" pitchFamily="34" charset="0"/>
            </a:endParaRPr>
          </a:p>
          <a:p>
            <a:r>
              <a:rPr lang="en-US" b="1" dirty="0" smtClean="0">
                <a:solidFill>
                  <a:srgbClr val="FF0000"/>
                </a:solidFill>
                <a:latin typeface="Mathematica5" pitchFamily="2" charset="2"/>
              </a:rPr>
              <a:t>Apologetics</a:t>
            </a:r>
            <a:r>
              <a:rPr lang="en-US" b="1" dirty="0" smtClean="0">
                <a:solidFill>
                  <a:srgbClr val="FF0000"/>
                </a:solidFill>
                <a:latin typeface="+mj-lt"/>
              </a:rPr>
              <a:t>,</a:t>
            </a:r>
            <a:r>
              <a:rPr lang="en-US" b="1" dirty="0" smtClean="0">
                <a:solidFill>
                  <a:srgbClr val="FF0000"/>
                </a:solidFill>
                <a:latin typeface="Mathematica5" pitchFamily="2" charset="2"/>
              </a:rPr>
              <a:t> Provability and God Math</a:t>
            </a:r>
          </a:p>
          <a:p>
            <a:r>
              <a:rPr lang="en-US" b="1" dirty="0" smtClean="0">
                <a:solidFill>
                  <a:schemeClr val="tx1"/>
                </a:solidFill>
                <a:latin typeface="Mathematica5" pitchFamily="2" charset="2"/>
              </a:rPr>
              <a:t>Mathematics is Spooky</a:t>
            </a:r>
          </a:p>
          <a:p>
            <a:r>
              <a:rPr lang="en-US" b="1" dirty="0" smtClean="0">
                <a:solidFill>
                  <a:schemeClr val="tx1"/>
                </a:solidFill>
                <a:latin typeface="Mathematica5" pitchFamily="2" charset="2"/>
              </a:rPr>
              <a:t>Flatland  Miracles</a:t>
            </a:r>
          </a:p>
          <a:p>
            <a:r>
              <a:rPr lang="en-US" b="1" dirty="0" smtClean="0">
                <a:solidFill>
                  <a:schemeClr val="tx1"/>
                </a:solidFill>
                <a:latin typeface="Mathematica5" pitchFamily="2" charset="2"/>
              </a:rPr>
              <a:t>To </a:t>
            </a:r>
            <a:r>
              <a:rPr lang="en-US" i="1" dirty="0" smtClean="0">
                <a:solidFill>
                  <a:schemeClr val="tx1"/>
                </a:solidFill>
                <a:latin typeface="Arial Rounded MT Bold" pitchFamily="34" charset="0"/>
                <a:cs typeface="Arial" pitchFamily="34" charset="0"/>
                <a:sym typeface="Symbol"/>
              </a:rPr>
              <a:t></a:t>
            </a:r>
            <a:r>
              <a:rPr lang="en-US" b="1" dirty="0" smtClean="0">
                <a:solidFill>
                  <a:schemeClr val="tx1"/>
                </a:solidFill>
                <a:latin typeface="Mathematica5" pitchFamily="2" charset="2"/>
              </a:rPr>
              <a:t>  and Beyond </a:t>
            </a:r>
            <a:r>
              <a:rPr lang="en-US" b="1" i="1" dirty="0" smtClean="0">
                <a:solidFill>
                  <a:schemeClr val="tx1"/>
                </a:solidFill>
                <a:latin typeface="Arial Rounded MT Bold" pitchFamily="34" charset="0"/>
              </a:rPr>
              <a:t>!</a:t>
            </a:r>
            <a:endParaRPr lang="en-US" b="1" dirty="0" smtClean="0">
              <a:solidFill>
                <a:schemeClr val="tx1"/>
              </a:solidFill>
              <a:latin typeface="Mathematica5" pitchFamily="2" charset="2"/>
            </a:endParaRPr>
          </a:p>
          <a:p>
            <a:r>
              <a:rPr lang="en-US" b="1" dirty="0" smtClean="0">
                <a:solidFill>
                  <a:schemeClr val="tx1"/>
                </a:solidFill>
                <a:latin typeface="Mathematica5" pitchFamily="2" charset="2"/>
              </a:rPr>
              <a:t>The G</a:t>
            </a:r>
            <a:r>
              <a:rPr lang="en-US" b="1" dirty="0" smtClean="0">
                <a:solidFill>
                  <a:schemeClr val="tx1"/>
                </a:solidFill>
                <a:latin typeface="Times New Roman" pitchFamily="18" charset="0"/>
                <a:cs typeface="Times New Roman" pitchFamily="18" charset="0"/>
              </a:rPr>
              <a:t>ö</a:t>
            </a:r>
            <a:r>
              <a:rPr lang="en-US" b="1" dirty="0" smtClean="0">
                <a:solidFill>
                  <a:schemeClr val="tx1"/>
                </a:solidFill>
                <a:latin typeface="Mathematica5" pitchFamily="2" charset="2"/>
              </a:rPr>
              <a:t>del Effect </a:t>
            </a:r>
            <a:r>
              <a:rPr lang="en-US" b="1" dirty="0" smtClean="0">
                <a:solidFill>
                  <a:schemeClr val="tx1"/>
                </a:solidFill>
                <a:latin typeface="Times New Roman" pitchFamily="18" charset="0"/>
                <a:cs typeface="Times New Roman" pitchFamily="18" charset="0"/>
              </a:rPr>
              <a:t>&amp;</a:t>
            </a:r>
            <a:r>
              <a:rPr lang="en-US" b="1" dirty="0" smtClean="0">
                <a:solidFill>
                  <a:schemeClr val="tx1"/>
                </a:solidFill>
                <a:latin typeface="Mathematica5" pitchFamily="2" charset="2"/>
              </a:rPr>
              <a:t> the Unknowable </a:t>
            </a:r>
          </a:p>
          <a:p>
            <a:endParaRPr lang="en-US" dirty="0">
              <a:solidFill>
                <a:schemeClr val="bg2">
                  <a:lumMod val="25000"/>
                </a:schemeClr>
              </a:solidFill>
              <a:latin typeface="Mathematica5" pitchFamily="2" charset="2"/>
            </a:endParaRPr>
          </a:p>
        </p:txBody>
      </p:sp>
      <p:sp>
        <p:nvSpPr>
          <p:cNvPr id="4" name="Slide Number Placeholder 3"/>
          <p:cNvSpPr>
            <a:spLocks noGrp="1"/>
          </p:cNvSpPr>
          <p:nvPr>
            <p:ph type="sldNum" sz="quarter" idx="12"/>
          </p:nvPr>
        </p:nvSpPr>
        <p:spPr/>
        <p:txBody>
          <a:bodyPr/>
          <a:lstStyle/>
          <a:p>
            <a:fld id="{1A2C1D74-703A-4C00-A5C1-62110CA965B3}" type="slidenum">
              <a:rPr lang="en-US" smtClean="0"/>
              <a:pPr/>
              <a:t>3</a:t>
            </a:fld>
            <a:endParaRPr lang="en-US"/>
          </a:p>
        </p:txBody>
      </p:sp>
      <p:sp>
        <p:nvSpPr>
          <p:cNvPr id="2" name="Title 1"/>
          <p:cNvSpPr>
            <a:spLocks noGrp="1"/>
          </p:cNvSpPr>
          <p:nvPr>
            <p:ph type="ctrTitle" idx="4294967295"/>
          </p:nvPr>
        </p:nvSpPr>
        <p:spPr>
          <a:xfrm>
            <a:off x="1295400" y="-228600"/>
            <a:ext cx="6477000" cy="1470025"/>
          </a:xfrm>
        </p:spPr>
        <p:txBody>
          <a:bodyPr>
            <a:normAutofit/>
          </a:bodyPr>
          <a:lstStyle/>
          <a:p>
            <a:pPr algn="ctr"/>
            <a:r>
              <a:rPr lang="en-US" sz="2800" i="1" dirty="0" smtClean="0">
                <a:latin typeface="Arial Rounded MT Bold" pitchFamily="34" charset="0"/>
              </a:rPr>
              <a:t>God Ever Geometrizes: Apologetics in Mathematics</a:t>
            </a:r>
            <a:endParaRPr lang="en-US" sz="2800" dirty="0">
              <a:latin typeface="Arial Rounded MT Bold" pitchFamily="34"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609600"/>
            <a:ext cx="8229600" cy="1143000"/>
          </a:xfrm>
        </p:spPr>
        <p:txBody>
          <a:bodyPr>
            <a:normAutofit fontScale="90000"/>
          </a:bodyPr>
          <a:lstStyle/>
          <a:p>
            <a:r>
              <a:rPr lang="en-US" sz="5400" dirty="0">
                <a:solidFill>
                  <a:srgbClr val="FF0000"/>
                </a:solidFill>
              </a:rPr>
              <a:t>Application to Baseball</a:t>
            </a:r>
          </a:p>
        </p:txBody>
      </p:sp>
      <p:sp>
        <p:nvSpPr>
          <p:cNvPr id="182275" name="Rectangle 3"/>
          <p:cNvSpPr>
            <a:spLocks noGrp="1" noChangeArrowheads="1"/>
          </p:cNvSpPr>
          <p:nvPr>
            <p:ph idx="1"/>
          </p:nvPr>
        </p:nvSpPr>
        <p:spPr>
          <a:xfrm>
            <a:off x="1524000" y="1905000"/>
            <a:ext cx="6858000" cy="4114800"/>
          </a:xfrm>
        </p:spPr>
        <p:txBody>
          <a:bodyPr/>
          <a:lstStyle/>
          <a:p>
            <a:pPr>
              <a:buFontTx/>
              <a:buNone/>
            </a:pPr>
            <a:r>
              <a:rPr lang="en-US"/>
              <a:t>Flip into the fourth dimension &amp; back…</a:t>
            </a:r>
          </a:p>
        </p:txBody>
      </p:sp>
      <p:pic>
        <p:nvPicPr>
          <p:cNvPr id="182276" name="Picture 4" descr="left"/>
          <p:cNvPicPr>
            <a:picLocks noChangeAspect="1" noChangeArrowheads="1"/>
          </p:cNvPicPr>
          <p:nvPr/>
        </p:nvPicPr>
        <p:blipFill>
          <a:blip r:embed="rId3" cstate="print"/>
          <a:srcRect/>
          <a:stretch>
            <a:fillRect/>
          </a:stretch>
        </p:blipFill>
        <p:spPr bwMode="auto">
          <a:xfrm>
            <a:off x="1295400" y="2743200"/>
            <a:ext cx="3505200" cy="2768600"/>
          </a:xfrm>
          <a:prstGeom prst="rect">
            <a:avLst/>
          </a:prstGeom>
          <a:noFill/>
        </p:spPr>
      </p:pic>
      <p:pic>
        <p:nvPicPr>
          <p:cNvPr id="182277" name="Picture 5" descr="right"/>
          <p:cNvPicPr>
            <a:picLocks noChangeAspect="1" noChangeArrowheads="1"/>
          </p:cNvPicPr>
          <p:nvPr/>
        </p:nvPicPr>
        <p:blipFill>
          <a:blip r:embed="rId4" cstate="print"/>
          <a:srcRect/>
          <a:stretch>
            <a:fillRect/>
          </a:stretch>
        </p:blipFill>
        <p:spPr bwMode="auto">
          <a:xfrm>
            <a:off x="4876800" y="2743200"/>
            <a:ext cx="3505200" cy="276860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2275">
                                            <p:txEl>
                                              <p:pRg st="0" end="0"/>
                                            </p:txEl>
                                          </p:spTgt>
                                        </p:tgtEl>
                                        <p:attrNameLst>
                                          <p:attrName>style.visibility</p:attrName>
                                        </p:attrNameLst>
                                      </p:cBhvr>
                                      <p:to>
                                        <p:strVal val="visible"/>
                                      </p:to>
                                    </p:set>
                                    <p:anim calcmode="lin" valueType="num">
                                      <p:cBhvr additive="base">
                                        <p:cTn id="7" dur="500" fill="hold"/>
                                        <p:tgtEl>
                                          <p:spTgt spid="1822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2275">
                                            <p:txEl>
                                              <p:pRg st="0" end="0"/>
                                            </p:txEl>
                                          </p:spTgt>
                                        </p:tgtEl>
                                        <p:attrNameLst>
                                          <p:attrName>ppt_y</p:attrName>
                                        </p:attrNameLst>
                                      </p:cBhvr>
                                      <p:tavLst>
                                        <p:tav tm="0">
                                          <p:val>
                                            <p:strVal val="#ppt_y"/>
                                          </p:val>
                                        </p:tav>
                                        <p:tav tm="100000">
                                          <p:val>
                                            <p:strVal val="#ppt_y"/>
                                          </p:val>
                                        </p:tav>
                                      </p:tavLst>
                                    </p:anim>
                                  </p:childTnLst>
                                </p:cTn>
                              </p:par>
                              <p:par>
                                <p:cTn id="9" presetID="19" presetClass="entr" presetSubtype="10" fill="hold" nodeType="withEffect">
                                  <p:stCondLst>
                                    <p:cond delay="0"/>
                                  </p:stCondLst>
                                  <p:childTnLst>
                                    <p:set>
                                      <p:cBhvr>
                                        <p:cTn id="10" dur="1" fill="hold">
                                          <p:stCondLst>
                                            <p:cond delay="0"/>
                                          </p:stCondLst>
                                        </p:cTn>
                                        <p:tgtEl>
                                          <p:spTgt spid="182277"/>
                                        </p:tgtEl>
                                        <p:attrNameLst>
                                          <p:attrName>style.visibility</p:attrName>
                                        </p:attrNameLst>
                                      </p:cBhvr>
                                      <p:to>
                                        <p:strVal val="visible"/>
                                      </p:to>
                                    </p:set>
                                    <p:anim calcmode="lin" valueType="num">
                                      <p:cBhvr>
                                        <p:cTn id="11" dur="5000" fill="hold"/>
                                        <p:tgtEl>
                                          <p:spTgt spid="182277"/>
                                        </p:tgtEl>
                                        <p:attrNameLst>
                                          <p:attrName>ppt_w</p:attrName>
                                        </p:attrNameLst>
                                      </p:cBhvr>
                                      <p:tavLst>
                                        <p:tav tm="0" fmla="#ppt_w*sin(2.5*pi*$)">
                                          <p:val>
                                            <p:fltVal val="0"/>
                                          </p:val>
                                        </p:tav>
                                        <p:tav tm="100000">
                                          <p:val>
                                            <p:fltVal val="1"/>
                                          </p:val>
                                        </p:tav>
                                      </p:tavLst>
                                    </p:anim>
                                    <p:anim calcmode="lin" valueType="num">
                                      <p:cBhvr>
                                        <p:cTn id="12" dur="5000" fill="hold"/>
                                        <p:tgtEl>
                                          <p:spTgt spid="18227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5"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r>
              <a:rPr lang="en-US" dirty="0"/>
              <a:t>Breaking </a:t>
            </a:r>
            <a:r>
              <a:rPr lang="en-US" dirty="0" smtClean="0"/>
              <a:t>Chains: a Miracle?</a:t>
            </a:r>
            <a:endParaRPr lang="en-US" dirty="0"/>
          </a:p>
        </p:txBody>
      </p:sp>
      <p:sp>
        <p:nvSpPr>
          <p:cNvPr id="183299" name="Rectangle 3"/>
          <p:cNvSpPr>
            <a:spLocks noGrp="1" noChangeArrowheads="1"/>
          </p:cNvSpPr>
          <p:nvPr>
            <p:ph idx="1"/>
          </p:nvPr>
        </p:nvSpPr>
        <p:spPr/>
        <p:txBody>
          <a:bodyPr/>
          <a:lstStyle/>
          <a:p>
            <a:r>
              <a:rPr lang="en-US" sz="2800"/>
              <a:t>Chains in Flatland</a:t>
            </a:r>
          </a:p>
          <a:p>
            <a:endParaRPr lang="en-US" sz="2800"/>
          </a:p>
          <a:p>
            <a:endParaRPr lang="en-US" sz="2800"/>
          </a:p>
          <a:p>
            <a:endParaRPr lang="en-US" sz="2800"/>
          </a:p>
          <a:p>
            <a:endParaRPr lang="en-US" sz="2800"/>
          </a:p>
          <a:p>
            <a:endParaRPr lang="en-US" sz="2800"/>
          </a:p>
          <a:p>
            <a:endParaRPr lang="en-US" sz="2800"/>
          </a:p>
          <a:p>
            <a:r>
              <a:rPr lang="en-US" sz="2800"/>
              <a:t>Links can be separated in three dimensions.</a:t>
            </a:r>
          </a:p>
        </p:txBody>
      </p:sp>
      <p:sp>
        <p:nvSpPr>
          <p:cNvPr id="183300" name="Rectangle 4"/>
          <p:cNvSpPr>
            <a:spLocks noChangeArrowheads="1"/>
          </p:cNvSpPr>
          <p:nvPr/>
        </p:nvSpPr>
        <p:spPr bwMode="auto">
          <a:xfrm>
            <a:off x="1295400" y="2286000"/>
            <a:ext cx="7086600" cy="2895600"/>
          </a:xfrm>
          <a:prstGeom prst="rect">
            <a:avLst/>
          </a:prstGeom>
          <a:solidFill>
            <a:srgbClr val="FFFFFF"/>
          </a:solidFill>
          <a:ln w="12700">
            <a:solidFill>
              <a:schemeClr val="tx1"/>
            </a:solidFill>
            <a:miter lim="800000"/>
            <a:headEnd type="none" w="sm" len="sm"/>
            <a:tailEnd type="none" w="sm" len="sm"/>
          </a:ln>
          <a:effectLst/>
        </p:spPr>
        <p:txBody>
          <a:bodyPr wrap="none" lIns="92075" tIns="46038" rIns="92075" bIns="46038" anchor="ctr"/>
          <a:lstStyle/>
          <a:p>
            <a:endParaRPr lang="en-US"/>
          </a:p>
        </p:txBody>
      </p:sp>
      <p:grpSp>
        <p:nvGrpSpPr>
          <p:cNvPr id="2" name="Group 5"/>
          <p:cNvGrpSpPr>
            <a:grpSpLocks/>
          </p:cNvGrpSpPr>
          <p:nvPr/>
        </p:nvGrpSpPr>
        <p:grpSpPr bwMode="auto">
          <a:xfrm>
            <a:off x="2133600" y="2743200"/>
            <a:ext cx="3276600" cy="1981200"/>
            <a:chOff x="1344" y="1728"/>
            <a:chExt cx="2064" cy="1248"/>
          </a:xfrm>
        </p:grpSpPr>
        <p:grpSp>
          <p:nvGrpSpPr>
            <p:cNvPr id="3" name="Group 6"/>
            <p:cNvGrpSpPr>
              <a:grpSpLocks/>
            </p:cNvGrpSpPr>
            <p:nvPr/>
          </p:nvGrpSpPr>
          <p:grpSpPr bwMode="auto">
            <a:xfrm>
              <a:off x="1344" y="1728"/>
              <a:ext cx="2064" cy="1248"/>
              <a:chOff x="864" y="2256"/>
              <a:chExt cx="2064" cy="1248"/>
            </a:xfrm>
          </p:grpSpPr>
          <p:grpSp>
            <p:nvGrpSpPr>
              <p:cNvPr id="4" name="Group 7"/>
              <p:cNvGrpSpPr>
                <a:grpSpLocks/>
              </p:cNvGrpSpPr>
              <p:nvPr/>
            </p:nvGrpSpPr>
            <p:grpSpPr bwMode="auto">
              <a:xfrm>
                <a:off x="864" y="2256"/>
                <a:ext cx="2064" cy="1248"/>
                <a:chOff x="864" y="2256"/>
                <a:chExt cx="2064" cy="1248"/>
              </a:xfrm>
            </p:grpSpPr>
            <p:sp>
              <p:nvSpPr>
                <p:cNvPr id="183304" name="Rectangle 8"/>
                <p:cNvSpPr>
                  <a:spLocks noChangeArrowheads="1"/>
                </p:cNvSpPr>
                <p:nvPr/>
              </p:nvSpPr>
              <p:spPr bwMode="auto">
                <a:xfrm>
                  <a:off x="1488" y="2352"/>
                  <a:ext cx="432" cy="1104"/>
                </a:xfrm>
                <a:prstGeom prst="rect">
                  <a:avLst/>
                </a:prstGeom>
                <a:solidFill>
                  <a:schemeClr val="accent1"/>
                </a:solidFill>
                <a:ln w="12700">
                  <a:noFill/>
                  <a:miter lim="800000"/>
                  <a:headEnd type="none" w="sm" len="sm"/>
                  <a:tailEnd type="none" w="sm" len="sm"/>
                </a:ln>
                <a:effectLst/>
              </p:spPr>
              <p:txBody>
                <a:bodyPr wrap="none" lIns="92075" tIns="46038" rIns="92075" bIns="46038" anchor="ctr"/>
                <a:lstStyle/>
                <a:p>
                  <a:endParaRPr lang="en-US"/>
                </a:p>
              </p:txBody>
            </p:sp>
            <p:grpSp>
              <p:nvGrpSpPr>
                <p:cNvPr id="5" name="Group 9"/>
                <p:cNvGrpSpPr>
                  <a:grpSpLocks/>
                </p:cNvGrpSpPr>
                <p:nvPr/>
              </p:nvGrpSpPr>
              <p:grpSpPr bwMode="auto">
                <a:xfrm>
                  <a:off x="864" y="2256"/>
                  <a:ext cx="2064" cy="1248"/>
                  <a:chOff x="1680" y="1488"/>
                  <a:chExt cx="2064" cy="1248"/>
                </a:xfrm>
              </p:grpSpPr>
              <p:sp>
                <p:nvSpPr>
                  <p:cNvPr id="183306" name="AutoShape 10"/>
                  <p:cNvSpPr>
                    <a:spLocks noChangeArrowheads="1"/>
                  </p:cNvSpPr>
                  <p:nvPr/>
                </p:nvSpPr>
                <p:spPr bwMode="auto">
                  <a:xfrm>
                    <a:off x="1680" y="1776"/>
                    <a:ext cx="1056" cy="672"/>
                  </a:xfrm>
                  <a:prstGeom prst="leftArrowCallout">
                    <a:avLst>
                      <a:gd name="adj1" fmla="val 25000"/>
                      <a:gd name="adj2" fmla="val 25000"/>
                      <a:gd name="adj3" fmla="val 26190"/>
                      <a:gd name="adj4" fmla="val 66667"/>
                    </a:avLst>
                  </a:prstGeom>
                  <a:solidFill>
                    <a:schemeClr val="accent1"/>
                  </a:solidFill>
                  <a:ln w="12700">
                    <a:noFill/>
                    <a:miter lim="800000"/>
                    <a:headEnd type="none" w="sm" len="sm"/>
                    <a:tailEnd type="none" w="sm" len="sm"/>
                  </a:ln>
                  <a:effectLst/>
                </p:spPr>
                <p:txBody>
                  <a:bodyPr wrap="none" lIns="92075" tIns="46038" rIns="92075" bIns="46038" anchor="ctr"/>
                  <a:lstStyle/>
                  <a:p>
                    <a:endParaRPr lang="en-US"/>
                  </a:p>
                </p:txBody>
              </p:sp>
              <p:sp>
                <p:nvSpPr>
                  <p:cNvPr id="183307" name="AutoShape 11"/>
                  <p:cNvSpPr>
                    <a:spLocks noChangeArrowheads="1"/>
                  </p:cNvSpPr>
                  <p:nvPr/>
                </p:nvSpPr>
                <p:spPr bwMode="auto">
                  <a:xfrm>
                    <a:off x="2256" y="1488"/>
                    <a:ext cx="1488" cy="1248"/>
                  </a:xfrm>
                  <a:prstGeom prst="leftArrowCallout">
                    <a:avLst>
                      <a:gd name="adj1" fmla="val 25000"/>
                      <a:gd name="adj2" fmla="val 25000"/>
                      <a:gd name="adj3" fmla="val 19872"/>
                      <a:gd name="adj4" fmla="val 66667"/>
                    </a:avLst>
                  </a:prstGeom>
                  <a:solidFill>
                    <a:srgbClr val="FFFFFF"/>
                  </a:solidFill>
                  <a:ln w="12700">
                    <a:noFill/>
                    <a:miter lim="800000"/>
                    <a:headEnd type="none" w="sm" len="sm"/>
                    <a:tailEnd type="none" w="sm" len="sm"/>
                  </a:ln>
                  <a:effectLst/>
                </p:spPr>
                <p:txBody>
                  <a:bodyPr wrap="none" lIns="92075" tIns="46038" rIns="92075" bIns="46038" anchor="ctr"/>
                  <a:lstStyle/>
                  <a:p>
                    <a:endParaRPr lang="en-US"/>
                  </a:p>
                </p:txBody>
              </p:sp>
            </p:grpSp>
          </p:grpSp>
          <p:sp>
            <p:nvSpPr>
              <p:cNvPr id="183308" name="Rectangle 12"/>
              <p:cNvSpPr>
                <a:spLocks noChangeArrowheads="1"/>
              </p:cNvSpPr>
              <p:nvPr/>
            </p:nvSpPr>
            <p:spPr bwMode="auto">
              <a:xfrm>
                <a:off x="1776" y="2256"/>
                <a:ext cx="288" cy="1248"/>
              </a:xfrm>
              <a:prstGeom prst="rect">
                <a:avLst/>
              </a:prstGeom>
              <a:solidFill>
                <a:srgbClr val="FFFFFF"/>
              </a:solidFill>
              <a:ln w="12700">
                <a:noFill/>
                <a:miter lim="800000"/>
                <a:headEnd type="none" w="sm" len="sm"/>
                <a:tailEnd type="none" w="sm" len="sm"/>
              </a:ln>
              <a:effectLst/>
            </p:spPr>
            <p:txBody>
              <a:bodyPr wrap="none" lIns="92075" tIns="46038" rIns="92075" bIns="46038" anchor="ctr"/>
              <a:lstStyle/>
              <a:p>
                <a:endParaRPr lang="en-US"/>
              </a:p>
            </p:txBody>
          </p:sp>
        </p:grpSp>
        <p:sp>
          <p:nvSpPr>
            <p:cNvPr id="183309" name="Rectangle 13"/>
            <p:cNvSpPr>
              <a:spLocks noChangeArrowheads="1"/>
            </p:cNvSpPr>
            <p:nvPr/>
          </p:nvSpPr>
          <p:spPr bwMode="auto">
            <a:xfrm>
              <a:off x="2160" y="2112"/>
              <a:ext cx="96" cy="144"/>
            </a:xfrm>
            <a:prstGeom prst="rect">
              <a:avLst/>
            </a:prstGeom>
            <a:solidFill>
              <a:schemeClr val="accent1"/>
            </a:solidFill>
            <a:ln w="12700">
              <a:noFill/>
              <a:miter lim="800000"/>
              <a:headEnd type="none" w="sm" len="sm"/>
              <a:tailEnd type="none" w="sm" len="sm"/>
            </a:ln>
            <a:effectLst/>
          </p:spPr>
          <p:txBody>
            <a:bodyPr wrap="none" lIns="92075" tIns="46038" rIns="92075" bIns="46038" anchor="ctr"/>
            <a:lstStyle/>
            <a:p>
              <a:endParaRPr lang="en-US"/>
            </a:p>
          </p:txBody>
        </p:sp>
        <p:sp>
          <p:nvSpPr>
            <p:cNvPr id="183310" name="Rectangle 14"/>
            <p:cNvSpPr>
              <a:spLocks noChangeArrowheads="1"/>
            </p:cNvSpPr>
            <p:nvPr/>
          </p:nvSpPr>
          <p:spPr bwMode="auto">
            <a:xfrm>
              <a:off x="2160" y="2448"/>
              <a:ext cx="96" cy="144"/>
            </a:xfrm>
            <a:prstGeom prst="rect">
              <a:avLst/>
            </a:prstGeom>
            <a:solidFill>
              <a:schemeClr val="accent1"/>
            </a:solidFill>
            <a:ln w="12700">
              <a:noFill/>
              <a:miter lim="800000"/>
              <a:headEnd type="none" w="sm" len="sm"/>
              <a:tailEnd type="none" w="sm" len="sm"/>
            </a:ln>
            <a:effectLst/>
          </p:spPr>
          <p:txBody>
            <a:bodyPr wrap="none" lIns="92075" tIns="46038" rIns="92075" bIns="46038" anchor="ctr"/>
            <a:lstStyle/>
            <a:p>
              <a:endParaRPr lang="en-US"/>
            </a:p>
          </p:txBody>
        </p:sp>
      </p:grpSp>
      <p:grpSp>
        <p:nvGrpSpPr>
          <p:cNvPr id="6" name="Group 15"/>
          <p:cNvGrpSpPr>
            <a:grpSpLocks/>
          </p:cNvGrpSpPr>
          <p:nvPr/>
        </p:nvGrpSpPr>
        <p:grpSpPr bwMode="auto">
          <a:xfrm>
            <a:off x="3124200" y="2743200"/>
            <a:ext cx="3276600" cy="1981200"/>
            <a:chOff x="1344" y="1728"/>
            <a:chExt cx="2064" cy="1248"/>
          </a:xfrm>
        </p:grpSpPr>
        <p:grpSp>
          <p:nvGrpSpPr>
            <p:cNvPr id="7" name="Group 16"/>
            <p:cNvGrpSpPr>
              <a:grpSpLocks/>
            </p:cNvGrpSpPr>
            <p:nvPr/>
          </p:nvGrpSpPr>
          <p:grpSpPr bwMode="auto">
            <a:xfrm>
              <a:off x="1344" y="1728"/>
              <a:ext cx="2064" cy="1248"/>
              <a:chOff x="864" y="2256"/>
              <a:chExt cx="2064" cy="1248"/>
            </a:xfrm>
          </p:grpSpPr>
          <p:grpSp>
            <p:nvGrpSpPr>
              <p:cNvPr id="8" name="Group 17"/>
              <p:cNvGrpSpPr>
                <a:grpSpLocks/>
              </p:cNvGrpSpPr>
              <p:nvPr/>
            </p:nvGrpSpPr>
            <p:grpSpPr bwMode="auto">
              <a:xfrm>
                <a:off x="864" y="2256"/>
                <a:ext cx="2064" cy="1248"/>
                <a:chOff x="864" y="2256"/>
                <a:chExt cx="2064" cy="1248"/>
              </a:xfrm>
            </p:grpSpPr>
            <p:sp>
              <p:nvSpPr>
                <p:cNvPr id="183314" name="Rectangle 18"/>
                <p:cNvSpPr>
                  <a:spLocks noChangeArrowheads="1"/>
                </p:cNvSpPr>
                <p:nvPr/>
              </p:nvSpPr>
              <p:spPr bwMode="auto">
                <a:xfrm>
                  <a:off x="1488" y="2352"/>
                  <a:ext cx="432" cy="1104"/>
                </a:xfrm>
                <a:prstGeom prst="rect">
                  <a:avLst/>
                </a:prstGeom>
                <a:solidFill>
                  <a:schemeClr val="accent1"/>
                </a:solidFill>
                <a:ln w="12700">
                  <a:noFill/>
                  <a:miter lim="800000"/>
                  <a:headEnd type="none" w="sm" len="sm"/>
                  <a:tailEnd type="none" w="sm" len="sm"/>
                </a:ln>
                <a:effectLst/>
              </p:spPr>
              <p:txBody>
                <a:bodyPr wrap="none" lIns="92075" tIns="46038" rIns="92075" bIns="46038" anchor="ctr"/>
                <a:lstStyle/>
                <a:p>
                  <a:endParaRPr lang="en-US"/>
                </a:p>
              </p:txBody>
            </p:sp>
            <p:grpSp>
              <p:nvGrpSpPr>
                <p:cNvPr id="9" name="Group 19"/>
                <p:cNvGrpSpPr>
                  <a:grpSpLocks/>
                </p:cNvGrpSpPr>
                <p:nvPr/>
              </p:nvGrpSpPr>
              <p:grpSpPr bwMode="auto">
                <a:xfrm>
                  <a:off x="864" y="2256"/>
                  <a:ext cx="2064" cy="1248"/>
                  <a:chOff x="1680" y="1488"/>
                  <a:chExt cx="2064" cy="1248"/>
                </a:xfrm>
              </p:grpSpPr>
              <p:sp>
                <p:nvSpPr>
                  <p:cNvPr id="183316" name="AutoShape 20"/>
                  <p:cNvSpPr>
                    <a:spLocks noChangeArrowheads="1"/>
                  </p:cNvSpPr>
                  <p:nvPr/>
                </p:nvSpPr>
                <p:spPr bwMode="auto">
                  <a:xfrm>
                    <a:off x="1680" y="1776"/>
                    <a:ext cx="1056" cy="672"/>
                  </a:xfrm>
                  <a:prstGeom prst="leftArrowCallout">
                    <a:avLst>
                      <a:gd name="adj1" fmla="val 25000"/>
                      <a:gd name="adj2" fmla="val 25000"/>
                      <a:gd name="adj3" fmla="val 26190"/>
                      <a:gd name="adj4" fmla="val 66667"/>
                    </a:avLst>
                  </a:prstGeom>
                  <a:solidFill>
                    <a:schemeClr val="accent1"/>
                  </a:solidFill>
                  <a:ln w="12700">
                    <a:noFill/>
                    <a:miter lim="800000"/>
                    <a:headEnd type="none" w="sm" len="sm"/>
                    <a:tailEnd type="none" w="sm" len="sm"/>
                  </a:ln>
                  <a:effectLst/>
                </p:spPr>
                <p:txBody>
                  <a:bodyPr wrap="none" lIns="92075" tIns="46038" rIns="92075" bIns="46038" anchor="ctr"/>
                  <a:lstStyle/>
                  <a:p>
                    <a:endParaRPr lang="en-US"/>
                  </a:p>
                </p:txBody>
              </p:sp>
              <p:sp>
                <p:nvSpPr>
                  <p:cNvPr id="183317" name="AutoShape 21"/>
                  <p:cNvSpPr>
                    <a:spLocks noChangeArrowheads="1"/>
                  </p:cNvSpPr>
                  <p:nvPr/>
                </p:nvSpPr>
                <p:spPr bwMode="auto">
                  <a:xfrm>
                    <a:off x="2256" y="1488"/>
                    <a:ext cx="1488" cy="1248"/>
                  </a:xfrm>
                  <a:prstGeom prst="leftArrowCallout">
                    <a:avLst>
                      <a:gd name="adj1" fmla="val 25000"/>
                      <a:gd name="adj2" fmla="val 25000"/>
                      <a:gd name="adj3" fmla="val 19872"/>
                      <a:gd name="adj4" fmla="val 66667"/>
                    </a:avLst>
                  </a:prstGeom>
                  <a:solidFill>
                    <a:srgbClr val="FFFFFF"/>
                  </a:solidFill>
                  <a:ln w="12700">
                    <a:noFill/>
                    <a:miter lim="800000"/>
                    <a:headEnd type="none" w="sm" len="sm"/>
                    <a:tailEnd type="none" w="sm" len="sm"/>
                  </a:ln>
                  <a:effectLst/>
                </p:spPr>
                <p:txBody>
                  <a:bodyPr wrap="none" lIns="92075" tIns="46038" rIns="92075" bIns="46038" anchor="ctr"/>
                  <a:lstStyle/>
                  <a:p>
                    <a:endParaRPr lang="en-US"/>
                  </a:p>
                </p:txBody>
              </p:sp>
            </p:grpSp>
          </p:grpSp>
          <p:sp>
            <p:nvSpPr>
              <p:cNvPr id="183318" name="Rectangle 22"/>
              <p:cNvSpPr>
                <a:spLocks noChangeArrowheads="1"/>
              </p:cNvSpPr>
              <p:nvPr/>
            </p:nvSpPr>
            <p:spPr bwMode="auto">
              <a:xfrm>
                <a:off x="1776" y="2256"/>
                <a:ext cx="288" cy="1248"/>
              </a:xfrm>
              <a:prstGeom prst="rect">
                <a:avLst/>
              </a:prstGeom>
              <a:solidFill>
                <a:srgbClr val="FFFFFF"/>
              </a:solidFill>
              <a:ln w="12700">
                <a:noFill/>
                <a:miter lim="800000"/>
                <a:headEnd type="none" w="sm" len="sm"/>
                <a:tailEnd type="none" w="sm" len="sm"/>
              </a:ln>
              <a:effectLst/>
            </p:spPr>
            <p:txBody>
              <a:bodyPr wrap="none" lIns="92075" tIns="46038" rIns="92075" bIns="46038" anchor="ctr"/>
              <a:lstStyle/>
              <a:p>
                <a:endParaRPr lang="en-US"/>
              </a:p>
            </p:txBody>
          </p:sp>
        </p:grpSp>
        <p:sp>
          <p:nvSpPr>
            <p:cNvPr id="183319" name="Rectangle 23"/>
            <p:cNvSpPr>
              <a:spLocks noChangeArrowheads="1"/>
            </p:cNvSpPr>
            <p:nvPr/>
          </p:nvSpPr>
          <p:spPr bwMode="auto">
            <a:xfrm>
              <a:off x="2160" y="2112"/>
              <a:ext cx="96" cy="144"/>
            </a:xfrm>
            <a:prstGeom prst="rect">
              <a:avLst/>
            </a:prstGeom>
            <a:solidFill>
              <a:schemeClr val="accent1"/>
            </a:solidFill>
            <a:ln w="12700">
              <a:noFill/>
              <a:miter lim="800000"/>
              <a:headEnd type="none" w="sm" len="sm"/>
              <a:tailEnd type="none" w="sm" len="sm"/>
            </a:ln>
            <a:effectLst/>
          </p:spPr>
          <p:txBody>
            <a:bodyPr wrap="none" lIns="92075" tIns="46038" rIns="92075" bIns="46038" anchor="ctr"/>
            <a:lstStyle/>
            <a:p>
              <a:endParaRPr lang="en-US"/>
            </a:p>
          </p:txBody>
        </p:sp>
        <p:sp>
          <p:nvSpPr>
            <p:cNvPr id="183320" name="Rectangle 24"/>
            <p:cNvSpPr>
              <a:spLocks noChangeArrowheads="1"/>
            </p:cNvSpPr>
            <p:nvPr/>
          </p:nvSpPr>
          <p:spPr bwMode="auto">
            <a:xfrm>
              <a:off x="2160" y="2448"/>
              <a:ext cx="96" cy="144"/>
            </a:xfrm>
            <a:prstGeom prst="rect">
              <a:avLst/>
            </a:prstGeom>
            <a:solidFill>
              <a:schemeClr val="accent1"/>
            </a:solidFill>
            <a:ln w="12700">
              <a:noFill/>
              <a:miter lim="800000"/>
              <a:headEnd type="none" w="sm" len="sm"/>
              <a:tailEnd type="none" w="sm" len="sm"/>
            </a:ln>
            <a:effectLst/>
          </p:spPr>
          <p:txBody>
            <a:bodyPr wrap="none" lIns="92075" tIns="46038" rIns="92075" bIns="46038" anchor="ctr"/>
            <a:lstStyle/>
            <a:p>
              <a:endParaRPr lang="en-US"/>
            </a:p>
          </p:txBody>
        </p:sp>
      </p:grpSp>
      <p:grpSp>
        <p:nvGrpSpPr>
          <p:cNvPr id="10" name="Group 25"/>
          <p:cNvGrpSpPr>
            <a:grpSpLocks/>
          </p:cNvGrpSpPr>
          <p:nvPr/>
        </p:nvGrpSpPr>
        <p:grpSpPr bwMode="auto">
          <a:xfrm>
            <a:off x="4114800" y="2743200"/>
            <a:ext cx="3276600" cy="1981200"/>
            <a:chOff x="1344" y="1728"/>
            <a:chExt cx="2064" cy="1248"/>
          </a:xfrm>
        </p:grpSpPr>
        <p:grpSp>
          <p:nvGrpSpPr>
            <p:cNvPr id="11" name="Group 26"/>
            <p:cNvGrpSpPr>
              <a:grpSpLocks/>
            </p:cNvGrpSpPr>
            <p:nvPr/>
          </p:nvGrpSpPr>
          <p:grpSpPr bwMode="auto">
            <a:xfrm>
              <a:off x="1344" y="1728"/>
              <a:ext cx="2064" cy="1248"/>
              <a:chOff x="864" y="2256"/>
              <a:chExt cx="2064" cy="1248"/>
            </a:xfrm>
          </p:grpSpPr>
          <p:grpSp>
            <p:nvGrpSpPr>
              <p:cNvPr id="12" name="Group 27"/>
              <p:cNvGrpSpPr>
                <a:grpSpLocks/>
              </p:cNvGrpSpPr>
              <p:nvPr/>
            </p:nvGrpSpPr>
            <p:grpSpPr bwMode="auto">
              <a:xfrm>
                <a:off x="864" y="2256"/>
                <a:ext cx="2064" cy="1248"/>
                <a:chOff x="864" y="2256"/>
                <a:chExt cx="2064" cy="1248"/>
              </a:xfrm>
            </p:grpSpPr>
            <p:sp>
              <p:nvSpPr>
                <p:cNvPr id="183324" name="Rectangle 28"/>
                <p:cNvSpPr>
                  <a:spLocks noChangeArrowheads="1"/>
                </p:cNvSpPr>
                <p:nvPr/>
              </p:nvSpPr>
              <p:spPr bwMode="auto">
                <a:xfrm>
                  <a:off x="1488" y="2352"/>
                  <a:ext cx="432" cy="1104"/>
                </a:xfrm>
                <a:prstGeom prst="rect">
                  <a:avLst/>
                </a:prstGeom>
                <a:solidFill>
                  <a:schemeClr val="accent1"/>
                </a:solidFill>
                <a:ln w="12700">
                  <a:noFill/>
                  <a:miter lim="800000"/>
                  <a:headEnd type="none" w="sm" len="sm"/>
                  <a:tailEnd type="none" w="sm" len="sm"/>
                </a:ln>
                <a:effectLst/>
              </p:spPr>
              <p:txBody>
                <a:bodyPr wrap="none" lIns="92075" tIns="46038" rIns="92075" bIns="46038" anchor="ctr"/>
                <a:lstStyle/>
                <a:p>
                  <a:endParaRPr lang="en-US"/>
                </a:p>
              </p:txBody>
            </p:sp>
            <p:grpSp>
              <p:nvGrpSpPr>
                <p:cNvPr id="13" name="Group 29"/>
                <p:cNvGrpSpPr>
                  <a:grpSpLocks/>
                </p:cNvGrpSpPr>
                <p:nvPr/>
              </p:nvGrpSpPr>
              <p:grpSpPr bwMode="auto">
                <a:xfrm>
                  <a:off x="864" y="2256"/>
                  <a:ext cx="2064" cy="1248"/>
                  <a:chOff x="1680" y="1488"/>
                  <a:chExt cx="2064" cy="1248"/>
                </a:xfrm>
              </p:grpSpPr>
              <p:sp>
                <p:nvSpPr>
                  <p:cNvPr id="183326" name="AutoShape 30"/>
                  <p:cNvSpPr>
                    <a:spLocks noChangeArrowheads="1"/>
                  </p:cNvSpPr>
                  <p:nvPr/>
                </p:nvSpPr>
                <p:spPr bwMode="auto">
                  <a:xfrm>
                    <a:off x="1680" y="1776"/>
                    <a:ext cx="1056" cy="672"/>
                  </a:xfrm>
                  <a:prstGeom prst="leftArrowCallout">
                    <a:avLst>
                      <a:gd name="adj1" fmla="val 25000"/>
                      <a:gd name="adj2" fmla="val 25000"/>
                      <a:gd name="adj3" fmla="val 26190"/>
                      <a:gd name="adj4" fmla="val 66667"/>
                    </a:avLst>
                  </a:prstGeom>
                  <a:solidFill>
                    <a:schemeClr val="accent1"/>
                  </a:solidFill>
                  <a:ln w="12700">
                    <a:noFill/>
                    <a:miter lim="800000"/>
                    <a:headEnd type="none" w="sm" len="sm"/>
                    <a:tailEnd type="none" w="sm" len="sm"/>
                  </a:ln>
                  <a:effectLst/>
                </p:spPr>
                <p:txBody>
                  <a:bodyPr wrap="none" lIns="92075" tIns="46038" rIns="92075" bIns="46038" anchor="ctr"/>
                  <a:lstStyle/>
                  <a:p>
                    <a:endParaRPr lang="en-US"/>
                  </a:p>
                </p:txBody>
              </p:sp>
              <p:sp>
                <p:nvSpPr>
                  <p:cNvPr id="183327" name="AutoShape 31"/>
                  <p:cNvSpPr>
                    <a:spLocks noChangeArrowheads="1"/>
                  </p:cNvSpPr>
                  <p:nvPr/>
                </p:nvSpPr>
                <p:spPr bwMode="auto">
                  <a:xfrm>
                    <a:off x="2256" y="1488"/>
                    <a:ext cx="1488" cy="1248"/>
                  </a:xfrm>
                  <a:prstGeom prst="leftArrowCallout">
                    <a:avLst>
                      <a:gd name="adj1" fmla="val 25000"/>
                      <a:gd name="adj2" fmla="val 25000"/>
                      <a:gd name="adj3" fmla="val 19872"/>
                      <a:gd name="adj4" fmla="val 66667"/>
                    </a:avLst>
                  </a:prstGeom>
                  <a:solidFill>
                    <a:srgbClr val="FFFFFF"/>
                  </a:solidFill>
                  <a:ln w="12700">
                    <a:noFill/>
                    <a:miter lim="800000"/>
                    <a:headEnd type="none" w="sm" len="sm"/>
                    <a:tailEnd type="none" w="sm" len="sm"/>
                  </a:ln>
                  <a:effectLst/>
                </p:spPr>
                <p:txBody>
                  <a:bodyPr wrap="none" lIns="92075" tIns="46038" rIns="92075" bIns="46038" anchor="ctr"/>
                  <a:lstStyle/>
                  <a:p>
                    <a:endParaRPr lang="en-US"/>
                  </a:p>
                </p:txBody>
              </p:sp>
            </p:grpSp>
          </p:grpSp>
          <p:sp>
            <p:nvSpPr>
              <p:cNvPr id="183328" name="Rectangle 32"/>
              <p:cNvSpPr>
                <a:spLocks noChangeArrowheads="1"/>
              </p:cNvSpPr>
              <p:nvPr/>
            </p:nvSpPr>
            <p:spPr bwMode="auto">
              <a:xfrm>
                <a:off x="1776" y="2256"/>
                <a:ext cx="288" cy="1248"/>
              </a:xfrm>
              <a:prstGeom prst="rect">
                <a:avLst/>
              </a:prstGeom>
              <a:solidFill>
                <a:srgbClr val="FFFFFF"/>
              </a:solidFill>
              <a:ln w="12700">
                <a:noFill/>
                <a:miter lim="800000"/>
                <a:headEnd type="none" w="sm" len="sm"/>
                <a:tailEnd type="none" w="sm" len="sm"/>
              </a:ln>
              <a:effectLst/>
            </p:spPr>
            <p:txBody>
              <a:bodyPr wrap="none" lIns="92075" tIns="46038" rIns="92075" bIns="46038" anchor="ctr"/>
              <a:lstStyle/>
              <a:p>
                <a:endParaRPr lang="en-US"/>
              </a:p>
            </p:txBody>
          </p:sp>
        </p:grpSp>
        <p:sp>
          <p:nvSpPr>
            <p:cNvPr id="183329" name="Rectangle 33"/>
            <p:cNvSpPr>
              <a:spLocks noChangeArrowheads="1"/>
            </p:cNvSpPr>
            <p:nvPr/>
          </p:nvSpPr>
          <p:spPr bwMode="auto">
            <a:xfrm>
              <a:off x="2160" y="2112"/>
              <a:ext cx="96" cy="144"/>
            </a:xfrm>
            <a:prstGeom prst="rect">
              <a:avLst/>
            </a:prstGeom>
            <a:solidFill>
              <a:schemeClr val="accent1"/>
            </a:solidFill>
            <a:ln w="12700">
              <a:noFill/>
              <a:miter lim="800000"/>
              <a:headEnd type="none" w="sm" len="sm"/>
              <a:tailEnd type="none" w="sm" len="sm"/>
            </a:ln>
            <a:effectLst/>
          </p:spPr>
          <p:txBody>
            <a:bodyPr wrap="none" lIns="92075" tIns="46038" rIns="92075" bIns="46038" anchor="ctr"/>
            <a:lstStyle/>
            <a:p>
              <a:endParaRPr lang="en-US"/>
            </a:p>
          </p:txBody>
        </p:sp>
        <p:sp>
          <p:nvSpPr>
            <p:cNvPr id="183330" name="Rectangle 34"/>
            <p:cNvSpPr>
              <a:spLocks noChangeArrowheads="1"/>
            </p:cNvSpPr>
            <p:nvPr/>
          </p:nvSpPr>
          <p:spPr bwMode="auto">
            <a:xfrm>
              <a:off x="2160" y="2448"/>
              <a:ext cx="96" cy="144"/>
            </a:xfrm>
            <a:prstGeom prst="rect">
              <a:avLst/>
            </a:prstGeom>
            <a:solidFill>
              <a:schemeClr val="accent1"/>
            </a:solidFill>
            <a:ln w="12700">
              <a:noFill/>
              <a:miter lim="800000"/>
              <a:headEnd type="none" w="sm" len="sm"/>
              <a:tailEnd type="none" w="sm" len="sm"/>
            </a:ln>
            <a:effectLst/>
          </p:spPr>
          <p:txBody>
            <a:bodyPr wrap="none" lIns="92075" tIns="46038" rIns="92075" bIns="46038" anchor="ctr"/>
            <a:lstStyle/>
            <a:p>
              <a:endParaRPr lang="en-US"/>
            </a:p>
          </p:txBody>
        </p:sp>
      </p:grpSp>
      <p:grpSp>
        <p:nvGrpSpPr>
          <p:cNvPr id="14" name="Group 35"/>
          <p:cNvGrpSpPr>
            <a:grpSpLocks/>
          </p:cNvGrpSpPr>
          <p:nvPr/>
        </p:nvGrpSpPr>
        <p:grpSpPr bwMode="auto">
          <a:xfrm>
            <a:off x="5105400" y="2743200"/>
            <a:ext cx="3276600" cy="1981200"/>
            <a:chOff x="1344" y="1728"/>
            <a:chExt cx="2064" cy="1248"/>
          </a:xfrm>
        </p:grpSpPr>
        <p:grpSp>
          <p:nvGrpSpPr>
            <p:cNvPr id="15" name="Group 36"/>
            <p:cNvGrpSpPr>
              <a:grpSpLocks/>
            </p:cNvGrpSpPr>
            <p:nvPr/>
          </p:nvGrpSpPr>
          <p:grpSpPr bwMode="auto">
            <a:xfrm>
              <a:off x="1344" y="1728"/>
              <a:ext cx="2064" cy="1248"/>
              <a:chOff x="864" y="2256"/>
              <a:chExt cx="2064" cy="1248"/>
            </a:xfrm>
          </p:grpSpPr>
          <p:grpSp>
            <p:nvGrpSpPr>
              <p:cNvPr id="16" name="Group 37"/>
              <p:cNvGrpSpPr>
                <a:grpSpLocks/>
              </p:cNvGrpSpPr>
              <p:nvPr/>
            </p:nvGrpSpPr>
            <p:grpSpPr bwMode="auto">
              <a:xfrm>
                <a:off x="864" y="2256"/>
                <a:ext cx="2064" cy="1248"/>
                <a:chOff x="864" y="2256"/>
                <a:chExt cx="2064" cy="1248"/>
              </a:xfrm>
            </p:grpSpPr>
            <p:sp>
              <p:nvSpPr>
                <p:cNvPr id="183334" name="Rectangle 38"/>
                <p:cNvSpPr>
                  <a:spLocks noChangeArrowheads="1"/>
                </p:cNvSpPr>
                <p:nvPr/>
              </p:nvSpPr>
              <p:spPr bwMode="auto">
                <a:xfrm>
                  <a:off x="1488" y="2352"/>
                  <a:ext cx="432" cy="1104"/>
                </a:xfrm>
                <a:prstGeom prst="rect">
                  <a:avLst/>
                </a:prstGeom>
                <a:solidFill>
                  <a:schemeClr val="accent1"/>
                </a:solidFill>
                <a:ln w="12700">
                  <a:noFill/>
                  <a:miter lim="800000"/>
                  <a:headEnd type="none" w="sm" len="sm"/>
                  <a:tailEnd type="none" w="sm" len="sm"/>
                </a:ln>
                <a:effectLst/>
              </p:spPr>
              <p:txBody>
                <a:bodyPr wrap="none" lIns="92075" tIns="46038" rIns="92075" bIns="46038" anchor="ctr"/>
                <a:lstStyle/>
                <a:p>
                  <a:endParaRPr lang="en-US"/>
                </a:p>
              </p:txBody>
            </p:sp>
            <p:grpSp>
              <p:nvGrpSpPr>
                <p:cNvPr id="17" name="Group 39"/>
                <p:cNvGrpSpPr>
                  <a:grpSpLocks/>
                </p:cNvGrpSpPr>
                <p:nvPr/>
              </p:nvGrpSpPr>
              <p:grpSpPr bwMode="auto">
                <a:xfrm>
                  <a:off x="864" y="2256"/>
                  <a:ext cx="2064" cy="1248"/>
                  <a:chOff x="1680" y="1488"/>
                  <a:chExt cx="2064" cy="1248"/>
                </a:xfrm>
              </p:grpSpPr>
              <p:sp>
                <p:nvSpPr>
                  <p:cNvPr id="183336" name="AutoShape 40"/>
                  <p:cNvSpPr>
                    <a:spLocks noChangeArrowheads="1"/>
                  </p:cNvSpPr>
                  <p:nvPr/>
                </p:nvSpPr>
                <p:spPr bwMode="auto">
                  <a:xfrm>
                    <a:off x="1680" y="1776"/>
                    <a:ext cx="1056" cy="672"/>
                  </a:xfrm>
                  <a:prstGeom prst="leftArrowCallout">
                    <a:avLst>
                      <a:gd name="adj1" fmla="val 25000"/>
                      <a:gd name="adj2" fmla="val 25000"/>
                      <a:gd name="adj3" fmla="val 26190"/>
                      <a:gd name="adj4" fmla="val 66667"/>
                    </a:avLst>
                  </a:prstGeom>
                  <a:solidFill>
                    <a:schemeClr val="accent1"/>
                  </a:solidFill>
                  <a:ln w="12700">
                    <a:noFill/>
                    <a:miter lim="800000"/>
                    <a:headEnd type="none" w="sm" len="sm"/>
                    <a:tailEnd type="none" w="sm" len="sm"/>
                  </a:ln>
                  <a:effectLst/>
                </p:spPr>
                <p:txBody>
                  <a:bodyPr wrap="none" lIns="92075" tIns="46038" rIns="92075" bIns="46038" anchor="ctr"/>
                  <a:lstStyle/>
                  <a:p>
                    <a:endParaRPr lang="en-US"/>
                  </a:p>
                </p:txBody>
              </p:sp>
              <p:sp>
                <p:nvSpPr>
                  <p:cNvPr id="183337" name="AutoShape 41"/>
                  <p:cNvSpPr>
                    <a:spLocks noChangeArrowheads="1"/>
                  </p:cNvSpPr>
                  <p:nvPr/>
                </p:nvSpPr>
                <p:spPr bwMode="auto">
                  <a:xfrm>
                    <a:off x="2256" y="1488"/>
                    <a:ext cx="1488" cy="1248"/>
                  </a:xfrm>
                  <a:prstGeom prst="leftArrowCallout">
                    <a:avLst>
                      <a:gd name="adj1" fmla="val 25000"/>
                      <a:gd name="adj2" fmla="val 25000"/>
                      <a:gd name="adj3" fmla="val 19872"/>
                      <a:gd name="adj4" fmla="val 66667"/>
                    </a:avLst>
                  </a:prstGeom>
                  <a:solidFill>
                    <a:srgbClr val="FFFFFF"/>
                  </a:solidFill>
                  <a:ln w="12700">
                    <a:noFill/>
                    <a:miter lim="800000"/>
                    <a:headEnd type="none" w="sm" len="sm"/>
                    <a:tailEnd type="none" w="sm" len="sm"/>
                  </a:ln>
                  <a:effectLst/>
                </p:spPr>
                <p:txBody>
                  <a:bodyPr wrap="none" lIns="92075" tIns="46038" rIns="92075" bIns="46038" anchor="ctr"/>
                  <a:lstStyle/>
                  <a:p>
                    <a:endParaRPr lang="en-US"/>
                  </a:p>
                </p:txBody>
              </p:sp>
            </p:grpSp>
          </p:grpSp>
          <p:sp>
            <p:nvSpPr>
              <p:cNvPr id="183338" name="Rectangle 42"/>
              <p:cNvSpPr>
                <a:spLocks noChangeArrowheads="1"/>
              </p:cNvSpPr>
              <p:nvPr/>
            </p:nvSpPr>
            <p:spPr bwMode="auto">
              <a:xfrm>
                <a:off x="1776" y="2256"/>
                <a:ext cx="288" cy="1248"/>
              </a:xfrm>
              <a:prstGeom prst="rect">
                <a:avLst/>
              </a:prstGeom>
              <a:solidFill>
                <a:srgbClr val="FFFFFF"/>
              </a:solidFill>
              <a:ln w="12700">
                <a:noFill/>
                <a:miter lim="800000"/>
                <a:headEnd type="none" w="sm" len="sm"/>
                <a:tailEnd type="none" w="sm" len="sm"/>
              </a:ln>
              <a:effectLst/>
            </p:spPr>
            <p:txBody>
              <a:bodyPr wrap="none" lIns="92075" tIns="46038" rIns="92075" bIns="46038" anchor="ctr"/>
              <a:lstStyle/>
              <a:p>
                <a:endParaRPr lang="en-US"/>
              </a:p>
            </p:txBody>
          </p:sp>
        </p:grpSp>
        <p:sp>
          <p:nvSpPr>
            <p:cNvPr id="183339" name="Rectangle 43"/>
            <p:cNvSpPr>
              <a:spLocks noChangeArrowheads="1"/>
            </p:cNvSpPr>
            <p:nvPr/>
          </p:nvSpPr>
          <p:spPr bwMode="auto">
            <a:xfrm>
              <a:off x="2160" y="2112"/>
              <a:ext cx="96" cy="144"/>
            </a:xfrm>
            <a:prstGeom prst="rect">
              <a:avLst/>
            </a:prstGeom>
            <a:solidFill>
              <a:schemeClr val="accent1"/>
            </a:solidFill>
            <a:ln w="12700">
              <a:noFill/>
              <a:miter lim="800000"/>
              <a:headEnd type="none" w="sm" len="sm"/>
              <a:tailEnd type="none" w="sm" len="sm"/>
            </a:ln>
            <a:effectLst/>
          </p:spPr>
          <p:txBody>
            <a:bodyPr wrap="none" lIns="92075" tIns="46038" rIns="92075" bIns="46038" anchor="ctr"/>
            <a:lstStyle/>
            <a:p>
              <a:endParaRPr lang="en-US"/>
            </a:p>
          </p:txBody>
        </p:sp>
        <p:sp>
          <p:nvSpPr>
            <p:cNvPr id="183340" name="Rectangle 44"/>
            <p:cNvSpPr>
              <a:spLocks noChangeArrowheads="1"/>
            </p:cNvSpPr>
            <p:nvPr/>
          </p:nvSpPr>
          <p:spPr bwMode="auto">
            <a:xfrm>
              <a:off x="2160" y="2448"/>
              <a:ext cx="96" cy="144"/>
            </a:xfrm>
            <a:prstGeom prst="rect">
              <a:avLst/>
            </a:prstGeom>
            <a:solidFill>
              <a:schemeClr val="accent1"/>
            </a:solidFill>
            <a:ln w="12700">
              <a:noFill/>
              <a:miter lim="800000"/>
              <a:headEnd type="none" w="sm" len="sm"/>
              <a:tailEnd type="none" w="sm" len="sm"/>
            </a:ln>
            <a:effectLst/>
          </p:spPr>
          <p:txBody>
            <a:bodyPr wrap="none" lIns="92075" tIns="46038" rIns="92075" bIns="46038" anchor="ctr"/>
            <a:lstStyle/>
            <a:p>
              <a:endParaRPr lang="en-US"/>
            </a:p>
          </p:txBody>
        </p:sp>
      </p:gr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229600" cy="1143000"/>
          </a:xfrm>
        </p:spPr>
        <p:txBody>
          <a:bodyPr>
            <a:normAutofit fontScale="90000"/>
          </a:bodyPr>
          <a:lstStyle/>
          <a:p>
            <a:r>
              <a:rPr lang="en-US" dirty="0" smtClean="0">
                <a:solidFill>
                  <a:srgbClr val="FF0000"/>
                </a:solidFill>
                <a:effectLst>
                  <a:outerShdw blurRad="38100" dist="38100" dir="2700000" algn="tl">
                    <a:srgbClr val="000000"/>
                  </a:outerShdw>
                </a:effectLst>
                <a:latin typeface="Arial" pitchFamily="34" charset="0"/>
              </a:rPr>
              <a:t>Chains linked in three dimensions can be separated in four</a:t>
            </a:r>
            <a:r>
              <a:rPr lang="en-US" dirty="0" smtClean="0">
                <a:solidFill>
                  <a:srgbClr val="FF0000"/>
                </a:solidFill>
                <a:effectLst>
                  <a:outerShdw blurRad="38100" dist="38100" dir="2700000" algn="tl">
                    <a:srgbClr val="000000"/>
                  </a:outerShdw>
                </a:effectLst>
              </a:rPr>
              <a:t>.</a:t>
            </a:r>
            <a:br>
              <a:rPr lang="en-US" dirty="0" smtClean="0">
                <a:solidFill>
                  <a:srgbClr val="FF0000"/>
                </a:solidFill>
                <a:effectLst>
                  <a:outerShdw blurRad="38100" dist="38100" dir="2700000" algn="tl">
                    <a:srgbClr val="000000"/>
                  </a:outerShdw>
                </a:effectLst>
              </a:rPr>
            </a:br>
            <a:endParaRPr lang="en-US" dirty="0"/>
          </a:p>
        </p:txBody>
      </p:sp>
      <p:sp>
        <p:nvSpPr>
          <p:cNvPr id="3" name="Content Placeholder 2"/>
          <p:cNvSpPr>
            <a:spLocks noGrp="1"/>
          </p:cNvSpPr>
          <p:nvPr>
            <p:ph idx="1"/>
          </p:nvPr>
        </p:nvSpPr>
        <p:spPr>
          <a:xfrm>
            <a:off x="4038600" y="1524000"/>
            <a:ext cx="4800600" cy="3276600"/>
          </a:xfrm>
          <a:solidFill>
            <a:schemeClr val="tx1">
              <a:lumMod val="50000"/>
              <a:lumOff val="50000"/>
            </a:schemeClr>
          </a:solidFill>
        </p:spPr>
        <p:txBody>
          <a:bodyPr>
            <a:normAutofit fontScale="62500" lnSpcReduction="20000"/>
          </a:bodyPr>
          <a:lstStyle/>
          <a:p>
            <a:pPr>
              <a:spcBef>
                <a:spcPct val="50000"/>
              </a:spcBef>
            </a:pPr>
            <a:r>
              <a:rPr lang="en-US" b="1" dirty="0" smtClean="0">
                <a:solidFill>
                  <a:schemeClr val="bg1"/>
                </a:solidFill>
                <a:effectLst>
                  <a:outerShdw blurRad="38100" dist="38100" dir="2700000" algn="tl">
                    <a:srgbClr val="000000"/>
                  </a:outerShdw>
                </a:effectLst>
                <a:latin typeface="Arial" pitchFamily="34" charset="0"/>
              </a:rPr>
              <a:t>Acts 12:6 The night before Herod was to bring him to trial, Peter was sleeping between two soldiers, bound with two chains, and sentries stood guard at the entrance. </a:t>
            </a:r>
          </a:p>
          <a:p>
            <a:pPr>
              <a:spcBef>
                <a:spcPct val="50000"/>
              </a:spcBef>
            </a:pPr>
            <a:r>
              <a:rPr lang="en-US" b="1" dirty="0" smtClean="0">
                <a:solidFill>
                  <a:schemeClr val="bg1"/>
                </a:solidFill>
                <a:effectLst>
                  <a:outerShdw blurRad="38100" dist="38100" dir="2700000" algn="tl">
                    <a:srgbClr val="000000"/>
                  </a:outerShdw>
                </a:effectLst>
                <a:latin typeface="Arial" pitchFamily="34" charset="0"/>
              </a:rPr>
              <a:t>7 Suddenly an angel of the Lord appeared and a light shone in the cell. He struck Peter on the side and woke him up. "Quick, get up!" he said, and the chains fell off Peter's wrists.</a:t>
            </a:r>
          </a:p>
          <a:p>
            <a:endParaRPr lang="en-US" dirty="0"/>
          </a:p>
        </p:txBody>
      </p:sp>
      <p:sp>
        <p:nvSpPr>
          <p:cNvPr id="4" name="Slide Number Placeholder 3"/>
          <p:cNvSpPr>
            <a:spLocks noGrp="1"/>
          </p:cNvSpPr>
          <p:nvPr>
            <p:ph type="sldNum" sz="quarter" idx="12"/>
          </p:nvPr>
        </p:nvSpPr>
        <p:spPr/>
        <p:txBody>
          <a:bodyPr/>
          <a:lstStyle/>
          <a:p>
            <a:fld id="{15BABF9F-8FB1-4224-BA0B-0CB30B5826AA}" type="slidenum">
              <a:rPr lang="en-US" smtClean="0"/>
              <a:pPr/>
              <a:t>32</a:t>
            </a:fld>
            <a:endParaRPr lang="en-US"/>
          </a:p>
        </p:txBody>
      </p:sp>
      <p:pic>
        <p:nvPicPr>
          <p:cNvPr id="10244" name="Picture 4"/>
          <p:cNvPicPr>
            <a:picLocks noChangeAspect="1" noChangeArrowheads="1"/>
          </p:cNvPicPr>
          <p:nvPr/>
        </p:nvPicPr>
        <p:blipFill>
          <a:blip r:embed="rId2" cstate="print"/>
          <a:srcRect/>
          <a:stretch>
            <a:fillRect/>
          </a:stretch>
        </p:blipFill>
        <p:spPr bwMode="auto">
          <a:xfrm>
            <a:off x="7086600" y="5105400"/>
            <a:ext cx="1763039" cy="1550599"/>
          </a:xfrm>
          <a:prstGeom prst="rect">
            <a:avLst/>
          </a:prstGeom>
          <a:noFill/>
          <a:ln w="9525">
            <a:noFill/>
            <a:miter lim="800000"/>
            <a:headEnd/>
            <a:tailEnd/>
          </a:ln>
        </p:spPr>
      </p:pic>
      <p:pic>
        <p:nvPicPr>
          <p:cNvPr id="10245" name="Picture 5"/>
          <p:cNvPicPr>
            <a:picLocks noChangeAspect="1" noChangeArrowheads="1"/>
          </p:cNvPicPr>
          <p:nvPr/>
        </p:nvPicPr>
        <p:blipFill>
          <a:blip r:embed="rId3" cstate="print"/>
          <a:srcRect/>
          <a:stretch>
            <a:fillRect/>
          </a:stretch>
        </p:blipFill>
        <p:spPr bwMode="auto">
          <a:xfrm>
            <a:off x="838200" y="1512815"/>
            <a:ext cx="2866948" cy="3287785"/>
          </a:xfrm>
          <a:prstGeom prst="rect">
            <a:avLst/>
          </a:prstGeom>
          <a:noFill/>
          <a:ln w="9525">
            <a:noFill/>
            <a:miter lim="800000"/>
            <a:headEnd/>
            <a:tailEnd/>
          </a:ln>
        </p:spPr>
      </p:pic>
      <p:sp>
        <p:nvSpPr>
          <p:cNvPr id="11" name="TextBox 10"/>
          <p:cNvSpPr txBox="1"/>
          <p:nvPr/>
        </p:nvSpPr>
        <p:spPr>
          <a:xfrm>
            <a:off x="533400" y="4953000"/>
            <a:ext cx="4267200" cy="1905000"/>
          </a:xfrm>
          <a:prstGeom prst="rect">
            <a:avLst/>
          </a:prstGeom>
          <a:solidFill>
            <a:schemeClr val="bg2">
              <a:lumMod val="90000"/>
            </a:schemeClr>
          </a:solidFill>
        </p:spPr>
        <p:txBody>
          <a:bodyPr wrap="square" rtlCol="0">
            <a:spAutoFit/>
          </a:bodyPr>
          <a:lstStyle/>
          <a:p>
            <a:r>
              <a:rPr lang="en-US" sz="2400" dirty="0" smtClean="0"/>
              <a:t>Could this be the explanation of the miracle?  </a:t>
            </a:r>
          </a:p>
          <a:p>
            <a:r>
              <a:rPr lang="en-US" sz="2400" dirty="0" smtClean="0"/>
              <a:t>Is this the explanation of the miracle?</a:t>
            </a:r>
          </a:p>
          <a:p>
            <a:r>
              <a:rPr lang="en-US" sz="2000" dirty="0" smtClean="0"/>
              <a:t>  </a:t>
            </a:r>
            <a:endParaRPr lang="en-US" sz="2000" dirty="0"/>
          </a:p>
        </p:txBody>
      </p:sp>
      <p:sp>
        <p:nvSpPr>
          <p:cNvPr id="12" name="TextBox 11"/>
          <p:cNvSpPr txBox="1"/>
          <p:nvPr/>
        </p:nvSpPr>
        <p:spPr>
          <a:xfrm>
            <a:off x="2590800" y="5257800"/>
            <a:ext cx="661207" cy="523220"/>
          </a:xfrm>
          <a:prstGeom prst="rect">
            <a:avLst/>
          </a:prstGeom>
          <a:noFill/>
        </p:spPr>
        <p:txBody>
          <a:bodyPr wrap="none" rtlCol="0">
            <a:spAutoFit/>
          </a:bodyPr>
          <a:lstStyle/>
          <a:p>
            <a:r>
              <a:rPr lang="en-US" sz="2800" dirty="0" smtClean="0">
                <a:solidFill>
                  <a:srgbClr val="FF0000"/>
                </a:solidFill>
              </a:rPr>
              <a:t>yes</a:t>
            </a:r>
            <a:endParaRPr lang="en-US" sz="2800" dirty="0">
              <a:solidFill>
                <a:srgbClr val="FF0000"/>
              </a:solidFill>
            </a:endParaRPr>
          </a:p>
        </p:txBody>
      </p:sp>
      <p:sp>
        <p:nvSpPr>
          <p:cNvPr id="13" name="TextBox 12"/>
          <p:cNvSpPr txBox="1"/>
          <p:nvPr/>
        </p:nvSpPr>
        <p:spPr>
          <a:xfrm>
            <a:off x="1905000" y="6019800"/>
            <a:ext cx="1165447" cy="523220"/>
          </a:xfrm>
          <a:prstGeom prst="rect">
            <a:avLst/>
          </a:prstGeom>
          <a:noFill/>
        </p:spPr>
        <p:txBody>
          <a:bodyPr wrap="none" rtlCol="0">
            <a:spAutoFit/>
          </a:bodyPr>
          <a:lstStyle/>
          <a:p>
            <a:r>
              <a:rPr lang="en-US" sz="2800" dirty="0" smtClean="0">
                <a:solidFill>
                  <a:srgbClr val="FF0000"/>
                </a:solidFill>
              </a:rPr>
              <a:t>maybe</a:t>
            </a:r>
            <a:endParaRPr lang="en-US" sz="2800" dirty="0">
              <a:solidFill>
                <a:srgbClr val="FF0000"/>
              </a:solidFill>
            </a:endParaRPr>
          </a:p>
        </p:txBody>
      </p:sp>
      <p:pic>
        <p:nvPicPr>
          <p:cNvPr id="9" name="Picture 4"/>
          <p:cNvPicPr>
            <a:picLocks noChangeAspect="1" noChangeArrowheads="1"/>
          </p:cNvPicPr>
          <p:nvPr/>
        </p:nvPicPr>
        <p:blipFill>
          <a:blip r:embed="rId4" cstate="print"/>
          <a:srcRect/>
          <a:stretch>
            <a:fillRect/>
          </a:stretch>
        </p:blipFill>
        <p:spPr bwMode="auto">
          <a:xfrm flipH="1">
            <a:off x="4953000" y="5105400"/>
            <a:ext cx="2014375" cy="15240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0"/>
                                        <p:tgtEl>
                                          <p:spTgt spid="12"/>
                                        </p:tgtEl>
                                      </p:cBhvr>
                                    </p:animEffect>
                                  </p:childTnLst>
                                </p:cTn>
                              </p:par>
                            </p:childTnLst>
                          </p:cTn>
                        </p:par>
                        <p:par>
                          <p:cTn id="12" fill="hold">
                            <p:stCondLst>
                              <p:cond delay="7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a:lstStyle/>
          <a:p>
            <a:r>
              <a:rPr lang="en-US" b="1" dirty="0">
                <a:solidFill>
                  <a:srgbClr val="FF0000"/>
                </a:solidFill>
              </a:rPr>
              <a:t>Walking Through </a:t>
            </a:r>
            <a:r>
              <a:rPr lang="en-US" b="1" dirty="0" smtClean="0">
                <a:solidFill>
                  <a:srgbClr val="FF0000"/>
                </a:solidFill>
              </a:rPr>
              <a:t>Walls: A Miracle?</a:t>
            </a:r>
            <a:endParaRPr lang="en-US" b="1" dirty="0">
              <a:solidFill>
                <a:srgbClr val="FF0000"/>
              </a:solidFill>
            </a:endParaRPr>
          </a:p>
        </p:txBody>
      </p:sp>
      <p:sp>
        <p:nvSpPr>
          <p:cNvPr id="185351" name="Rectangle 7"/>
          <p:cNvSpPr>
            <a:spLocks noGrp="1" noChangeArrowheads="1"/>
          </p:cNvSpPr>
          <p:nvPr>
            <p:ph idx="1"/>
          </p:nvPr>
        </p:nvSpPr>
        <p:spPr/>
        <p:txBody>
          <a:bodyPr/>
          <a:lstStyle/>
          <a:p>
            <a:r>
              <a:rPr lang="en-US" sz="3600" b="1">
                <a:effectLst>
                  <a:outerShdw blurRad="38100" dist="38100" dir="2700000" algn="tl">
                    <a:srgbClr val="FFFFFF"/>
                  </a:outerShdw>
                </a:effectLst>
              </a:rPr>
              <a:t>Locked in a box in Flatland</a:t>
            </a:r>
          </a:p>
        </p:txBody>
      </p:sp>
      <p:sp>
        <p:nvSpPr>
          <p:cNvPr id="185347" name="Rectangle 3"/>
          <p:cNvSpPr>
            <a:spLocks noChangeArrowheads="1"/>
          </p:cNvSpPr>
          <p:nvPr/>
        </p:nvSpPr>
        <p:spPr bwMode="auto">
          <a:xfrm>
            <a:off x="1524000" y="2362200"/>
            <a:ext cx="6705600" cy="3124200"/>
          </a:xfrm>
          <a:prstGeom prst="rect">
            <a:avLst/>
          </a:prstGeom>
          <a:solidFill>
            <a:srgbClr val="FFFFFF"/>
          </a:solidFill>
          <a:ln w="12700">
            <a:solidFill>
              <a:schemeClr val="tx1"/>
            </a:solidFill>
            <a:miter lim="800000"/>
            <a:headEnd type="none" w="sm" len="sm"/>
            <a:tailEnd type="none" w="sm" len="sm"/>
          </a:ln>
          <a:effectLst/>
        </p:spPr>
        <p:txBody>
          <a:bodyPr wrap="none" lIns="92075" tIns="46038" rIns="92075" bIns="46038" anchor="ctr"/>
          <a:lstStyle/>
          <a:p>
            <a:endParaRPr lang="en-US"/>
          </a:p>
        </p:txBody>
      </p:sp>
      <p:sp>
        <p:nvSpPr>
          <p:cNvPr id="185348" name="AutoShape 4"/>
          <p:cNvSpPr>
            <a:spLocks noChangeArrowheads="1"/>
          </p:cNvSpPr>
          <p:nvPr/>
        </p:nvSpPr>
        <p:spPr bwMode="auto">
          <a:xfrm>
            <a:off x="2209800" y="2667000"/>
            <a:ext cx="2438400" cy="2286000"/>
          </a:xfrm>
          <a:prstGeom prst="bevel">
            <a:avLst>
              <a:gd name="adj" fmla="val 12500"/>
            </a:avLst>
          </a:prstGeom>
          <a:solidFill>
            <a:srgbClr val="FFFFFF"/>
          </a:solidFill>
          <a:ln w="12700">
            <a:solidFill>
              <a:schemeClr val="tx1"/>
            </a:solidFill>
            <a:miter lim="800000"/>
            <a:headEnd type="none" w="sm" len="sm"/>
            <a:tailEnd type="none" w="sm" len="sm"/>
          </a:ln>
          <a:effectLst/>
        </p:spPr>
        <p:txBody>
          <a:bodyPr wrap="none" lIns="92075" tIns="46038" rIns="92075" bIns="46038" anchor="ctr"/>
          <a:lstStyle/>
          <a:p>
            <a:endParaRPr lang="en-US"/>
          </a:p>
        </p:txBody>
      </p:sp>
      <p:pic>
        <p:nvPicPr>
          <p:cNvPr id="185349" name="Picture 5" descr="Smiley"/>
          <p:cNvPicPr>
            <a:picLocks noChangeAspect="1" noChangeArrowheads="1"/>
          </p:cNvPicPr>
          <p:nvPr/>
        </p:nvPicPr>
        <p:blipFill>
          <a:blip r:embed="rId3" cstate="print"/>
          <a:srcRect/>
          <a:stretch>
            <a:fillRect/>
          </a:stretch>
        </p:blipFill>
        <p:spPr bwMode="auto">
          <a:xfrm>
            <a:off x="2971800" y="3200400"/>
            <a:ext cx="1066800" cy="1066800"/>
          </a:xfrm>
          <a:prstGeom prst="rect">
            <a:avLst/>
          </a:prstGeom>
          <a:noFill/>
        </p:spPr>
      </p:pic>
      <p:sp>
        <p:nvSpPr>
          <p:cNvPr id="185350" name="AutoShape 6"/>
          <p:cNvSpPr>
            <a:spLocks noChangeArrowheads="1"/>
          </p:cNvSpPr>
          <p:nvPr/>
        </p:nvSpPr>
        <p:spPr bwMode="auto">
          <a:xfrm flipV="1">
            <a:off x="3124200" y="4343400"/>
            <a:ext cx="3962400" cy="1676400"/>
          </a:xfrm>
          <a:prstGeom prst="curvedDownArrow">
            <a:avLst>
              <a:gd name="adj1" fmla="val 47273"/>
              <a:gd name="adj2" fmla="val 94545"/>
              <a:gd name="adj3" fmla="val 33333"/>
            </a:avLst>
          </a:prstGeom>
          <a:gradFill rotWithShape="0">
            <a:gsLst>
              <a:gs pos="0">
                <a:srgbClr val="FFCC00">
                  <a:gamma/>
                  <a:shade val="46275"/>
                  <a:invGamma/>
                </a:srgbClr>
              </a:gs>
              <a:gs pos="100000">
                <a:srgbClr val="FFCC00"/>
              </a:gs>
            </a:gsLst>
            <a:lin ang="5400000" scaled="1"/>
          </a:gradFill>
          <a:ln w="12700">
            <a:solidFill>
              <a:schemeClr val="tx1"/>
            </a:solidFill>
            <a:miter lim="800000"/>
            <a:headEnd type="none" w="sm" len="sm"/>
            <a:tailEnd type="none" w="sm" len="sm"/>
          </a:ln>
          <a:effectLst/>
        </p:spPr>
        <p:txBody>
          <a:bodyPr wrap="none" lIns="92075" tIns="46038" rIns="92075" bIns="46038" anchor="ctr"/>
          <a:lstStyle/>
          <a:p>
            <a:endParaRPr lang="en-US"/>
          </a:p>
        </p:txBody>
      </p:sp>
      <p:pic>
        <p:nvPicPr>
          <p:cNvPr id="185352" name="Picture 8" descr="Smiley"/>
          <p:cNvPicPr>
            <a:picLocks noChangeAspect="1" noChangeArrowheads="1"/>
          </p:cNvPicPr>
          <p:nvPr/>
        </p:nvPicPr>
        <p:blipFill>
          <a:blip r:embed="rId3" cstate="print"/>
          <a:srcRect/>
          <a:stretch>
            <a:fillRect/>
          </a:stretch>
        </p:blipFill>
        <p:spPr bwMode="auto">
          <a:xfrm>
            <a:off x="5715000" y="3200400"/>
            <a:ext cx="1066800" cy="106680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85350"/>
                                        </p:tgtEl>
                                        <p:attrNameLst>
                                          <p:attrName>style.visibility</p:attrName>
                                        </p:attrNameLst>
                                      </p:cBhvr>
                                      <p:to>
                                        <p:strVal val="visible"/>
                                      </p:to>
                                    </p:set>
                                    <p:anim calcmode="lin" valueType="num">
                                      <p:cBhvr>
                                        <p:cTn id="7" dur="500" fill="hold"/>
                                        <p:tgtEl>
                                          <p:spTgt spid="185350"/>
                                        </p:tgtEl>
                                        <p:attrNameLst>
                                          <p:attrName>ppt_x</p:attrName>
                                        </p:attrNameLst>
                                      </p:cBhvr>
                                      <p:tavLst>
                                        <p:tav tm="0">
                                          <p:val>
                                            <p:strVal val="#ppt_x-#ppt_w/2"/>
                                          </p:val>
                                        </p:tav>
                                        <p:tav tm="100000">
                                          <p:val>
                                            <p:strVal val="#ppt_x"/>
                                          </p:val>
                                        </p:tav>
                                      </p:tavLst>
                                    </p:anim>
                                    <p:anim calcmode="lin" valueType="num">
                                      <p:cBhvr>
                                        <p:cTn id="8" dur="500" fill="hold"/>
                                        <p:tgtEl>
                                          <p:spTgt spid="185350"/>
                                        </p:tgtEl>
                                        <p:attrNameLst>
                                          <p:attrName>ppt_y</p:attrName>
                                        </p:attrNameLst>
                                      </p:cBhvr>
                                      <p:tavLst>
                                        <p:tav tm="0">
                                          <p:val>
                                            <p:strVal val="#ppt_y"/>
                                          </p:val>
                                        </p:tav>
                                        <p:tav tm="100000">
                                          <p:val>
                                            <p:strVal val="#ppt_y"/>
                                          </p:val>
                                        </p:tav>
                                      </p:tavLst>
                                    </p:anim>
                                    <p:anim calcmode="lin" valueType="num">
                                      <p:cBhvr>
                                        <p:cTn id="9" dur="500" fill="hold"/>
                                        <p:tgtEl>
                                          <p:spTgt spid="185350"/>
                                        </p:tgtEl>
                                        <p:attrNameLst>
                                          <p:attrName>ppt_w</p:attrName>
                                        </p:attrNameLst>
                                      </p:cBhvr>
                                      <p:tavLst>
                                        <p:tav tm="0">
                                          <p:val>
                                            <p:fltVal val="0"/>
                                          </p:val>
                                        </p:tav>
                                        <p:tav tm="100000">
                                          <p:val>
                                            <p:strVal val="#ppt_w"/>
                                          </p:val>
                                        </p:tav>
                                      </p:tavLst>
                                    </p:anim>
                                    <p:anim calcmode="lin" valueType="num">
                                      <p:cBhvr>
                                        <p:cTn id="10" dur="500" fill="hold"/>
                                        <p:tgtEl>
                                          <p:spTgt spid="185350"/>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53" presetClass="entr" presetSubtype="0" fill="hold" nodeType="afterEffect">
                                  <p:stCondLst>
                                    <p:cond delay="0"/>
                                  </p:stCondLst>
                                  <p:childTnLst>
                                    <p:set>
                                      <p:cBhvr>
                                        <p:cTn id="13" dur="1" fill="hold">
                                          <p:stCondLst>
                                            <p:cond delay="0"/>
                                          </p:stCondLst>
                                        </p:cTn>
                                        <p:tgtEl>
                                          <p:spTgt spid="185352"/>
                                        </p:tgtEl>
                                        <p:attrNameLst>
                                          <p:attrName>style.visibility</p:attrName>
                                        </p:attrNameLst>
                                      </p:cBhvr>
                                      <p:to>
                                        <p:strVal val="visible"/>
                                      </p:to>
                                    </p:set>
                                    <p:anim calcmode="lin" valueType="num">
                                      <p:cBhvr>
                                        <p:cTn id="14" dur="3000" fill="hold"/>
                                        <p:tgtEl>
                                          <p:spTgt spid="185352"/>
                                        </p:tgtEl>
                                        <p:attrNameLst>
                                          <p:attrName>ppt_w</p:attrName>
                                        </p:attrNameLst>
                                      </p:cBhvr>
                                      <p:tavLst>
                                        <p:tav tm="0">
                                          <p:val>
                                            <p:fltVal val="0"/>
                                          </p:val>
                                        </p:tav>
                                        <p:tav tm="100000">
                                          <p:val>
                                            <p:strVal val="#ppt_w"/>
                                          </p:val>
                                        </p:tav>
                                      </p:tavLst>
                                    </p:anim>
                                    <p:anim calcmode="lin" valueType="num">
                                      <p:cBhvr>
                                        <p:cTn id="15" dur="3000" fill="hold"/>
                                        <p:tgtEl>
                                          <p:spTgt spid="185352"/>
                                        </p:tgtEl>
                                        <p:attrNameLst>
                                          <p:attrName>ppt_h</p:attrName>
                                        </p:attrNameLst>
                                      </p:cBhvr>
                                      <p:tavLst>
                                        <p:tav tm="0">
                                          <p:val>
                                            <p:fltVal val="0"/>
                                          </p:val>
                                        </p:tav>
                                        <p:tav tm="100000">
                                          <p:val>
                                            <p:strVal val="#ppt_h"/>
                                          </p:val>
                                        </p:tav>
                                      </p:tavLst>
                                    </p:anim>
                                    <p:animEffect transition="in" filter="fade">
                                      <p:cBhvr>
                                        <p:cTn id="16" dur="3000"/>
                                        <p:tgtEl>
                                          <p:spTgt spid="185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50"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normAutofit fontScale="90000"/>
          </a:bodyPr>
          <a:lstStyle/>
          <a:p>
            <a:r>
              <a:rPr lang="en-US">
                <a:solidFill>
                  <a:srgbClr val="FF0000"/>
                </a:solidFill>
                <a:effectLst>
                  <a:outerShdw blurRad="38100" dist="38100" dir="2700000" algn="tl">
                    <a:srgbClr val="000000"/>
                  </a:outerShdw>
                </a:effectLst>
                <a:latin typeface="Arial" pitchFamily="34" charset="0"/>
              </a:rPr>
              <a:t>3-D walls are no obstacle in four spatial dimensions</a:t>
            </a:r>
          </a:p>
        </p:txBody>
      </p:sp>
      <p:sp>
        <p:nvSpPr>
          <p:cNvPr id="186371" name="Rectangle 3"/>
          <p:cNvSpPr>
            <a:spLocks noGrp="1" noChangeArrowheads="1"/>
          </p:cNvSpPr>
          <p:nvPr>
            <p:ph idx="1"/>
          </p:nvPr>
        </p:nvSpPr>
        <p:spPr>
          <a:xfrm>
            <a:off x="0" y="1828800"/>
            <a:ext cx="5181600" cy="2819400"/>
          </a:xfrm>
        </p:spPr>
        <p:txBody>
          <a:bodyPr>
            <a:normAutofit fontScale="85000" lnSpcReduction="10000"/>
          </a:bodyPr>
          <a:lstStyle/>
          <a:p>
            <a:pPr lvl="1">
              <a:buFontTx/>
              <a:buChar char="•"/>
            </a:pPr>
            <a:r>
              <a:rPr lang="en-US" sz="3200" dirty="0"/>
              <a:t>John 20:26 A week later his disciples were in the house again, and Thomas was with them. Though the doors were locked, Jesus came and stood among them and said, "Peace be with you!"</a:t>
            </a:r>
          </a:p>
          <a:p>
            <a:endParaRPr lang="en-US" sz="4400" dirty="0"/>
          </a:p>
        </p:txBody>
      </p:sp>
      <p:pic>
        <p:nvPicPr>
          <p:cNvPr id="11266" name="Picture 2"/>
          <p:cNvPicPr>
            <a:picLocks noChangeAspect="1" noChangeArrowheads="1"/>
          </p:cNvPicPr>
          <p:nvPr/>
        </p:nvPicPr>
        <p:blipFill>
          <a:blip r:embed="rId3" cstate="print"/>
          <a:srcRect/>
          <a:stretch>
            <a:fillRect/>
          </a:stretch>
        </p:blipFill>
        <p:spPr bwMode="auto">
          <a:xfrm>
            <a:off x="5334000" y="1524000"/>
            <a:ext cx="3276600" cy="4994817"/>
          </a:xfrm>
          <a:prstGeom prst="rect">
            <a:avLst/>
          </a:prstGeom>
          <a:noFill/>
          <a:ln w="9525">
            <a:noFill/>
            <a:miter lim="800000"/>
            <a:headEnd/>
            <a:tailEnd/>
          </a:ln>
        </p:spPr>
      </p:pic>
      <p:sp>
        <p:nvSpPr>
          <p:cNvPr id="8" name="TextBox 7"/>
          <p:cNvSpPr txBox="1"/>
          <p:nvPr/>
        </p:nvSpPr>
        <p:spPr>
          <a:xfrm>
            <a:off x="762000" y="4800600"/>
            <a:ext cx="4267200" cy="1877437"/>
          </a:xfrm>
          <a:prstGeom prst="rect">
            <a:avLst/>
          </a:prstGeom>
          <a:solidFill>
            <a:schemeClr val="bg2">
              <a:lumMod val="90000"/>
            </a:schemeClr>
          </a:solidFill>
        </p:spPr>
        <p:txBody>
          <a:bodyPr wrap="square" rtlCol="0">
            <a:spAutoFit/>
          </a:bodyPr>
          <a:lstStyle/>
          <a:p>
            <a:r>
              <a:rPr lang="en-US" sz="2400" dirty="0" smtClean="0"/>
              <a:t>Could this be the explanation of the miracle?  </a:t>
            </a:r>
          </a:p>
          <a:p>
            <a:r>
              <a:rPr lang="en-US" sz="2400" dirty="0" smtClean="0"/>
              <a:t>Is this the explanation of the miracle?</a:t>
            </a:r>
          </a:p>
          <a:p>
            <a:r>
              <a:rPr lang="en-US" sz="2000" dirty="0" smtClean="0"/>
              <a:t>  </a:t>
            </a:r>
            <a:endParaRPr lang="en-US" sz="2000" dirty="0"/>
          </a:p>
        </p:txBody>
      </p:sp>
      <p:sp>
        <p:nvSpPr>
          <p:cNvPr id="9" name="TextBox 8"/>
          <p:cNvSpPr txBox="1"/>
          <p:nvPr/>
        </p:nvSpPr>
        <p:spPr>
          <a:xfrm>
            <a:off x="2438400" y="5105400"/>
            <a:ext cx="661207" cy="523220"/>
          </a:xfrm>
          <a:prstGeom prst="rect">
            <a:avLst/>
          </a:prstGeom>
          <a:noFill/>
        </p:spPr>
        <p:txBody>
          <a:bodyPr wrap="none" rtlCol="0">
            <a:spAutoFit/>
          </a:bodyPr>
          <a:lstStyle/>
          <a:p>
            <a:r>
              <a:rPr lang="en-US" sz="2800" dirty="0" smtClean="0">
                <a:solidFill>
                  <a:srgbClr val="FF0000"/>
                </a:solidFill>
              </a:rPr>
              <a:t>yes</a:t>
            </a:r>
            <a:endParaRPr lang="en-US" sz="2800" dirty="0">
              <a:solidFill>
                <a:srgbClr val="FF0000"/>
              </a:solidFill>
            </a:endParaRPr>
          </a:p>
        </p:txBody>
      </p:sp>
      <p:sp>
        <p:nvSpPr>
          <p:cNvPr id="10" name="TextBox 9"/>
          <p:cNvSpPr txBox="1"/>
          <p:nvPr/>
        </p:nvSpPr>
        <p:spPr>
          <a:xfrm>
            <a:off x="1981200" y="5867400"/>
            <a:ext cx="1165447" cy="523220"/>
          </a:xfrm>
          <a:prstGeom prst="rect">
            <a:avLst/>
          </a:prstGeom>
          <a:noFill/>
        </p:spPr>
        <p:txBody>
          <a:bodyPr wrap="none" rtlCol="0">
            <a:spAutoFit/>
          </a:bodyPr>
          <a:lstStyle/>
          <a:p>
            <a:r>
              <a:rPr lang="en-US" sz="2800" dirty="0" smtClean="0">
                <a:solidFill>
                  <a:srgbClr val="FF0000"/>
                </a:solidFill>
              </a:rPr>
              <a:t>maybe</a:t>
            </a:r>
            <a:endParaRPr lang="en-US" sz="2800" dirty="0">
              <a:solidFill>
                <a:srgbClr val="FF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0"/>
                                        <p:tgtEl>
                                          <p:spTgt spid="9"/>
                                        </p:tgtEl>
                                      </p:cBhvr>
                                    </p:animEffect>
                                  </p:childTnLst>
                                </p:cTn>
                              </p:par>
                            </p:childTnLst>
                          </p:cTn>
                        </p:par>
                        <p:par>
                          <p:cTn id="12" fill="hold">
                            <p:stCondLst>
                              <p:cond delay="7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5" name="Rectangle 3"/>
          <p:cNvSpPr>
            <a:spLocks noGrp="1" noChangeArrowheads="1"/>
          </p:cNvSpPr>
          <p:nvPr>
            <p:ph type="title"/>
          </p:nvPr>
        </p:nvSpPr>
        <p:spPr>
          <a:xfrm>
            <a:off x="0" y="152400"/>
            <a:ext cx="5334000" cy="1143000"/>
          </a:xfrm>
        </p:spPr>
        <p:txBody>
          <a:bodyPr/>
          <a:lstStyle/>
          <a:p>
            <a:r>
              <a:rPr lang="en-US" dirty="0">
                <a:solidFill>
                  <a:srgbClr val="FF0000"/>
                </a:solidFill>
                <a:latin typeface="Arial Black" pitchFamily="34" charset="0"/>
              </a:rPr>
              <a:t>Consequences</a:t>
            </a:r>
            <a:endParaRPr lang="en-US" dirty="0">
              <a:solidFill>
                <a:srgbClr val="FF0000"/>
              </a:solidFill>
            </a:endParaRPr>
          </a:p>
        </p:txBody>
      </p:sp>
      <p:sp>
        <p:nvSpPr>
          <p:cNvPr id="187396" name="Rectangle 4"/>
          <p:cNvSpPr>
            <a:spLocks noGrp="1" noChangeArrowheads="1"/>
          </p:cNvSpPr>
          <p:nvPr>
            <p:ph idx="1"/>
          </p:nvPr>
        </p:nvSpPr>
        <p:spPr>
          <a:xfrm>
            <a:off x="228600" y="1066800"/>
            <a:ext cx="5257800" cy="5791200"/>
          </a:xfrm>
        </p:spPr>
        <p:txBody>
          <a:bodyPr>
            <a:normAutofit/>
          </a:bodyPr>
          <a:lstStyle/>
          <a:p>
            <a:pPr>
              <a:lnSpc>
                <a:spcPct val="90000"/>
              </a:lnSpc>
            </a:pPr>
            <a:r>
              <a:rPr lang="en-US" sz="2800" dirty="0"/>
              <a:t>A higher dimensional entity </a:t>
            </a:r>
          </a:p>
          <a:p>
            <a:pPr lvl="1">
              <a:lnSpc>
                <a:spcPct val="90000"/>
              </a:lnSpc>
            </a:pPr>
            <a:r>
              <a:rPr lang="en-US" sz="2400" dirty="0"/>
              <a:t>Can be infinitely close without physical appearance</a:t>
            </a:r>
          </a:p>
          <a:p>
            <a:pPr lvl="1">
              <a:lnSpc>
                <a:spcPct val="90000"/>
              </a:lnSpc>
            </a:pPr>
            <a:r>
              <a:rPr lang="en-US" sz="2400" dirty="0"/>
              <a:t>Is able to intersect our universe at will</a:t>
            </a:r>
          </a:p>
          <a:p>
            <a:pPr lvl="1">
              <a:lnSpc>
                <a:spcPct val="90000"/>
              </a:lnSpc>
            </a:pPr>
            <a:r>
              <a:rPr lang="en-US" sz="2400" dirty="0"/>
              <a:t>Is able to see inside you</a:t>
            </a:r>
          </a:p>
          <a:p>
            <a:pPr>
              <a:lnSpc>
                <a:spcPct val="90000"/>
              </a:lnSpc>
            </a:pPr>
            <a:r>
              <a:rPr lang="en-US" sz="2800" dirty="0"/>
              <a:t>Explanation of certain miracles </a:t>
            </a:r>
            <a:r>
              <a:rPr lang="en-US" sz="1200" dirty="0"/>
              <a:t>(Hugh Ross)</a:t>
            </a:r>
          </a:p>
          <a:p>
            <a:pPr lvl="1">
              <a:lnSpc>
                <a:spcPct val="90000"/>
              </a:lnSpc>
            </a:pPr>
            <a:r>
              <a:rPr lang="en-US" sz="2400" dirty="0"/>
              <a:t>Walking through walls</a:t>
            </a:r>
          </a:p>
          <a:p>
            <a:pPr lvl="1">
              <a:lnSpc>
                <a:spcPct val="90000"/>
              </a:lnSpc>
            </a:pPr>
            <a:r>
              <a:rPr lang="en-US" sz="2400" dirty="0"/>
              <a:t>Chains dropping</a:t>
            </a:r>
          </a:p>
          <a:p>
            <a:pPr lvl="1">
              <a:lnSpc>
                <a:spcPct val="90000"/>
              </a:lnSpc>
            </a:pPr>
            <a:r>
              <a:rPr lang="en-US" sz="2400" dirty="0"/>
              <a:t>Ascension</a:t>
            </a:r>
          </a:p>
          <a:p>
            <a:pPr>
              <a:lnSpc>
                <a:spcPct val="90000"/>
              </a:lnSpc>
            </a:pPr>
            <a:r>
              <a:rPr lang="en-US" dirty="0" smtClean="0"/>
              <a:t>How Many? </a:t>
            </a:r>
          </a:p>
          <a:p>
            <a:pPr lvl="1">
              <a:lnSpc>
                <a:spcPct val="90000"/>
              </a:lnSpc>
            </a:pPr>
            <a:r>
              <a:rPr lang="en-US" sz="2000" dirty="0" smtClean="0"/>
              <a:t>Larger than countable infinite?</a:t>
            </a:r>
          </a:p>
        </p:txBody>
      </p:sp>
      <p:grpSp>
        <p:nvGrpSpPr>
          <p:cNvPr id="13" name="Group 12"/>
          <p:cNvGrpSpPr/>
          <p:nvPr/>
        </p:nvGrpSpPr>
        <p:grpSpPr>
          <a:xfrm>
            <a:off x="4038600" y="5410200"/>
            <a:ext cx="4800600" cy="1012825"/>
            <a:chOff x="2667000" y="5387975"/>
            <a:chExt cx="5791200" cy="1012825"/>
          </a:xfrm>
        </p:grpSpPr>
        <p:sp>
          <p:nvSpPr>
            <p:cNvPr id="187394" name="AutoShape 2"/>
            <p:cNvSpPr>
              <a:spLocks noChangeArrowheads="1"/>
            </p:cNvSpPr>
            <p:nvPr/>
          </p:nvSpPr>
          <p:spPr bwMode="auto">
            <a:xfrm>
              <a:off x="2667000" y="5387975"/>
              <a:ext cx="5791200" cy="1012825"/>
            </a:xfrm>
            <a:prstGeom prst="parallelogram">
              <a:avLst>
                <a:gd name="adj" fmla="val 142947"/>
              </a:avLst>
            </a:prstGeom>
            <a:solidFill>
              <a:srgbClr val="FFFF00"/>
            </a:solidFill>
            <a:ln w="12700">
              <a:solidFill>
                <a:schemeClr val="tx1"/>
              </a:solidFill>
              <a:miter lim="800000"/>
              <a:headEnd type="none" w="sm" len="sm"/>
              <a:tailEnd type="none" w="sm" len="sm"/>
            </a:ln>
            <a:effectLst/>
          </p:spPr>
          <p:txBody>
            <a:bodyPr wrap="none" lIns="92075" tIns="46038" rIns="92075" bIns="46038" anchor="ctr"/>
            <a:lstStyle/>
            <a:p>
              <a:endParaRPr lang="en-US"/>
            </a:p>
          </p:txBody>
        </p:sp>
        <p:grpSp>
          <p:nvGrpSpPr>
            <p:cNvPr id="2" name="Group 5"/>
            <p:cNvGrpSpPr>
              <a:grpSpLocks/>
            </p:cNvGrpSpPr>
            <p:nvPr/>
          </p:nvGrpSpPr>
          <p:grpSpPr bwMode="auto">
            <a:xfrm>
              <a:off x="3583651" y="5486401"/>
              <a:ext cx="3908224" cy="749679"/>
              <a:chOff x="1250" y="2592"/>
              <a:chExt cx="3473" cy="746"/>
            </a:xfrm>
          </p:grpSpPr>
          <p:sp>
            <p:nvSpPr>
              <p:cNvPr id="187398" name="AutoShape 6"/>
              <p:cNvSpPr>
                <a:spLocks noChangeArrowheads="1"/>
              </p:cNvSpPr>
              <p:nvPr/>
            </p:nvSpPr>
            <p:spPr bwMode="auto">
              <a:xfrm rot="433190">
                <a:off x="2544" y="3072"/>
                <a:ext cx="669" cy="137"/>
              </a:xfrm>
              <a:prstGeom prst="plus">
                <a:avLst>
                  <a:gd name="adj" fmla="val 25000"/>
                </a:avLst>
              </a:prstGeom>
              <a:solidFill>
                <a:schemeClr val="accent1"/>
              </a:solidFill>
              <a:ln w="12700">
                <a:solidFill>
                  <a:schemeClr val="tx1"/>
                </a:solidFill>
                <a:miter lim="800000"/>
                <a:headEnd type="none" w="sm" len="sm"/>
                <a:tailEnd type="none" w="sm" len="sm"/>
              </a:ln>
              <a:effectLst/>
            </p:spPr>
            <p:txBody>
              <a:bodyPr wrap="none" lIns="92075" tIns="46038" rIns="92075" bIns="46038" anchor="ctr"/>
              <a:lstStyle/>
              <a:p>
                <a:endParaRPr lang="en-US"/>
              </a:p>
            </p:txBody>
          </p:sp>
          <p:sp>
            <p:nvSpPr>
              <p:cNvPr id="187399" name="AutoShape 7"/>
              <p:cNvSpPr>
                <a:spLocks noChangeArrowheads="1"/>
              </p:cNvSpPr>
              <p:nvPr/>
            </p:nvSpPr>
            <p:spPr bwMode="auto">
              <a:xfrm rot="433190">
                <a:off x="2808" y="2631"/>
                <a:ext cx="669" cy="288"/>
              </a:xfrm>
              <a:prstGeom prst="pentagon">
                <a:avLst/>
              </a:prstGeom>
              <a:solidFill>
                <a:schemeClr val="accent1"/>
              </a:solidFill>
              <a:ln w="12700">
                <a:solidFill>
                  <a:schemeClr val="tx1"/>
                </a:solidFill>
                <a:miter lim="800000"/>
                <a:headEnd type="none" w="sm" len="sm"/>
                <a:tailEnd type="none" w="sm" len="sm"/>
              </a:ln>
              <a:effectLst/>
            </p:spPr>
            <p:txBody>
              <a:bodyPr wrap="none" lIns="92075" tIns="46038" rIns="92075" bIns="46038" anchor="ctr"/>
              <a:lstStyle/>
              <a:p>
                <a:endParaRPr lang="en-US"/>
              </a:p>
            </p:txBody>
          </p:sp>
          <p:sp>
            <p:nvSpPr>
              <p:cNvPr id="187400" name="Oval 8"/>
              <p:cNvSpPr>
                <a:spLocks noChangeArrowheads="1"/>
              </p:cNvSpPr>
              <p:nvPr/>
            </p:nvSpPr>
            <p:spPr bwMode="auto">
              <a:xfrm rot="433190">
                <a:off x="1250" y="3075"/>
                <a:ext cx="961" cy="263"/>
              </a:xfrm>
              <a:prstGeom prst="ellipse">
                <a:avLst/>
              </a:prstGeom>
              <a:solidFill>
                <a:schemeClr val="accent1"/>
              </a:solidFill>
              <a:ln w="12700">
                <a:solidFill>
                  <a:schemeClr val="tx1"/>
                </a:solidFill>
                <a:round/>
                <a:headEnd type="none" w="sm" len="sm"/>
                <a:tailEnd type="none" w="sm" len="sm"/>
              </a:ln>
              <a:effectLst/>
            </p:spPr>
            <p:txBody>
              <a:bodyPr wrap="none" lIns="92075" tIns="46038" rIns="92075" bIns="46038" anchor="ctr"/>
              <a:lstStyle/>
              <a:p>
                <a:endParaRPr lang="en-US"/>
              </a:p>
            </p:txBody>
          </p:sp>
          <p:sp>
            <p:nvSpPr>
              <p:cNvPr id="187401" name="AutoShape 9"/>
              <p:cNvSpPr>
                <a:spLocks noChangeArrowheads="1"/>
              </p:cNvSpPr>
              <p:nvPr/>
            </p:nvSpPr>
            <p:spPr bwMode="auto">
              <a:xfrm rot="433190">
                <a:off x="2112" y="2592"/>
                <a:ext cx="417" cy="351"/>
              </a:xfrm>
              <a:prstGeom prst="diamond">
                <a:avLst/>
              </a:prstGeom>
              <a:solidFill>
                <a:schemeClr val="accent1"/>
              </a:solidFill>
              <a:ln w="12700">
                <a:solidFill>
                  <a:schemeClr val="tx1"/>
                </a:solidFill>
                <a:miter lim="800000"/>
                <a:headEnd type="none" w="sm" len="sm"/>
                <a:tailEnd type="none" w="sm" len="sm"/>
              </a:ln>
              <a:effectLst/>
            </p:spPr>
            <p:txBody>
              <a:bodyPr wrap="none" lIns="92075" tIns="46038" rIns="92075" bIns="46038" anchor="ctr"/>
              <a:lstStyle/>
              <a:p>
                <a:endParaRPr lang="en-US"/>
              </a:p>
            </p:txBody>
          </p:sp>
          <p:sp>
            <p:nvSpPr>
              <p:cNvPr id="187402" name="AutoShape 10"/>
              <p:cNvSpPr>
                <a:spLocks noChangeArrowheads="1"/>
              </p:cNvSpPr>
              <p:nvPr/>
            </p:nvSpPr>
            <p:spPr bwMode="auto">
              <a:xfrm rot="433190">
                <a:off x="3583" y="2670"/>
                <a:ext cx="126" cy="576"/>
              </a:xfrm>
              <a:prstGeom prst="triangle">
                <a:avLst>
                  <a:gd name="adj" fmla="val 50000"/>
                </a:avLst>
              </a:prstGeom>
              <a:solidFill>
                <a:schemeClr val="accent1"/>
              </a:solidFill>
              <a:ln w="12700">
                <a:solidFill>
                  <a:schemeClr val="tx1"/>
                </a:solidFill>
                <a:miter lim="800000"/>
                <a:headEnd type="none" w="sm" len="sm"/>
                <a:tailEnd type="none" w="sm" len="sm"/>
              </a:ln>
              <a:effectLst/>
            </p:spPr>
            <p:txBody>
              <a:bodyPr wrap="none" lIns="92075" tIns="46038" rIns="92075" bIns="46038" anchor="ctr"/>
              <a:lstStyle/>
              <a:p>
                <a:endParaRPr lang="en-US"/>
              </a:p>
            </p:txBody>
          </p:sp>
          <p:sp>
            <p:nvSpPr>
              <p:cNvPr id="187403" name="Rectangle 11"/>
              <p:cNvSpPr>
                <a:spLocks noChangeArrowheads="1"/>
              </p:cNvSpPr>
              <p:nvPr/>
            </p:nvSpPr>
            <p:spPr bwMode="auto">
              <a:xfrm rot="433190">
                <a:off x="3887" y="2636"/>
                <a:ext cx="836" cy="264"/>
              </a:xfrm>
              <a:prstGeom prst="rect">
                <a:avLst/>
              </a:prstGeom>
              <a:solidFill>
                <a:schemeClr val="accent1"/>
              </a:solidFill>
              <a:ln w="12700">
                <a:solidFill>
                  <a:schemeClr val="tx1"/>
                </a:solidFill>
                <a:miter lim="800000"/>
                <a:headEnd type="none" w="sm" len="sm"/>
                <a:tailEnd type="none" w="sm" len="sm"/>
              </a:ln>
              <a:effectLst/>
            </p:spPr>
            <p:txBody>
              <a:bodyPr wrap="none" lIns="92075" tIns="46038" rIns="92075" bIns="46038" anchor="ctr"/>
              <a:lstStyle/>
              <a:p>
                <a:endParaRPr lang="en-US"/>
              </a:p>
            </p:txBody>
          </p:sp>
        </p:grpSp>
      </p:grpSp>
      <p:pic>
        <p:nvPicPr>
          <p:cNvPr id="12290" name="Picture 2"/>
          <p:cNvPicPr>
            <a:picLocks noChangeAspect="1" noChangeArrowheads="1"/>
          </p:cNvPicPr>
          <p:nvPr/>
        </p:nvPicPr>
        <p:blipFill>
          <a:blip r:embed="rId3" cstate="print"/>
          <a:srcRect/>
          <a:stretch>
            <a:fillRect/>
          </a:stretch>
        </p:blipFill>
        <p:spPr bwMode="auto">
          <a:xfrm>
            <a:off x="5486400" y="381000"/>
            <a:ext cx="3352800" cy="5029200"/>
          </a:xfrm>
          <a:prstGeom prst="rect">
            <a:avLst/>
          </a:prstGeom>
          <a:noFill/>
          <a:ln w="9525">
            <a:noFill/>
            <a:miter lim="800000"/>
            <a:headEnd/>
            <a:tailEnd/>
          </a:ln>
        </p:spPr>
      </p:pic>
      <p:grpSp>
        <p:nvGrpSpPr>
          <p:cNvPr id="15" name="Group 14"/>
          <p:cNvGrpSpPr/>
          <p:nvPr/>
        </p:nvGrpSpPr>
        <p:grpSpPr>
          <a:xfrm>
            <a:off x="4343400" y="5257800"/>
            <a:ext cx="457200" cy="1143000"/>
            <a:chOff x="4876800" y="4800600"/>
            <a:chExt cx="457200" cy="1143000"/>
          </a:xfrm>
        </p:grpSpPr>
        <p:sp>
          <p:nvSpPr>
            <p:cNvPr id="187404" name="Oval 12"/>
            <p:cNvSpPr>
              <a:spLocks noChangeArrowheads="1"/>
            </p:cNvSpPr>
            <p:nvPr/>
          </p:nvSpPr>
          <p:spPr bwMode="auto">
            <a:xfrm>
              <a:off x="4876800" y="4800600"/>
              <a:ext cx="457200" cy="457200"/>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28575">
              <a:solidFill>
                <a:schemeClr val="tx1"/>
              </a:solidFill>
              <a:round/>
              <a:headEnd type="none" w="sm" len="sm"/>
              <a:tailEnd type="none" w="sm" len="sm"/>
            </a:ln>
            <a:effectLst/>
          </p:spPr>
          <p:txBody>
            <a:bodyPr wrap="none" lIns="92075" tIns="46038" rIns="92075" bIns="46038" anchor="ctr"/>
            <a:lstStyle/>
            <a:p>
              <a:endParaRPr lang="en-US"/>
            </a:p>
          </p:txBody>
        </p:sp>
        <p:sp>
          <p:nvSpPr>
            <p:cNvPr id="14" name="Oval 13"/>
            <p:cNvSpPr/>
            <p:nvPr/>
          </p:nvSpPr>
          <p:spPr>
            <a:xfrm>
              <a:off x="4876800" y="5791200"/>
              <a:ext cx="457200" cy="152400"/>
            </a:xfrm>
            <a:prstGeom prst="ellipse">
              <a:avLst/>
            </a:prstGeom>
            <a:solidFill>
              <a:schemeClr val="bg1">
                <a:lumMod val="6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 0  L 0.25 0  E" pathEditMode="relative" ptsTypes="">
                                      <p:cBhvr>
                                        <p:cTn id="6" dur="2000" fill="hold"/>
                                        <p:tgtEl>
                                          <p:spTgt spid="15"/>
                                        </p:tgtEl>
                                        <p:attrNameLst>
                                          <p:attrName>ppt_x</p:attrName>
                                          <p:attrName>ppt_y</p:attrName>
                                        </p:attrNameLst>
                                      </p:cBhvr>
                                    </p:animMotion>
                                  </p:childTnLst>
                                </p:cTn>
                              </p:par>
                            </p:childTnLst>
                          </p:cTn>
                        </p:par>
                        <p:par>
                          <p:cTn id="7" fill="hold">
                            <p:stCondLst>
                              <p:cond delay="2000"/>
                            </p:stCondLst>
                            <p:childTnLst>
                              <p:par>
                                <p:cTn id="8" presetID="56" presetClass="path" presetSubtype="0" accel="50000" decel="50000" fill="hold" nodeType="afterEffect">
                                  <p:stCondLst>
                                    <p:cond delay="0"/>
                                  </p:stCondLst>
                                  <p:childTnLst>
                                    <p:animMotion origin="layout" path="M 0.25 1.11022E-16 L 0.35833 -0.09444 " pathEditMode="relative" rAng="0" ptsTypes="AA">
                                      <p:cBhvr>
                                        <p:cTn id="9" dur="2000" fill="hold"/>
                                        <p:tgtEl>
                                          <p:spTgt spid="15"/>
                                        </p:tgtEl>
                                        <p:attrNameLst>
                                          <p:attrName>ppt_x</p:attrName>
                                          <p:attrName>ppt_y</p:attrName>
                                        </p:attrNameLst>
                                      </p:cBhvr>
                                      <p:rCtr x="54" y="-47"/>
                                    </p:animMotion>
                                  </p:childTnLst>
                                </p:cTn>
                              </p:par>
                            </p:childTnLst>
                          </p:cTn>
                        </p:par>
                        <p:par>
                          <p:cTn id="10" fill="hold">
                            <p:stCondLst>
                              <p:cond delay="4000"/>
                            </p:stCondLst>
                            <p:childTnLst>
                              <p:par>
                                <p:cTn id="11" presetID="0" presetClass="path" presetSubtype="0" accel="50000" decel="50000" fill="hold" nodeType="afterEffect">
                                  <p:stCondLst>
                                    <p:cond delay="0"/>
                                  </p:stCondLst>
                                  <p:childTnLst>
                                    <p:animMotion origin="layout" path="M 0.35833 -0.09444 C 0.3059 -0.09352 0.25382 -0.09259 0.21597 -0.09259 C 0.1783 -0.09259 0.14167 -0.09653 0.13177 -0.09444 C 0.12188 -0.09236 0.11406 -0.08403 0.15677 -0.07963 C 0.19965 -0.07523 0.4033 -0.07037 0.38854 -0.06852 C 0.37396 -0.06667 0.07951 -0.07222 0.06858 -0.06852 C 0.05747 -0.06481 0.31337 -0.05116 0.32274 -0.0463 C 0.33212 -0.04144 0.17118 -0.03889 0.12517 -0.03889 C 0.07917 -0.03889 0.06337 -0.04259 0.04757 -0.0463 " pathEditMode="relative" rAng="0" ptsTypes="aaaaaaaaA">
                                      <p:cBhvr>
                                        <p:cTn id="12" dur="5000" fill="hold"/>
                                        <p:tgtEl>
                                          <p:spTgt spid="15"/>
                                        </p:tgtEl>
                                        <p:attrNameLst>
                                          <p:attrName>ppt_x</p:attrName>
                                          <p:attrName>ppt_y</p:attrName>
                                        </p:attrNameLst>
                                      </p:cBhvr>
                                      <p:rCtr x="-133" y="27"/>
                                    </p:animMotion>
                                  </p:childTnLst>
                                </p:cTn>
                              </p:par>
                            </p:childTnLst>
                          </p:cTn>
                        </p:par>
                        <p:par>
                          <p:cTn id="13" fill="hold">
                            <p:stCondLst>
                              <p:cond delay="9000"/>
                            </p:stCondLst>
                            <p:childTnLst>
                              <p:par>
                                <p:cTn id="14" presetID="56" presetClass="path" presetSubtype="0" accel="50000" decel="50000" fill="hold" nodeType="afterEffect">
                                  <p:stCondLst>
                                    <p:cond delay="0"/>
                                  </p:stCondLst>
                                  <p:childTnLst>
                                    <p:animMotion origin="layout" path="M 0.04757 -0.0463 L 0 -0.00556 " pathEditMode="relative" rAng="0" ptsTypes="AA">
                                      <p:cBhvr>
                                        <p:cTn id="15" dur="2000" fill="hold"/>
                                        <p:tgtEl>
                                          <p:spTgt spid="15"/>
                                        </p:tgtEl>
                                        <p:attrNameLst>
                                          <p:attrName>ppt_x</p:attrName>
                                          <p:attrName>ppt_y</p:attrName>
                                        </p:attrNameLst>
                                      </p:cBhvr>
                                      <p:rCtr x="-24" y="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1143000"/>
            <a:ext cx="8915400" cy="5562600"/>
          </a:xfrm>
        </p:spPr>
        <p:txBody>
          <a:bodyPr>
            <a:normAutofit/>
          </a:bodyPr>
          <a:lstStyle/>
          <a:p>
            <a:r>
              <a:rPr lang="en-US" i="1" dirty="0" smtClean="0">
                <a:solidFill>
                  <a:schemeClr val="bg2">
                    <a:lumMod val="25000"/>
                  </a:schemeClr>
                </a:solidFill>
                <a:latin typeface="Arial Rounded MT Bold" pitchFamily="34" charset="0"/>
                <a:cs typeface="Arial" pitchFamily="34" charset="0"/>
              </a:rPr>
              <a:t>Contents</a:t>
            </a:r>
          </a:p>
          <a:p>
            <a:r>
              <a:rPr lang="en-US" i="1" dirty="0" smtClean="0">
                <a:solidFill>
                  <a:schemeClr val="bg2">
                    <a:lumMod val="25000"/>
                  </a:schemeClr>
                </a:solidFill>
                <a:latin typeface="Arial Rounded MT Bold" pitchFamily="34" charset="0"/>
                <a:cs typeface="Arial" pitchFamily="34" charset="0"/>
              </a:rPr>
              <a:t> </a:t>
            </a:r>
            <a:r>
              <a:rPr lang="en-US" i="1" dirty="0" smtClean="0">
                <a:solidFill>
                  <a:schemeClr val="bg2">
                    <a:lumMod val="25000"/>
                  </a:schemeClr>
                </a:solidFill>
                <a:latin typeface="Arial Rounded MT Bold" pitchFamily="34" charset="0"/>
                <a:cs typeface="Arial" pitchFamily="34" charset="0"/>
                <a:sym typeface="Webdings"/>
              </a:rPr>
              <a:t> </a:t>
            </a:r>
            <a:r>
              <a:rPr lang="en-US" sz="4800" dirty="0" smtClean="0">
                <a:solidFill>
                  <a:schemeClr val="bg2">
                    <a:lumMod val="25000"/>
                  </a:schemeClr>
                </a:solidFill>
                <a:latin typeface="Arial Rounded MT Bold" pitchFamily="34" charset="0"/>
                <a:cs typeface="Arial" pitchFamily="34" charset="0"/>
                <a:sym typeface="Wingdings"/>
              </a:rPr>
              <a:t></a:t>
            </a:r>
            <a:endParaRPr lang="en-US" dirty="0" smtClean="0">
              <a:solidFill>
                <a:schemeClr val="bg2">
                  <a:lumMod val="25000"/>
                </a:schemeClr>
              </a:solidFill>
              <a:latin typeface="Arial" pitchFamily="34" charset="0"/>
              <a:cs typeface="Arial" pitchFamily="34" charset="0"/>
            </a:endParaRPr>
          </a:p>
          <a:p>
            <a:r>
              <a:rPr lang="en-US" b="1" dirty="0" smtClean="0">
                <a:solidFill>
                  <a:schemeClr val="tx1"/>
                </a:solidFill>
                <a:latin typeface="Mathematica5" pitchFamily="2" charset="2"/>
              </a:rPr>
              <a:t>Apologetics</a:t>
            </a:r>
            <a:r>
              <a:rPr lang="en-US" b="1" dirty="0" smtClean="0">
                <a:solidFill>
                  <a:schemeClr val="tx1"/>
                </a:solidFill>
                <a:latin typeface="+mj-lt"/>
              </a:rPr>
              <a:t>,</a:t>
            </a:r>
            <a:r>
              <a:rPr lang="en-US" b="1" dirty="0" smtClean="0">
                <a:solidFill>
                  <a:schemeClr val="tx1"/>
                </a:solidFill>
                <a:latin typeface="Mathematica5" pitchFamily="2" charset="2"/>
              </a:rPr>
              <a:t> Provability and God Math</a:t>
            </a:r>
          </a:p>
          <a:p>
            <a:r>
              <a:rPr lang="en-US" b="1" dirty="0" smtClean="0">
                <a:solidFill>
                  <a:schemeClr val="tx1"/>
                </a:solidFill>
                <a:latin typeface="Mathematica5" pitchFamily="2" charset="2"/>
              </a:rPr>
              <a:t>Mathematics is Spooky</a:t>
            </a:r>
          </a:p>
          <a:p>
            <a:r>
              <a:rPr lang="en-US" b="1" dirty="0" smtClean="0">
                <a:solidFill>
                  <a:schemeClr val="tx1"/>
                </a:solidFill>
                <a:latin typeface="Mathematica5" pitchFamily="2" charset="2"/>
              </a:rPr>
              <a:t>Flatland  Miracles</a:t>
            </a:r>
          </a:p>
          <a:p>
            <a:r>
              <a:rPr lang="en-US" b="1" dirty="0" smtClean="0">
                <a:solidFill>
                  <a:srgbClr val="FF0000"/>
                </a:solidFill>
                <a:latin typeface="Mathematica5" pitchFamily="2" charset="2"/>
              </a:rPr>
              <a:t>To </a:t>
            </a:r>
            <a:r>
              <a:rPr lang="en-US" i="1" dirty="0" smtClean="0">
                <a:solidFill>
                  <a:srgbClr val="FF0000"/>
                </a:solidFill>
                <a:latin typeface="Arial Rounded MT Bold" pitchFamily="34" charset="0"/>
                <a:cs typeface="Arial" pitchFamily="34" charset="0"/>
                <a:sym typeface="Symbol"/>
              </a:rPr>
              <a:t></a:t>
            </a:r>
            <a:r>
              <a:rPr lang="en-US" b="1" dirty="0" smtClean="0">
                <a:solidFill>
                  <a:srgbClr val="FF0000"/>
                </a:solidFill>
                <a:latin typeface="Mathematica5" pitchFamily="2" charset="2"/>
              </a:rPr>
              <a:t>  and Beyond </a:t>
            </a:r>
            <a:r>
              <a:rPr lang="en-US" b="1" i="1" dirty="0" smtClean="0">
                <a:solidFill>
                  <a:srgbClr val="FF0000"/>
                </a:solidFill>
                <a:latin typeface="Arial Rounded MT Bold" pitchFamily="34" charset="0"/>
              </a:rPr>
              <a:t>!</a:t>
            </a:r>
            <a:endParaRPr lang="en-US" b="1" dirty="0" smtClean="0">
              <a:solidFill>
                <a:srgbClr val="FF0000"/>
              </a:solidFill>
              <a:latin typeface="Mathematica5" pitchFamily="2" charset="2"/>
            </a:endParaRPr>
          </a:p>
          <a:p>
            <a:r>
              <a:rPr lang="en-US" b="1" dirty="0" smtClean="0">
                <a:solidFill>
                  <a:schemeClr val="tx1"/>
                </a:solidFill>
                <a:latin typeface="Mathematica5" pitchFamily="2" charset="2"/>
              </a:rPr>
              <a:t>The G</a:t>
            </a:r>
            <a:r>
              <a:rPr lang="en-US" b="1" dirty="0" smtClean="0">
                <a:solidFill>
                  <a:schemeClr val="tx1"/>
                </a:solidFill>
                <a:latin typeface="Times New Roman" pitchFamily="18" charset="0"/>
                <a:cs typeface="Times New Roman" pitchFamily="18" charset="0"/>
              </a:rPr>
              <a:t>ö</a:t>
            </a:r>
            <a:r>
              <a:rPr lang="en-US" b="1" dirty="0" smtClean="0">
                <a:solidFill>
                  <a:schemeClr val="tx1"/>
                </a:solidFill>
                <a:latin typeface="Mathematica5" pitchFamily="2" charset="2"/>
              </a:rPr>
              <a:t>del Effect </a:t>
            </a:r>
            <a:r>
              <a:rPr lang="en-US" b="1" dirty="0" smtClean="0">
                <a:solidFill>
                  <a:schemeClr val="tx1"/>
                </a:solidFill>
                <a:latin typeface="Times New Roman" pitchFamily="18" charset="0"/>
                <a:cs typeface="Times New Roman" pitchFamily="18" charset="0"/>
              </a:rPr>
              <a:t>&amp;</a:t>
            </a:r>
            <a:r>
              <a:rPr lang="en-US" b="1" dirty="0" smtClean="0">
                <a:solidFill>
                  <a:schemeClr val="tx1"/>
                </a:solidFill>
                <a:latin typeface="Mathematica5" pitchFamily="2" charset="2"/>
              </a:rPr>
              <a:t> the Unknowable </a:t>
            </a:r>
          </a:p>
          <a:p>
            <a:endParaRPr lang="en-US" dirty="0">
              <a:solidFill>
                <a:schemeClr val="bg2">
                  <a:lumMod val="25000"/>
                </a:schemeClr>
              </a:solidFill>
              <a:latin typeface="Mathematica5" pitchFamily="2" charset="2"/>
            </a:endParaRPr>
          </a:p>
        </p:txBody>
      </p:sp>
      <p:sp>
        <p:nvSpPr>
          <p:cNvPr id="4" name="Slide Number Placeholder 3"/>
          <p:cNvSpPr>
            <a:spLocks noGrp="1"/>
          </p:cNvSpPr>
          <p:nvPr>
            <p:ph type="sldNum" sz="quarter" idx="12"/>
          </p:nvPr>
        </p:nvSpPr>
        <p:spPr/>
        <p:txBody>
          <a:bodyPr/>
          <a:lstStyle/>
          <a:p>
            <a:fld id="{1A2C1D74-703A-4C00-A5C1-62110CA965B3}" type="slidenum">
              <a:rPr lang="en-US" smtClean="0"/>
              <a:pPr/>
              <a:t>36</a:t>
            </a:fld>
            <a:endParaRPr lang="en-US"/>
          </a:p>
        </p:txBody>
      </p:sp>
      <p:sp>
        <p:nvSpPr>
          <p:cNvPr id="2" name="Title 1"/>
          <p:cNvSpPr>
            <a:spLocks noGrp="1"/>
          </p:cNvSpPr>
          <p:nvPr>
            <p:ph type="ctrTitle" idx="4294967295"/>
          </p:nvPr>
        </p:nvSpPr>
        <p:spPr>
          <a:xfrm>
            <a:off x="1295400" y="-228600"/>
            <a:ext cx="6477000" cy="1470025"/>
          </a:xfrm>
        </p:spPr>
        <p:txBody>
          <a:bodyPr>
            <a:normAutofit/>
          </a:bodyPr>
          <a:lstStyle/>
          <a:p>
            <a:pPr algn="ctr"/>
            <a:r>
              <a:rPr lang="en-US" sz="2800" i="1" dirty="0" smtClean="0">
                <a:latin typeface="Arial Rounded MT Bold" pitchFamily="34" charset="0"/>
              </a:rPr>
              <a:t>God Ever Geometrizes: Apologetics in Mathematics</a:t>
            </a:r>
            <a:endParaRPr lang="en-US" sz="2800" dirty="0">
              <a:latin typeface="Arial Rounded MT Bold" pitchFamily="34"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0" y="685800"/>
            <a:ext cx="4191000" cy="4495800"/>
          </a:xfrm>
        </p:spPr>
        <p:txBody>
          <a:bodyPr>
            <a:normAutofit/>
          </a:bodyPr>
          <a:lstStyle/>
          <a:p>
            <a:pPr algn="ctr"/>
            <a:r>
              <a:rPr lang="en-US" sz="5400" dirty="0" smtClean="0">
                <a:latin typeface="Mathematica5" pitchFamily="2" charset="2"/>
              </a:rPr>
              <a:t/>
            </a:r>
            <a:br>
              <a:rPr lang="en-US" sz="5400" dirty="0" smtClean="0">
                <a:latin typeface="Mathematica5" pitchFamily="2" charset="2"/>
              </a:rPr>
            </a:br>
            <a:r>
              <a:rPr lang="en-US" sz="5400" dirty="0" smtClean="0">
                <a:latin typeface="Arial Rounded MT Bold" pitchFamily="34" charset="0"/>
              </a:rPr>
              <a:t>“To Infinity and Beyond!”</a:t>
            </a:r>
            <a:endParaRPr lang="en-US" sz="5400" dirty="0">
              <a:latin typeface="Arial Rounded MT Bold" pitchFamily="34" charset="0"/>
            </a:endParaRPr>
          </a:p>
        </p:txBody>
      </p:sp>
      <p:sp>
        <p:nvSpPr>
          <p:cNvPr id="4" name="Slide Number Placeholder 3"/>
          <p:cNvSpPr>
            <a:spLocks noGrp="1"/>
          </p:cNvSpPr>
          <p:nvPr>
            <p:ph type="sldNum" sz="quarter" idx="12"/>
          </p:nvPr>
        </p:nvSpPr>
        <p:spPr/>
        <p:txBody>
          <a:bodyPr/>
          <a:lstStyle/>
          <a:p>
            <a:fld id="{15BABF9F-8FB1-4224-BA0B-0CB30B5826AA}" type="slidenum">
              <a:rPr lang="en-US" smtClean="0"/>
              <a:pPr/>
              <a:t>37</a:t>
            </a:fld>
            <a:endParaRPr lang="en-US"/>
          </a:p>
        </p:txBody>
      </p:sp>
      <p:pic>
        <p:nvPicPr>
          <p:cNvPr id="8195" name="Picture 3"/>
          <p:cNvPicPr>
            <a:picLocks noChangeAspect="1" noChangeArrowheads="1"/>
          </p:cNvPicPr>
          <p:nvPr/>
        </p:nvPicPr>
        <p:blipFill>
          <a:blip r:embed="rId2" cstate="print"/>
          <a:srcRect/>
          <a:stretch>
            <a:fillRect/>
          </a:stretch>
        </p:blipFill>
        <p:spPr bwMode="auto">
          <a:xfrm>
            <a:off x="304800" y="533400"/>
            <a:ext cx="4648200" cy="5771515"/>
          </a:xfrm>
          <a:prstGeom prst="rect">
            <a:avLst/>
          </a:prstGeom>
          <a:noFill/>
          <a:ln w="9525">
            <a:noFill/>
            <a:miter lim="800000"/>
            <a:headEnd/>
            <a:tailEnd/>
          </a:ln>
        </p:spPr>
      </p:pic>
      <p:sp>
        <p:nvSpPr>
          <p:cNvPr id="7" name="Rectangle 6"/>
          <p:cNvSpPr/>
          <p:nvPr/>
        </p:nvSpPr>
        <p:spPr>
          <a:xfrm>
            <a:off x="6553200" y="-228600"/>
            <a:ext cx="2438400" cy="1569660"/>
          </a:xfrm>
          <a:prstGeom prst="rect">
            <a:avLst/>
          </a:prstGeom>
        </p:spPr>
        <p:txBody>
          <a:bodyPr wrap="square">
            <a:spAutoFit/>
          </a:bodyPr>
          <a:lstStyle/>
          <a:p>
            <a:r>
              <a:rPr lang="en-US" sz="9600" b="1" dirty="0" smtClean="0">
                <a:solidFill>
                  <a:schemeClr val="bg2">
                    <a:lumMod val="25000"/>
                  </a:schemeClr>
                </a:solidFill>
                <a:latin typeface="Mathematica5" pitchFamily="2" charset="2"/>
                <a:sym typeface="Symbol"/>
              </a:rPr>
              <a:t></a:t>
            </a:r>
            <a:endParaRPr lang="en-US" dirty="0">
              <a:solidFill>
                <a:schemeClr val="bg2">
                  <a:lumMod val="25000"/>
                </a:schemeClr>
              </a:solidFill>
            </a:endParaRPr>
          </a:p>
        </p:txBody>
      </p:sp>
      <p:sp>
        <p:nvSpPr>
          <p:cNvPr id="8" name="Rectangle 7"/>
          <p:cNvSpPr/>
          <p:nvPr/>
        </p:nvSpPr>
        <p:spPr>
          <a:xfrm>
            <a:off x="6400800" y="5288340"/>
            <a:ext cx="2438400" cy="1569660"/>
          </a:xfrm>
          <a:prstGeom prst="rect">
            <a:avLst/>
          </a:prstGeom>
        </p:spPr>
        <p:txBody>
          <a:bodyPr wrap="square">
            <a:spAutoFit/>
          </a:bodyPr>
          <a:lstStyle/>
          <a:p>
            <a:r>
              <a:rPr lang="en-US" sz="9600" b="1" dirty="0" smtClean="0">
                <a:solidFill>
                  <a:schemeClr val="bg2">
                    <a:lumMod val="25000"/>
                  </a:schemeClr>
                </a:solidFill>
                <a:latin typeface="Mathematica5" pitchFamily="2" charset="2"/>
                <a:sym typeface="Symbol"/>
              </a:rPr>
              <a:t></a:t>
            </a:r>
            <a:endParaRPr lang="en-US" dirty="0">
              <a:solidFill>
                <a:schemeClr val="bg2">
                  <a:lumMod val="25000"/>
                </a:schemeClr>
              </a:solidFill>
            </a:endParaRPr>
          </a:p>
        </p:txBody>
      </p:sp>
      <p:sp>
        <p:nvSpPr>
          <p:cNvPr id="9" name="Rectangle 12"/>
          <p:cNvSpPr>
            <a:spLocks noChangeArrowheads="1"/>
          </p:cNvSpPr>
          <p:nvPr/>
        </p:nvSpPr>
        <p:spPr bwMode="auto">
          <a:xfrm>
            <a:off x="2590800" y="0"/>
            <a:ext cx="4319588" cy="615553"/>
          </a:xfrm>
          <a:prstGeom prst="rect">
            <a:avLst/>
          </a:prstGeom>
          <a:noFill/>
          <a:ln w="9525" algn="ctr">
            <a:noFill/>
            <a:miter lim="800000"/>
            <a:headEnd/>
            <a:tailEnd/>
          </a:ln>
          <a:effectLst/>
        </p:spPr>
        <p:txBody>
          <a:bodyPr>
            <a:spAutoFit/>
          </a:bodyPr>
          <a:lstStyle/>
          <a:p>
            <a:pPr algn="ctr"/>
            <a:r>
              <a:rPr lang="en-US" sz="1600" dirty="0" smtClean="0">
                <a:solidFill>
                  <a:srgbClr val="6A0000"/>
                </a:solidFill>
              </a:rPr>
              <a:t> </a:t>
            </a:r>
            <a:r>
              <a:rPr lang="en-US" dirty="0">
                <a:solidFill>
                  <a:srgbClr val="6A0000"/>
                </a:solidFill>
              </a:rPr>
              <a:t/>
            </a:r>
            <a:br>
              <a:rPr lang="en-US" dirty="0">
                <a:solidFill>
                  <a:srgbClr val="6A0000"/>
                </a:solidFill>
              </a:rPr>
            </a:br>
            <a:r>
              <a:rPr lang="en-US" dirty="0" smtClean="0">
                <a:solidFill>
                  <a:srgbClr val="6A0000"/>
                </a:solidFill>
              </a:rPr>
              <a:t> </a:t>
            </a:r>
            <a:endParaRPr lang="en-US" dirty="0">
              <a:solidFill>
                <a:srgbClr val="6A0000"/>
              </a:solidFill>
            </a:endParaRP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686800" cy="838200"/>
          </a:xfrm>
        </p:spPr>
        <p:txBody>
          <a:bodyPr/>
          <a:lstStyle/>
          <a:p>
            <a:r>
              <a:rPr lang="en-US" b="1" dirty="0" smtClean="0">
                <a:latin typeface="Courier New" pitchFamily="49" charset="0"/>
                <a:cs typeface="Courier New" pitchFamily="49" charset="0"/>
              </a:rPr>
              <a:t>INFINITY DICTIONARY</a:t>
            </a:r>
            <a:endParaRPr lang="en-US" b="1" dirty="0">
              <a:latin typeface="Courier New" pitchFamily="49" charset="0"/>
              <a:cs typeface="Courier New" pitchFamily="49" charset="0"/>
            </a:endParaRPr>
          </a:p>
        </p:txBody>
      </p:sp>
      <p:sp>
        <p:nvSpPr>
          <p:cNvPr id="3" name="Content Placeholder 2"/>
          <p:cNvSpPr>
            <a:spLocks noGrp="1"/>
          </p:cNvSpPr>
          <p:nvPr>
            <p:ph idx="1"/>
          </p:nvPr>
        </p:nvSpPr>
        <p:spPr/>
        <p:txBody>
          <a:bodyPr>
            <a:normAutofit lnSpcReduction="10000"/>
          </a:bodyPr>
          <a:lstStyle/>
          <a:p>
            <a:pPr>
              <a:buNone/>
            </a:pPr>
            <a:r>
              <a:rPr lang="en-US" sz="2000" dirty="0" smtClean="0">
                <a:latin typeface="Courier New" pitchFamily="49" charset="0"/>
                <a:cs typeface="Courier New" pitchFamily="49" charset="0"/>
              </a:rPr>
              <a:t>Pronunciation: \in-’</a:t>
            </a:r>
            <a:r>
              <a:rPr lang="en-US" sz="2000" dirty="0" err="1" smtClean="0">
                <a:latin typeface="Courier New" pitchFamily="49" charset="0"/>
                <a:cs typeface="Courier New" pitchFamily="49" charset="0"/>
              </a:rPr>
              <a:t>fi</a:t>
            </a:r>
            <a:r>
              <a:rPr lang="en-US" sz="2000" dirty="0" smtClean="0">
                <a:latin typeface="Courier New" pitchFamily="49" charset="0"/>
                <a:cs typeface="Courier New" pitchFamily="49" charset="0"/>
              </a:rPr>
              <a:t>-</a:t>
            </a:r>
            <a:r>
              <a:rPr lang="en-US" sz="2000" dirty="0" err="1" smtClean="0">
                <a:latin typeface="Courier New" pitchFamily="49" charset="0"/>
                <a:cs typeface="Courier New" pitchFamily="49" charset="0"/>
              </a:rPr>
              <a:t>nə</a:t>
            </a:r>
            <a:r>
              <a:rPr lang="en-US" sz="2000" dirty="0" smtClean="0">
                <a:latin typeface="Courier New" pitchFamily="49" charset="0"/>
                <a:cs typeface="Courier New" pitchFamily="49" charset="0"/>
              </a:rPr>
              <a:t>-</a:t>
            </a:r>
            <a:r>
              <a:rPr lang="en-US" sz="2000" dirty="0" err="1" smtClean="0">
                <a:latin typeface="Courier New" pitchFamily="49" charset="0"/>
                <a:cs typeface="Courier New" pitchFamily="49" charset="0"/>
              </a:rPr>
              <a:t>tē</a:t>
            </a:r>
            <a:r>
              <a:rPr lang="en-US" sz="2000" dirty="0" smtClean="0">
                <a:latin typeface="Courier New" pitchFamily="49" charset="0"/>
                <a:cs typeface="Courier New" pitchFamily="49" charset="0"/>
              </a:rPr>
              <a:t>\</a:t>
            </a:r>
          </a:p>
          <a:p>
            <a:pPr>
              <a:buNone/>
            </a:pPr>
            <a:r>
              <a:rPr lang="en-US" sz="2000" dirty="0" smtClean="0">
                <a:latin typeface="Courier New" pitchFamily="49" charset="0"/>
                <a:cs typeface="Courier New" pitchFamily="49" charset="0"/>
              </a:rPr>
              <a:t>Function: </a:t>
            </a:r>
            <a:r>
              <a:rPr lang="en-US" sz="2000" i="1" dirty="0" smtClean="0">
                <a:latin typeface="Courier New" pitchFamily="49" charset="0"/>
                <a:cs typeface="Courier New" pitchFamily="49" charset="0"/>
              </a:rPr>
              <a:t>noun</a:t>
            </a:r>
            <a:r>
              <a:rPr lang="en-US" sz="2000" dirty="0" smtClean="0">
                <a:latin typeface="Courier New" pitchFamily="49" charset="0"/>
                <a:cs typeface="Courier New" pitchFamily="49" charset="0"/>
              </a:rPr>
              <a:t> </a:t>
            </a:r>
          </a:p>
          <a:p>
            <a:pPr>
              <a:buNone/>
            </a:pPr>
            <a:r>
              <a:rPr lang="en-US" sz="2000" dirty="0" smtClean="0">
                <a:latin typeface="Courier New" pitchFamily="49" charset="0"/>
                <a:cs typeface="Courier New" pitchFamily="49" charset="0"/>
              </a:rPr>
              <a:t>Inflected Form(s): </a:t>
            </a:r>
            <a:r>
              <a:rPr lang="en-US" sz="2000" i="1" dirty="0" smtClean="0">
                <a:latin typeface="Courier New" pitchFamily="49" charset="0"/>
                <a:cs typeface="Courier New" pitchFamily="49" charset="0"/>
              </a:rPr>
              <a:t>plural</a:t>
            </a:r>
            <a:r>
              <a:rPr lang="en-US" sz="2000" dirty="0" smtClean="0">
                <a:latin typeface="Courier New" pitchFamily="49" charset="0"/>
                <a:cs typeface="Courier New" pitchFamily="49" charset="0"/>
              </a:rPr>
              <a:t> </a:t>
            </a:r>
            <a:r>
              <a:rPr lang="en-US" sz="2000" b="1" dirty="0" err="1" smtClean="0">
                <a:latin typeface="Courier New" pitchFamily="49" charset="0"/>
                <a:cs typeface="Courier New" pitchFamily="49" charset="0"/>
              </a:rPr>
              <a:t>in·fin·i·ties</a:t>
            </a:r>
            <a:endParaRPr lang="en-US" sz="2000" dirty="0" smtClean="0">
              <a:latin typeface="Courier New" pitchFamily="49" charset="0"/>
              <a:cs typeface="Courier New" pitchFamily="49" charset="0"/>
            </a:endParaRPr>
          </a:p>
          <a:p>
            <a:pPr>
              <a:buNone/>
            </a:pPr>
            <a:r>
              <a:rPr lang="en-US" sz="2000" dirty="0" smtClean="0">
                <a:latin typeface="Courier New" pitchFamily="49" charset="0"/>
                <a:cs typeface="Courier New" pitchFamily="49" charset="0"/>
              </a:rPr>
              <a:t>Date: 14th century</a:t>
            </a:r>
          </a:p>
          <a:p>
            <a:pPr>
              <a:buNone/>
            </a:pPr>
            <a:r>
              <a:rPr lang="en-US" dirty="0" err="1" smtClean="0">
                <a:latin typeface="Courier New" pitchFamily="49" charset="0"/>
                <a:cs typeface="Courier New" pitchFamily="49" charset="0"/>
              </a:rPr>
              <a:t>1.</a:t>
            </a:r>
            <a:r>
              <a:rPr lang="en-US" i="1" dirty="0" err="1" smtClean="0">
                <a:latin typeface="Courier New" pitchFamily="49" charset="0"/>
                <a:cs typeface="Courier New" pitchFamily="49" charset="0"/>
              </a:rPr>
              <a:t>Calculus</a:t>
            </a:r>
            <a:r>
              <a:rPr lang="en-US" i="1" dirty="0" smtClean="0">
                <a:latin typeface="Courier New" pitchFamily="49" charset="0"/>
                <a:cs typeface="Courier New" pitchFamily="49" charset="0"/>
              </a:rPr>
              <a:t>.</a:t>
            </a:r>
            <a:r>
              <a:rPr lang="en-US" dirty="0" smtClean="0">
                <a:latin typeface="Courier New" pitchFamily="49" charset="0"/>
                <a:cs typeface="Courier New" pitchFamily="49" charset="0"/>
              </a:rPr>
              <a:t> Growing without bound in the limit.</a:t>
            </a:r>
          </a:p>
          <a:p>
            <a:pPr>
              <a:buNone/>
            </a:pPr>
            <a:r>
              <a:rPr lang="en-US" dirty="0" err="1" smtClean="0">
                <a:latin typeface="Courier New" pitchFamily="49" charset="0"/>
                <a:cs typeface="Courier New" pitchFamily="49" charset="0"/>
              </a:rPr>
              <a:t>2.</a:t>
            </a:r>
            <a:r>
              <a:rPr lang="en-US" i="1" dirty="0" err="1" smtClean="0">
                <a:latin typeface="Courier New" pitchFamily="49" charset="0"/>
                <a:cs typeface="Courier New" pitchFamily="49" charset="0"/>
              </a:rPr>
              <a:t>Engineering</a:t>
            </a:r>
            <a:r>
              <a:rPr lang="en-US" i="1" dirty="0" smtClean="0">
                <a:latin typeface="Courier New" pitchFamily="49" charset="0"/>
                <a:cs typeface="Courier New" pitchFamily="49" charset="0"/>
              </a:rPr>
              <a:t>.</a:t>
            </a:r>
            <a:r>
              <a:rPr lang="en-US" dirty="0" smtClean="0">
                <a:latin typeface="Courier New" pitchFamily="49" charset="0"/>
                <a:cs typeface="Courier New" pitchFamily="49" charset="0"/>
              </a:rPr>
              <a:t> Really really big.</a:t>
            </a:r>
          </a:p>
          <a:p>
            <a:pPr>
              <a:buNone/>
            </a:pPr>
            <a:r>
              <a:rPr lang="en-US" dirty="0" err="1" smtClean="0">
                <a:latin typeface="Courier New" pitchFamily="49" charset="0"/>
                <a:cs typeface="Courier New" pitchFamily="49" charset="0"/>
              </a:rPr>
              <a:t>3.</a:t>
            </a:r>
            <a:r>
              <a:rPr lang="en-US" i="1" dirty="0" err="1" smtClean="0">
                <a:latin typeface="Courier New" pitchFamily="49" charset="0"/>
                <a:cs typeface="Courier New" pitchFamily="49" charset="0"/>
              </a:rPr>
              <a:t>Cantor</a:t>
            </a:r>
            <a:r>
              <a:rPr lang="en-US" i="1" dirty="0" smtClean="0">
                <a:latin typeface="Courier New" pitchFamily="49" charset="0"/>
                <a:cs typeface="Courier New" pitchFamily="49" charset="0"/>
              </a:rPr>
              <a:t>.</a:t>
            </a:r>
            <a:r>
              <a:rPr lang="en-US" dirty="0" smtClean="0">
                <a:latin typeface="Courier New" pitchFamily="49" charset="0"/>
                <a:cs typeface="Courier New" pitchFamily="49" charset="0"/>
              </a:rPr>
              <a:t> The cardinality of a set with an unbounded number of elements.</a:t>
            </a:r>
          </a:p>
          <a:p>
            <a:endParaRPr lang="en-US" dirty="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15BABF9F-8FB1-4224-BA0B-0CB30B5826AA}" type="slidenum">
              <a:rPr lang="en-US" smtClean="0"/>
              <a:pPr/>
              <a:t>38</a:t>
            </a:fld>
            <a:endParaRPr lang="en-US"/>
          </a:p>
        </p:txBody>
      </p:sp>
      <p:sp>
        <p:nvSpPr>
          <p:cNvPr id="5" name="Rectangle 4"/>
          <p:cNvSpPr/>
          <p:nvPr/>
        </p:nvSpPr>
        <p:spPr>
          <a:xfrm>
            <a:off x="5486400" y="3124200"/>
            <a:ext cx="1143000" cy="1015663"/>
          </a:xfrm>
          <a:prstGeom prst="rect">
            <a:avLst/>
          </a:prstGeom>
        </p:spPr>
        <p:txBody>
          <a:bodyPr wrap="square">
            <a:spAutoFit/>
          </a:bodyPr>
          <a:lstStyle/>
          <a:p>
            <a:r>
              <a:rPr lang="en-US" sz="6000" b="1" dirty="0" smtClean="0">
                <a:solidFill>
                  <a:schemeClr val="bg2">
                    <a:lumMod val="25000"/>
                  </a:schemeClr>
                </a:solidFill>
                <a:latin typeface="Mathematica5" pitchFamily="2" charset="2"/>
                <a:sym typeface="Symbol"/>
              </a:rPr>
              <a:t></a:t>
            </a:r>
            <a:endParaRPr lang="en-US" sz="6000" dirty="0">
              <a:solidFill>
                <a:schemeClr val="bg2">
                  <a:lumMod val="25000"/>
                </a:schemeClr>
              </a:solidFill>
            </a:endParaRPr>
          </a:p>
        </p:txBody>
      </p:sp>
      <p:sp>
        <p:nvSpPr>
          <p:cNvPr id="6" name="Rectangle 5"/>
          <p:cNvSpPr/>
          <p:nvPr/>
        </p:nvSpPr>
        <p:spPr>
          <a:xfrm>
            <a:off x="3124200" y="5257800"/>
            <a:ext cx="691215" cy="830997"/>
          </a:xfrm>
          <a:prstGeom prst="rect">
            <a:avLst/>
          </a:prstGeom>
        </p:spPr>
        <p:txBody>
          <a:bodyPr wrap="none">
            <a:spAutoFit/>
          </a:bodyPr>
          <a:lstStyle/>
          <a:p>
            <a:r>
              <a:rPr lang="en-US" sz="4800" b="1" dirty="0" smtClean="0">
                <a:solidFill>
                  <a:schemeClr val="bg2">
                    <a:lumMod val="25000"/>
                  </a:schemeClr>
                </a:solidFill>
                <a:latin typeface="Times New Roman" pitchFamily="18" charset="0"/>
                <a:cs typeface="Times New Roman" pitchFamily="18" charset="0"/>
                <a:sym typeface="Symbol" pitchFamily="18" charset="2"/>
              </a:rPr>
              <a:t></a:t>
            </a:r>
            <a:endParaRPr lang="en-US" sz="4800" dirty="0">
              <a:solidFill>
                <a:schemeClr val="bg2">
                  <a:lumMod val="25000"/>
                </a:schemeClr>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20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2000"/>
                                        <p:tgtEl>
                                          <p:spTgt spid="3">
                                            <p:txEl>
                                              <p:pRg st="6" end="6"/>
                                            </p:txEl>
                                          </p:spTgt>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5938" name="AutoShape 2"/>
          <p:cNvSpPr>
            <a:spLocks noGrp="1" noChangeArrowheads="1"/>
          </p:cNvSpPr>
          <p:nvPr>
            <p:ph type="title"/>
          </p:nvPr>
        </p:nvSpPr>
        <p:spPr>
          <a:xfrm>
            <a:off x="609600" y="0"/>
            <a:ext cx="4267200" cy="1143000"/>
          </a:xfrm>
        </p:spPr>
        <p:txBody>
          <a:bodyPr>
            <a:normAutofit fontScale="90000"/>
          </a:bodyPr>
          <a:lstStyle/>
          <a:p>
            <a:r>
              <a:rPr lang="en-US" altLang="zh-CN" sz="2800" dirty="0" smtClean="0">
                <a:ea typeface="隶书" pitchFamily="49" charset="-122"/>
              </a:rPr>
              <a:t> </a:t>
            </a:r>
            <a:r>
              <a:rPr lang="en-US" altLang="zh-CN" sz="1800" b="0" dirty="0">
                <a:solidFill>
                  <a:srgbClr val="FF0000"/>
                </a:solidFill>
                <a:ea typeface="宋体" pitchFamily="2" charset="-122"/>
              </a:rPr>
              <a:t/>
            </a:r>
            <a:br>
              <a:rPr lang="en-US" altLang="zh-CN" sz="1800" b="0" dirty="0">
                <a:solidFill>
                  <a:srgbClr val="FF0000"/>
                </a:solidFill>
                <a:ea typeface="宋体" pitchFamily="2" charset="-122"/>
              </a:rPr>
            </a:br>
            <a:r>
              <a:rPr lang="en-US" sz="3200" b="0" dirty="0">
                <a:solidFill>
                  <a:schemeClr val="bg2">
                    <a:lumMod val="25000"/>
                  </a:schemeClr>
                </a:solidFill>
              </a:rPr>
              <a:t>Georg </a:t>
            </a:r>
            <a:r>
              <a:rPr lang="en-US" sz="3200" b="0" dirty="0" smtClean="0">
                <a:solidFill>
                  <a:schemeClr val="bg2">
                    <a:lumMod val="25000"/>
                  </a:schemeClr>
                </a:solidFill>
              </a:rPr>
              <a:t> </a:t>
            </a:r>
            <a:r>
              <a:rPr lang="en-US" sz="3100" b="0" dirty="0" smtClean="0">
                <a:solidFill>
                  <a:schemeClr val="bg2">
                    <a:lumMod val="25000"/>
                  </a:schemeClr>
                </a:solidFill>
              </a:rPr>
              <a:t>Cantor </a:t>
            </a:r>
            <a:r>
              <a:rPr lang="en-US" sz="1600" b="0" dirty="0" smtClean="0">
                <a:solidFill>
                  <a:schemeClr val="bg2">
                    <a:lumMod val="25000"/>
                  </a:schemeClr>
                </a:solidFill>
              </a:rPr>
              <a:t>(1845-1918)</a:t>
            </a:r>
            <a:r>
              <a:rPr lang="en-US" sz="2800" b="0" dirty="0">
                <a:solidFill>
                  <a:schemeClr val="bg2">
                    <a:lumMod val="25000"/>
                  </a:schemeClr>
                </a:solidFill>
              </a:rPr>
              <a:t/>
            </a:r>
            <a:br>
              <a:rPr lang="en-US" sz="2800" b="0" dirty="0">
                <a:solidFill>
                  <a:schemeClr val="bg2">
                    <a:lumMod val="25000"/>
                  </a:schemeClr>
                </a:solidFill>
              </a:rPr>
            </a:br>
            <a:endParaRPr lang="en-US" sz="2800" b="0" dirty="0">
              <a:solidFill>
                <a:schemeClr val="bg2">
                  <a:lumMod val="25000"/>
                </a:schemeClr>
              </a:solidFill>
            </a:endParaRPr>
          </a:p>
        </p:txBody>
      </p:sp>
      <p:sp>
        <p:nvSpPr>
          <p:cNvPr id="295939" name="Rectangle 3"/>
          <p:cNvSpPr>
            <a:spLocks noGrp="1" noChangeArrowheads="1"/>
          </p:cNvSpPr>
          <p:nvPr>
            <p:ph idx="1"/>
          </p:nvPr>
        </p:nvSpPr>
        <p:spPr>
          <a:xfrm>
            <a:off x="228600" y="1600200"/>
            <a:ext cx="4572000" cy="838200"/>
          </a:xfrm>
        </p:spPr>
        <p:txBody>
          <a:bodyPr/>
          <a:lstStyle/>
          <a:p>
            <a:pPr algn="ctr">
              <a:buFont typeface="Wingdings" pitchFamily="2" charset="2"/>
              <a:buNone/>
            </a:pPr>
            <a:r>
              <a:rPr lang="en-US" sz="2000" dirty="0"/>
              <a:t>Georg Cantor developed the set theory for transfinite numbers.</a:t>
            </a:r>
          </a:p>
          <a:p>
            <a:endParaRPr lang="en-US" dirty="0"/>
          </a:p>
        </p:txBody>
      </p:sp>
      <p:sp>
        <p:nvSpPr>
          <p:cNvPr id="295941" name="Text Box 5"/>
          <p:cNvSpPr txBox="1">
            <a:spLocks noChangeArrowheads="1"/>
          </p:cNvSpPr>
          <p:nvPr/>
        </p:nvSpPr>
        <p:spPr bwMode="auto">
          <a:xfrm>
            <a:off x="990600" y="2590800"/>
            <a:ext cx="1595438" cy="823913"/>
          </a:xfrm>
          <a:prstGeom prst="rect">
            <a:avLst/>
          </a:prstGeom>
          <a:noFill/>
          <a:ln w="9525">
            <a:noFill/>
            <a:miter lim="800000"/>
            <a:headEnd/>
            <a:tailEnd/>
          </a:ln>
          <a:effectLst/>
        </p:spPr>
        <p:txBody>
          <a:bodyPr>
            <a:spAutoFit/>
          </a:bodyPr>
          <a:lstStyle/>
          <a:p>
            <a:pPr algn="l" eaLnBrk="1" hangingPunct="1">
              <a:spcBef>
                <a:spcPct val="0"/>
              </a:spcBef>
            </a:pPr>
            <a:r>
              <a:rPr lang="en-US" sz="4800" b="1" dirty="0">
                <a:latin typeface="Times New Roman" pitchFamily="18" charset="0"/>
                <a:cs typeface="Times New Roman" pitchFamily="18" charset="0"/>
                <a:sym typeface="Symbol" pitchFamily="18" charset="2"/>
              </a:rPr>
              <a:t></a:t>
            </a:r>
            <a:r>
              <a:rPr lang="en-US" sz="4800" b="1" baseline="-25000" dirty="0">
                <a:latin typeface="Times New Roman" pitchFamily="18" charset="0"/>
                <a:cs typeface="Times New Roman" pitchFamily="18" charset="0"/>
                <a:sym typeface="Symbol" pitchFamily="18" charset="2"/>
              </a:rPr>
              <a:t>0</a:t>
            </a:r>
          </a:p>
        </p:txBody>
      </p:sp>
      <p:sp>
        <p:nvSpPr>
          <p:cNvPr id="295942" name="Text Box 6"/>
          <p:cNvSpPr txBox="1">
            <a:spLocks noChangeArrowheads="1"/>
          </p:cNvSpPr>
          <p:nvPr/>
        </p:nvSpPr>
        <p:spPr bwMode="auto">
          <a:xfrm>
            <a:off x="1905000" y="838200"/>
            <a:ext cx="1752600" cy="990600"/>
          </a:xfrm>
          <a:prstGeom prst="rect">
            <a:avLst/>
          </a:prstGeom>
          <a:noFill/>
          <a:ln w="9525">
            <a:noFill/>
            <a:miter lim="800000"/>
            <a:headEnd/>
            <a:tailEnd/>
          </a:ln>
          <a:effectLst/>
        </p:spPr>
        <p:txBody>
          <a:bodyPr>
            <a:spAutoFit/>
          </a:bodyPr>
          <a:lstStyle/>
          <a:p>
            <a:pPr algn="l" eaLnBrk="1" hangingPunct="1"/>
            <a:r>
              <a:rPr lang="en-US" sz="5900" b="1" dirty="0">
                <a:latin typeface="Times New Roman" pitchFamily="18" charset="0"/>
                <a:cs typeface="Times New Roman" pitchFamily="18" charset="0"/>
                <a:sym typeface="Symbol" pitchFamily="18" charset="2"/>
              </a:rPr>
              <a:t></a:t>
            </a:r>
            <a:r>
              <a:rPr lang="en-US" sz="4800" b="1" dirty="0">
                <a:latin typeface="Times New Roman" pitchFamily="18" charset="0"/>
                <a:cs typeface="Times New Roman" pitchFamily="18" charset="0"/>
                <a:sym typeface="Symbol" pitchFamily="18" charset="2"/>
              </a:rPr>
              <a:t> </a:t>
            </a:r>
            <a:r>
              <a:rPr lang="en-US" sz="4800" dirty="0">
                <a:latin typeface="Times New Roman" pitchFamily="18" charset="0"/>
              </a:rPr>
              <a:t> </a:t>
            </a:r>
          </a:p>
        </p:txBody>
      </p:sp>
      <p:sp>
        <p:nvSpPr>
          <p:cNvPr id="295943" name="Text Box 7"/>
          <p:cNvSpPr txBox="1">
            <a:spLocks noChangeArrowheads="1"/>
          </p:cNvSpPr>
          <p:nvPr/>
        </p:nvSpPr>
        <p:spPr bwMode="auto">
          <a:xfrm>
            <a:off x="2590800" y="2667000"/>
            <a:ext cx="1595437" cy="823913"/>
          </a:xfrm>
          <a:prstGeom prst="rect">
            <a:avLst/>
          </a:prstGeom>
          <a:noFill/>
          <a:ln w="9525">
            <a:noFill/>
            <a:miter lim="800000"/>
            <a:headEnd/>
            <a:tailEnd/>
          </a:ln>
          <a:effectLst/>
        </p:spPr>
        <p:txBody>
          <a:bodyPr>
            <a:spAutoFit/>
          </a:bodyPr>
          <a:lstStyle/>
          <a:p>
            <a:pPr algn="l" eaLnBrk="1" hangingPunct="1">
              <a:spcBef>
                <a:spcPct val="0"/>
              </a:spcBef>
            </a:pPr>
            <a:r>
              <a:rPr lang="en-US" sz="4800" b="1" dirty="0">
                <a:latin typeface="Times New Roman" pitchFamily="18" charset="0"/>
                <a:cs typeface="Times New Roman" pitchFamily="18" charset="0"/>
                <a:sym typeface="Symbol" pitchFamily="18" charset="2"/>
              </a:rPr>
              <a:t></a:t>
            </a:r>
            <a:r>
              <a:rPr lang="en-US" sz="4800" b="1" baseline="-25000" dirty="0">
                <a:latin typeface="Times New Roman" pitchFamily="18" charset="0"/>
                <a:cs typeface="Times New Roman" pitchFamily="18" charset="0"/>
                <a:sym typeface="Symbol" pitchFamily="18" charset="2"/>
              </a:rPr>
              <a:t>1</a:t>
            </a:r>
          </a:p>
        </p:txBody>
      </p:sp>
      <p:sp>
        <p:nvSpPr>
          <p:cNvPr id="295944" name="Text Box 8"/>
          <p:cNvSpPr txBox="1">
            <a:spLocks noChangeArrowheads="1"/>
          </p:cNvSpPr>
          <p:nvPr/>
        </p:nvSpPr>
        <p:spPr bwMode="auto">
          <a:xfrm>
            <a:off x="685800" y="3733800"/>
            <a:ext cx="1595438" cy="823913"/>
          </a:xfrm>
          <a:prstGeom prst="rect">
            <a:avLst/>
          </a:prstGeom>
          <a:noFill/>
          <a:ln w="9525">
            <a:noFill/>
            <a:miter lim="800000"/>
            <a:headEnd/>
            <a:tailEnd/>
          </a:ln>
          <a:effectLst/>
        </p:spPr>
        <p:txBody>
          <a:bodyPr>
            <a:spAutoFit/>
          </a:bodyPr>
          <a:lstStyle/>
          <a:p>
            <a:pPr algn="l" eaLnBrk="1" hangingPunct="1">
              <a:spcBef>
                <a:spcPct val="0"/>
              </a:spcBef>
            </a:pPr>
            <a:r>
              <a:rPr lang="en-US" sz="4800" b="1" dirty="0">
                <a:latin typeface="Times New Roman" pitchFamily="18" charset="0"/>
                <a:cs typeface="Times New Roman" pitchFamily="18" charset="0"/>
                <a:sym typeface="Symbol" pitchFamily="18" charset="2"/>
              </a:rPr>
              <a:t></a:t>
            </a:r>
            <a:r>
              <a:rPr lang="en-US" sz="4800" b="1" baseline="-25000" dirty="0">
                <a:latin typeface="Times New Roman" pitchFamily="18" charset="0"/>
                <a:cs typeface="Times New Roman" pitchFamily="18" charset="0"/>
                <a:sym typeface="Symbol" pitchFamily="18" charset="2"/>
              </a:rPr>
              <a:t>2</a:t>
            </a:r>
          </a:p>
        </p:txBody>
      </p:sp>
      <p:sp>
        <p:nvSpPr>
          <p:cNvPr id="295945" name="Text Box 9"/>
          <p:cNvSpPr txBox="1">
            <a:spLocks noChangeArrowheads="1"/>
          </p:cNvSpPr>
          <p:nvPr/>
        </p:nvSpPr>
        <p:spPr bwMode="auto">
          <a:xfrm>
            <a:off x="1524000" y="5029200"/>
            <a:ext cx="2057400" cy="823913"/>
          </a:xfrm>
          <a:prstGeom prst="rect">
            <a:avLst/>
          </a:prstGeom>
          <a:noFill/>
          <a:ln w="9525">
            <a:noFill/>
            <a:miter lim="800000"/>
            <a:headEnd/>
            <a:tailEnd/>
          </a:ln>
          <a:effectLst/>
        </p:spPr>
        <p:txBody>
          <a:bodyPr>
            <a:spAutoFit/>
          </a:bodyPr>
          <a:lstStyle/>
          <a:p>
            <a:pPr algn="l" eaLnBrk="1" hangingPunct="1">
              <a:spcBef>
                <a:spcPct val="0"/>
              </a:spcBef>
            </a:pPr>
            <a:r>
              <a:rPr lang="en-US" sz="4800" b="1" dirty="0">
                <a:latin typeface="Times New Roman" pitchFamily="18" charset="0"/>
                <a:cs typeface="Times New Roman" pitchFamily="18" charset="0"/>
                <a:sym typeface="Symbol" pitchFamily="18" charset="2"/>
              </a:rPr>
              <a:t></a:t>
            </a:r>
            <a:r>
              <a:rPr lang="en-US" sz="4800" b="1" baseline="-25000" dirty="0">
                <a:latin typeface="Times New Roman" pitchFamily="18" charset="0"/>
                <a:cs typeface="Times New Roman" pitchFamily="18" charset="0"/>
                <a:sym typeface="Symbol" pitchFamily="18" charset="2"/>
              </a:rPr>
              <a:t>o  </a:t>
            </a:r>
            <a:r>
              <a:rPr lang="en-US" sz="4800" b="1" dirty="0">
                <a:latin typeface="Times New Roman" pitchFamily="18" charset="0"/>
                <a:cs typeface="Times New Roman" pitchFamily="18" charset="0"/>
                <a:sym typeface="Symbol" pitchFamily="18" charset="2"/>
              </a:rPr>
              <a:t>?</a:t>
            </a:r>
          </a:p>
        </p:txBody>
      </p:sp>
      <p:sp>
        <p:nvSpPr>
          <p:cNvPr id="295946" name="Text Box 10"/>
          <p:cNvSpPr txBox="1">
            <a:spLocks noChangeArrowheads="1"/>
          </p:cNvSpPr>
          <p:nvPr/>
        </p:nvSpPr>
        <p:spPr bwMode="auto">
          <a:xfrm>
            <a:off x="3048000" y="3886200"/>
            <a:ext cx="1595438" cy="823913"/>
          </a:xfrm>
          <a:prstGeom prst="rect">
            <a:avLst/>
          </a:prstGeom>
          <a:noFill/>
          <a:ln w="9525">
            <a:noFill/>
            <a:miter lim="800000"/>
            <a:headEnd/>
            <a:tailEnd/>
          </a:ln>
          <a:effectLst/>
        </p:spPr>
        <p:txBody>
          <a:bodyPr>
            <a:spAutoFit/>
          </a:bodyPr>
          <a:lstStyle/>
          <a:p>
            <a:pPr algn="l" eaLnBrk="1" hangingPunct="1">
              <a:spcBef>
                <a:spcPct val="0"/>
              </a:spcBef>
            </a:pPr>
            <a:r>
              <a:rPr lang="en-US" sz="4800" b="1" dirty="0">
                <a:latin typeface="Times New Roman" pitchFamily="18" charset="0"/>
                <a:cs typeface="Times New Roman" pitchFamily="18" charset="0"/>
                <a:sym typeface="Symbol" pitchFamily="18" charset="2"/>
              </a:rPr>
              <a:t></a:t>
            </a:r>
            <a:r>
              <a:rPr lang="en-US" sz="4800" b="1" baseline="-25000" dirty="0">
                <a:latin typeface="Times New Roman" pitchFamily="18" charset="0"/>
                <a:cs typeface="Times New Roman" pitchFamily="18" charset="0"/>
                <a:sym typeface="Symbol" pitchFamily="18" charset="2"/>
              </a:rPr>
              <a:t>3</a:t>
            </a:r>
          </a:p>
        </p:txBody>
      </p:sp>
      <p:pic>
        <p:nvPicPr>
          <p:cNvPr id="9218" name="Picture 2"/>
          <p:cNvPicPr>
            <a:picLocks noChangeAspect="1" noChangeArrowheads="1"/>
          </p:cNvPicPr>
          <p:nvPr/>
        </p:nvPicPr>
        <p:blipFill>
          <a:blip r:embed="rId3" cstate="print"/>
          <a:srcRect/>
          <a:stretch>
            <a:fillRect/>
          </a:stretch>
        </p:blipFill>
        <p:spPr bwMode="auto">
          <a:xfrm>
            <a:off x="4953000" y="381000"/>
            <a:ext cx="3937000" cy="6223000"/>
          </a:xfrm>
          <a:prstGeom prst="rect">
            <a:avLst/>
          </a:prstGeom>
          <a:noFill/>
          <a:ln w="9525">
            <a:noFill/>
            <a:miter lim="800000"/>
            <a:headEnd/>
            <a:tailEnd/>
          </a:ln>
        </p:spPr>
      </p:pic>
      <p:sp>
        <p:nvSpPr>
          <p:cNvPr id="15" name="Rectangle 14"/>
          <p:cNvSpPr/>
          <p:nvPr/>
        </p:nvSpPr>
        <p:spPr>
          <a:xfrm>
            <a:off x="5334000" y="5562600"/>
            <a:ext cx="3117841" cy="307777"/>
          </a:xfrm>
          <a:prstGeom prst="rect">
            <a:avLst/>
          </a:prstGeom>
        </p:spPr>
        <p:txBody>
          <a:bodyPr wrap="none">
            <a:spAutoFit/>
          </a:bodyPr>
          <a:lstStyle/>
          <a:p>
            <a:r>
              <a:rPr lang="en-US" sz="1400" dirty="0" smtClean="0">
                <a:solidFill>
                  <a:schemeClr val="accent1">
                    <a:lumMod val="60000"/>
                    <a:lumOff val="40000"/>
                  </a:schemeClr>
                </a:solidFill>
              </a:rPr>
              <a:t>Georg Ferdinand Ludwig Philipp Cantor</a:t>
            </a:r>
            <a:endParaRPr lang="en-US" sz="1400" dirty="0">
              <a:solidFill>
                <a:schemeClr val="accent1">
                  <a:lumMod val="60000"/>
                  <a:lumOff val="40000"/>
                </a:schemeClr>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95939">
                                            <p:txEl>
                                              <p:pRg st="0" end="0"/>
                                            </p:txEl>
                                          </p:spTgt>
                                        </p:tgtEl>
                                        <p:attrNameLst>
                                          <p:attrName>style.visibility</p:attrName>
                                        </p:attrNameLst>
                                      </p:cBhvr>
                                      <p:to>
                                        <p:strVal val="visible"/>
                                      </p:to>
                                    </p:set>
                                    <p:anim calcmode="lin" valueType="num">
                                      <p:cBhvr additive="base">
                                        <p:cTn id="7" dur="500" fill="hold"/>
                                        <p:tgtEl>
                                          <p:spTgt spid="29593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9593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95942"/>
                                        </p:tgtEl>
                                        <p:attrNameLst>
                                          <p:attrName>style.visibility</p:attrName>
                                        </p:attrNameLst>
                                      </p:cBhvr>
                                      <p:to>
                                        <p:strVal val="visible"/>
                                      </p:to>
                                    </p:set>
                                    <p:anim calcmode="lin" valueType="num">
                                      <p:cBhvr additive="base">
                                        <p:cTn id="11" dur="500" fill="hold"/>
                                        <p:tgtEl>
                                          <p:spTgt spid="295942"/>
                                        </p:tgtEl>
                                        <p:attrNameLst>
                                          <p:attrName>ppt_x</p:attrName>
                                        </p:attrNameLst>
                                      </p:cBhvr>
                                      <p:tavLst>
                                        <p:tav tm="0">
                                          <p:val>
                                            <p:strVal val="0-#ppt_w/2"/>
                                          </p:val>
                                        </p:tav>
                                        <p:tav tm="100000">
                                          <p:val>
                                            <p:strVal val="#ppt_x"/>
                                          </p:val>
                                        </p:tav>
                                      </p:tavLst>
                                    </p:anim>
                                    <p:anim calcmode="lin" valueType="num">
                                      <p:cBhvr additive="base">
                                        <p:cTn id="12" dur="500" fill="hold"/>
                                        <p:tgtEl>
                                          <p:spTgt spid="29594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295941"/>
                                        </p:tgtEl>
                                        <p:attrNameLst>
                                          <p:attrName>style.visibility</p:attrName>
                                        </p:attrNameLst>
                                      </p:cBhvr>
                                      <p:to>
                                        <p:strVal val="visible"/>
                                      </p:to>
                                    </p:set>
                                    <p:anim calcmode="lin" valueType="num">
                                      <p:cBhvr additive="base">
                                        <p:cTn id="16" dur="500" fill="hold"/>
                                        <p:tgtEl>
                                          <p:spTgt spid="295941"/>
                                        </p:tgtEl>
                                        <p:attrNameLst>
                                          <p:attrName>ppt_x</p:attrName>
                                        </p:attrNameLst>
                                      </p:cBhvr>
                                      <p:tavLst>
                                        <p:tav tm="0">
                                          <p:val>
                                            <p:strVal val="0-#ppt_w/2"/>
                                          </p:val>
                                        </p:tav>
                                        <p:tav tm="100000">
                                          <p:val>
                                            <p:strVal val="#ppt_x"/>
                                          </p:val>
                                        </p:tav>
                                      </p:tavLst>
                                    </p:anim>
                                    <p:anim calcmode="lin" valueType="num">
                                      <p:cBhvr additive="base">
                                        <p:cTn id="17" dur="500" fill="hold"/>
                                        <p:tgtEl>
                                          <p:spTgt spid="295941"/>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0" nodeType="afterEffect">
                                  <p:stCondLst>
                                    <p:cond delay="0"/>
                                  </p:stCondLst>
                                  <p:childTnLst>
                                    <p:set>
                                      <p:cBhvr>
                                        <p:cTn id="20" dur="1" fill="hold">
                                          <p:stCondLst>
                                            <p:cond delay="0"/>
                                          </p:stCondLst>
                                        </p:cTn>
                                        <p:tgtEl>
                                          <p:spTgt spid="295943"/>
                                        </p:tgtEl>
                                        <p:attrNameLst>
                                          <p:attrName>style.visibility</p:attrName>
                                        </p:attrNameLst>
                                      </p:cBhvr>
                                      <p:to>
                                        <p:strVal val="visible"/>
                                      </p:to>
                                    </p:set>
                                    <p:anim calcmode="lin" valueType="num">
                                      <p:cBhvr additive="base">
                                        <p:cTn id="21" dur="500" fill="hold"/>
                                        <p:tgtEl>
                                          <p:spTgt spid="295943"/>
                                        </p:tgtEl>
                                        <p:attrNameLst>
                                          <p:attrName>ppt_x</p:attrName>
                                        </p:attrNameLst>
                                      </p:cBhvr>
                                      <p:tavLst>
                                        <p:tav tm="0">
                                          <p:val>
                                            <p:strVal val="0-#ppt_w/2"/>
                                          </p:val>
                                        </p:tav>
                                        <p:tav tm="100000">
                                          <p:val>
                                            <p:strVal val="#ppt_x"/>
                                          </p:val>
                                        </p:tav>
                                      </p:tavLst>
                                    </p:anim>
                                    <p:anim calcmode="lin" valueType="num">
                                      <p:cBhvr additive="base">
                                        <p:cTn id="22" dur="500" fill="hold"/>
                                        <p:tgtEl>
                                          <p:spTgt spid="295943"/>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0" nodeType="afterEffect">
                                  <p:stCondLst>
                                    <p:cond delay="0"/>
                                  </p:stCondLst>
                                  <p:childTnLst>
                                    <p:set>
                                      <p:cBhvr>
                                        <p:cTn id="25" dur="1" fill="hold">
                                          <p:stCondLst>
                                            <p:cond delay="0"/>
                                          </p:stCondLst>
                                        </p:cTn>
                                        <p:tgtEl>
                                          <p:spTgt spid="295944"/>
                                        </p:tgtEl>
                                        <p:attrNameLst>
                                          <p:attrName>style.visibility</p:attrName>
                                        </p:attrNameLst>
                                      </p:cBhvr>
                                      <p:to>
                                        <p:strVal val="visible"/>
                                      </p:to>
                                    </p:set>
                                    <p:anim calcmode="lin" valueType="num">
                                      <p:cBhvr additive="base">
                                        <p:cTn id="26" dur="500" fill="hold"/>
                                        <p:tgtEl>
                                          <p:spTgt spid="295944"/>
                                        </p:tgtEl>
                                        <p:attrNameLst>
                                          <p:attrName>ppt_x</p:attrName>
                                        </p:attrNameLst>
                                      </p:cBhvr>
                                      <p:tavLst>
                                        <p:tav tm="0">
                                          <p:val>
                                            <p:strVal val="0-#ppt_w/2"/>
                                          </p:val>
                                        </p:tav>
                                        <p:tav tm="100000">
                                          <p:val>
                                            <p:strVal val="#ppt_x"/>
                                          </p:val>
                                        </p:tav>
                                      </p:tavLst>
                                    </p:anim>
                                    <p:anim calcmode="lin" valueType="num">
                                      <p:cBhvr additive="base">
                                        <p:cTn id="27" dur="500" fill="hold"/>
                                        <p:tgtEl>
                                          <p:spTgt spid="295944"/>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grpId="0" nodeType="afterEffect">
                                  <p:stCondLst>
                                    <p:cond delay="0"/>
                                  </p:stCondLst>
                                  <p:childTnLst>
                                    <p:set>
                                      <p:cBhvr>
                                        <p:cTn id="30" dur="1" fill="hold">
                                          <p:stCondLst>
                                            <p:cond delay="0"/>
                                          </p:stCondLst>
                                        </p:cTn>
                                        <p:tgtEl>
                                          <p:spTgt spid="295946"/>
                                        </p:tgtEl>
                                        <p:attrNameLst>
                                          <p:attrName>style.visibility</p:attrName>
                                        </p:attrNameLst>
                                      </p:cBhvr>
                                      <p:to>
                                        <p:strVal val="visible"/>
                                      </p:to>
                                    </p:set>
                                    <p:anim calcmode="lin" valueType="num">
                                      <p:cBhvr additive="base">
                                        <p:cTn id="31" dur="500" fill="hold"/>
                                        <p:tgtEl>
                                          <p:spTgt spid="295946"/>
                                        </p:tgtEl>
                                        <p:attrNameLst>
                                          <p:attrName>ppt_x</p:attrName>
                                        </p:attrNameLst>
                                      </p:cBhvr>
                                      <p:tavLst>
                                        <p:tav tm="0">
                                          <p:val>
                                            <p:strVal val="0-#ppt_w/2"/>
                                          </p:val>
                                        </p:tav>
                                        <p:tav tm="100000">
                                          <p:val>
                                            <p:strVal val="#ppt_x"/>
                                          </p:val>
                                        </p:tav>
                                      </p:tavLst>
                                    </p:anim>
                                    <p:anim calcmode="lin" valueType="num">
                                      <p:cBhvr additive="base">
                                        <p:cTn id="32" dur="500" fill="hold"/>
                                        <p:tgtEl>
                                          <p:spTgt spid="295946"/>
                                        </p:tgtEl>
                                        <p:attrNameLst>
                                          <p:attrName>ppt_y</p:attrName>
                                        </p:attrNameLst>
                                      </p:cBhvr>
                                      <p:tavLst>
                                        <p:tav tm="0">
                                          <p:val>
                                            <p:strVal val="#ppt_y"/>
                                          </p:val>
                                        </p:tav>
                                        <p:tav tm="100000">
                                          <p:val>
                                            <p:strVal val="#ppt_y"/>
                                          </p:val>
                                        </p:tav>
                                      </p:tavLst>
                                    </p:anim>
                                  </p:childTnLst>
                                </p:cTn>
                              </p:par>
                            </p:childTnLst>
                          </p:cTn>
                        </p:par>
                        <p:par>
                          <p:cTn id="33" fill="hold">
                            <p:stCondLst>
                              <p:cond delay="2500"/>
                            </p:stCondLst>
                            <p:childTnLst>
                              <p:par>
                                <p:cTn id="34" presetID="2" presetClass="entr" presetSubtype="8" fill="hold" grpId="0" nodeType="afterEffect">
                                  <p:stCondLst>
                                    <p:cond delay="0"/>
                                  </p:stCondLst>
                                  <p:childTnLst>
                                    <p:set>
                                      <p:cBhvr>
                                        <p:cTn id="35" dur="1" fill="hold">
                                          <p:stCondLst>
                                            <p:cond delay="0"/>
                                          </p:stCondLst>
                                        </p:cTn>
                                        <p:tgtEl>
                                          <p:spTgt spid="295945"/>
                                        </p:tgtEl>
                                        <p:attrNameLst>
                                          <p:attrName>style.visibility</p:attrName>
                                        </p:attrNameLst>
                                      </p:cBhvr>
                                      <p:to>
                                        <p:strVal val="visible"/>
                                      </p:to>
                                    </p:set>
                                    <p:anim calcmode="lin" valueType="num">
                                      <p:cBhvr additive="base">
                                        <p:cTn id="36" dur="500" fill="hold"/>
                                        <p:tgtEl>
                                          <p:spTgt spid="295945"/>
                                        </p:tgtEl>
                                        <p:attrNameLst>
                                          <p:attrName>ppt_x</p:attrName>
                                        </p:attrNameLst>
                                      </p:cBhvr>
                                      <p:tavLst>
                                        <p:tav tm="0">
                                          <p:val>
                                            <p:strVal val="0-#ppt_w/2"/>
                                          </p:val>
                                        </p:tav>
                                        <p:tav tm="100000">
                                          <p:val>
                                            <p:strVal val="#ppt_x"/>
                                          </p:val>
                                        </p:tav>
                                      </p:tavLst>
                                    </p:anim>
                                    <p:anim calcmode="lin" valueType="num">
                                      <p:cBhvr additive="base">
                                        <p:cTn id="37" dur="500" fill="hold"/>
                                        <p:tgtEl>
                                          <p:spTgt spid="2959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39" grpId="0" build="p" autoUpdateAnimBg="0"/>
      <p:bldP spid="295941" grpId="0" autoUpdateAnimBg="0"/>
      <p:bldP spid="295942" grpId="0" autoUpdateAnimBg="0"/>
      <p:bldP spid="295943" grpId="0" autoUpdateAnimBg="0"/>
      <p:bldP spid="295944" grpId="0" autoUpdateAnimBg="0"/>
      <p:bldP spid="295945" grpId="0" autoUpdateAnimBg="0"/>
      <p:bldP spid="295946"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b="3706"/>
          <a:stretch>
            <a:fillRect/>
          </a:stretch>
        </p:blipFill>
        <p:spPr bwMode="auto">
          <a:xfrm>
            <a:off x="0" y="-1"/>
            <a:ext cx="9144000" cy="6858001"/>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583586FB-8699-4AC2-8011-F8263DA37F0E}" type="slidenum">
              <a:rPr lang="en-US" smtClean="0"/>
              <a:pPr/>
              <a:t>4</a:t>
            </a:fld>
            <a:endParaRPr lang="en-US"/>
          </a:p>
        </p:txBody>
      </p:sp>
      <p:sp>
        <p:nvSpPr>
          <p:cNvPr id="7" name="Rectangle 6"/>
          <p:cNvSpPr/>
          <p:nvPr/>
        </p:nvSpPr>
        <p:spPr>
          <a:xfrm>
            <a:off x="0" y="2362200"/>
            <a:ext cx="9144000" cy="2970044"/>
          </a:xfrm>
          <a:prstGeom prst="rect">
            <a:avLst/>
          </a:prstGeom>
          <a:noFill/>
        </p:spPr>
        <p:txBody>
          <a:bodyPr wrap="square" lIns="91440" tIns="45720" rIns="91440" bIns="45720">
            <a:spAutoFit/>
          </a:bodyPr>
          <a:lstStyle/>
          <a:p>
            <a:pPr algn="ctr"/>
            <a:r>
              <a:rPr lang="en-US" sz="11500" b="1" dirty="0" smtClean="0">
                <a:ln w="19050" cmpd="sng">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APOLOGETICS</a:t>
            </a:r>
          </a:p>
          <a:p>
            <a:pPr algn="ctr"/>
            <a:r>
              <a:rPr lang="en-US" sz="6600" b="1" dirty="0" smtClean="0">
                <a:ln w="19050" cmpd="sng">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for nerds</a:t>
            </a:r>
            <a:endParaRPr lang="en-US" sz="6600" b="1" dirty="0">
              <a:ln w="19050" cmpd="sng">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62" name="AutoShape 2"/>
          <p:cNvSpPr>
            <a:spLocks noGrp="1" noChangeArrowheads="1"/>
          </p:cNvSpPr>
          <p:nvPr>
            <p:ph type="title"/>
          </p:nvPr>
        </p:nvSpPr>
        <p:spPr>
          <a:xfrm>
            <a:off x="609600" y="0"/>
            <a:ext cx="7924800" cy="1143000"/>
          </a:xfrm>
        </p:spPr>
        <p:txBody>
          <a:bodyPr>
            <a:normAutofit/>
          </a:bodyPr>
          <a:lstStyle/>
          <a:p>
            <a:r>
              <a:rPr lang="en-US" altLang="zh-CN" sz="2800" dirty="0" smtClean="0">
                <a:ea typeface="隶书" pitchFamily="49" charset="-122"/>
              </a:rPr>
              <a:t> </a:t>
            </a:r>
            <a:r>
              <a:rPr lang="en-US" b="0" dirty="0" smtClean="0"/>
              <a:t>Cantor’s Work</a:t>
            </a:r>
            <a:endParaRPr lang="en-US" b="0" dirty="0"/>
          </a:p>
        </p:txBody>
      </p:sp>
      <p:sp>
        <p:nvSpPr>
          <p:cNvPr id="296963" name="Rectangle 3"/>
          <p:cNvSpPr>
            <a:spLocks noGrp="1" noChangeArrowheads="1"/>
          </p:cNvSpPr>
          <p:nvPr>
            <p:ph idx="1"/>
          </p:nvPr>
        </p:nvSpPr>
        <p:spPr>
          <a:xfrm>
            <a:off x="533400" y="1371600"/>
            <a:ext cx="4648200" cy="5715000"/>
          </a:xfrm>
        </p:spPr>
        <p:txBody>
          <a:bodyPr>
            <a:normAutofit/>
          </a:bodyPr>
          <a:lstStyle/>
          <a:p>
            <a:pPr>
              <a:lnSpc>
                <a:spcPct val="90000"/>
              </a:lnSpc>
              <a:buFont typeface="Wingdings" pitchFamily="2" charset="2"/>
              <a:buNone/>
            </a:pPr>
            <a:r>
              <a:rPr lang="en-US" sz="3000" dirty="0"/>
              <a:t>David Hilbert described Cantor's work as</a:t>
            </a:r>
            <a:r>
              <a:rPr lang="en-US" sz="3000" dirty="0" smtClean="0"/>
              <a:t>:</a:t>
            </a:r>
          </a:p>
          <a:p>
            <a:pPr lvl="1">
              <a:lnSpc>
                <a:spcPct val="90000"/>
              </a:lnSpc>
              <a:buFont typeface="Wingdings" pitchFamily="2" charset="2"/>
              <a:buNone/>
            </a:pPr>
            <a:r>
              <a:rPr lang="en-US" sz="2600" b="1" i="1" dirty="0" smtClean="0"/>
              <a:t>“...</a:t>
            </a:r>
            <a:r>
              <a:rPr lang="en-US" sz="2600" b="1" i="1" dirty="0"/>
              <a:t>the finest product of mathematical genius and one of the supreme achievements of purely intellectual human activity.”</a:t>
            </a:r>
            <a:endParaRPr lang="en-US" sz="2600" b="1" dirty="0"/>
          </a:p>
          <a:p>
            <a:pPr>
              <a:lnSpc>
                <a:spcPct val="90000"/>
              </a:lnSpc>
              <a:buFont typeface="Wingdings" pitchFamily="2" charset="2"/>
              <a:buNone/>
            </a:pPr>
            <a:r>
              <a:rPr lang="en-US" sz="3000" b="1" dirty="0" smtClean="0">
                <a:solidFill>
                  <a:schemeClr val="tx1"/>
                </a:solidFill>
              </a:rPr>
              <a:t>“…</a:t>
            </a:r>
            <a:r>
              <a:rPr lang="en-US" sz="3000" b="1" dirty="0">
                <a:solidFill>
                  <a:schemeClr val="tx1"/>
                </a:solidFill>
              </a:rPr>
              <a:t>the infinite is nowhere to be found in reality</a:t>
            </a:r>
            <a:r>
              <a:rPr lang="en-US" sz="3000" dirty="0">
                <a:solidFill>
                  <a:schemeClr val="tx1"/>
                </a:solidFill>
              </a:rPr>
              <a:t>” </a:t>
            </a:r>
            <a:endParaRPr lang="en-US" sz="3000" dirty="0" smtClean="0">
              <a:solidFill>
                <a:schemeClr val="tx1"/>
              </a:solidFill>
            </a:endParaRPr>
          </a:p>
          <a:p>
            <a:pPr>
              <a:lnSpc>
                <a:spcPct val="90000"/>
              </a:lnSpc>
              <a:buFont typeface="Wingdings" pitchFamily="2" charset="2"/>
              <a:buNone/>
            </a:pPr>
            <a:r>
              <a:rPr lang="en-US" sz="3000" dirty="0" smtClean="0">
                <a:solidFill>
                  <a:schemeClr val="tx1"/>
                </a:solidFill>
              </a:rPr>
              <a:t>				</a:t>
            </a:r>
            <a:r>
              <a:rPr lang="en-US" sz="1600" dirty="0" smtClean="0"/>
              <a:t>David </a:t>
            </a:r>
            <a:r>
              <a:rPr lang="en-US" sz="1600" dirty="0"/>
              <a:t>Hilbert.</a:t>
            </a:r>
            <a:endParaRPr lang="en-US" sz="3000" dirty="0"/>
          </a:p>
          <a:p>
            <a:pPr>
              <a:lnSpc>
                <a:spcPct val="90000"/>
              </a:lnSpc>
              <a:buFont typeface="Wingdings" pitchFamily="2" charset="2"/>
              <a:buNone/>
            </a:pPr>
            <a:endParaRPr lang="en-US" sz="2400" dirty="0"/>
          </a:p>
        </p:txBody>
      </p:sp>
      <p:sp>
        <p:nvSpPr>
          <p:cNvPr id="296966" name="Text Box 6"/>
          <p:cNvSpPr txBox="1">
            <a:spLocks noChangeArrowheads="1"/>
          </p:cNvSpPr>
          <p:nvPr/>
        </p:nvSpPr>
        <p:spPr bwMode="auto">
          <a:xfrm>
            <a:off x="6629400" y="5181600"/>
            <a:ext cx="1752600" cy="519113"/>
          </a:xfrm>
          <a:prstGeom prst="rect">
            <a:avLst/>
          </a:prstGeom>
          <a:noFill/>
          <a:ln w="9525">
            <a:noFill/>
            <a:miter lim="800000"/>
            <a:headEnd/>
            <a:tailEnd/>
          </a:ln>
          <a:effectLst/>
        </p:spPr>
        <p:txBody>
          <a:bodyPr>
            <a:spAutoFit/>
          </a:bodyPr>
          <a:lstStyle/>
          <a:p>
            <a:pPr algn="l" eaLnBrk="1" hangingPunct="1"/>
            <a:r>
              <a:rPr lang="en-US" sz="2800">
                <a:solidFill>
                  <a:srgbClr val="FFFF66"/>
                </a:solidFill>
                <a:latin typeface="Times New Roman" pitchFamily="18" charset="0"/>
              </a:rPr>
              <a:t>Hilbert</a:t>
            </a:r>
          </a:p>
        </p:txBody>
      </p:sp>
      <p:pic>
        <p:nvPicPr>
          <p:cNvPr id="10242" name="Picture 2"/>
          <p:cNvPicPr>
            <a:picLocks noChangeAspect="1" noChangeArrowheads="1"/>
          </p:cNvPicPr>
          <p:nvPr/>
        </p:nvPicPr>
        <p:blipFill>
          <a:blip r:embed="rId3" cstate="print"/>
          <a:srcRect/>
          <a:stretch>
            <a:fillRect/>
          </a:stretch>
        </p:blipFill>
        <p:spPr bwMode="auto">
          <a:xfrm>
            <a:off x="5410200" y="1447800"/>
            <a:ext cx="3567444" cy="4733925"/>
          </a:xfrm>
          <a:prstGeom prst="rect">
            <a:avLst/>
          </a:prstGeom>
          <a:noFill/>
          <a:ln w="9525">
            <a:noFill/>
            <a:miter lim="800000"/>
            <a:headEnd/>
            <a:tailEnd/>
          </a:ln>
        </p:spPr>
      </p:pic>
      <p:sp>
        <p:nvSpPr>
          <p:cNvPr id="9" name="Rectangle 8"/>
          <p:cNvSpPr/>
          <p:nvPr/>
        </p:nvSpPr>
        <p:spPr>
          <a:xfrm>
            <a:off x="6553200" y="5334000"/>
            <a:ext cx="1460656" cy="369332"/>
          </a:xfrm>
          <a:prstGeom prst="rect">
            <a:avLst/>
          </a:prstGeom>
        </p:spPr>
        <p:txBody>
          <a:bodyPr wrap="none">
            <a:spAutoFit/>
          </a:bodyPr>
          <a:lstStyle/>
          <a:p>
            <a:pPr>
              <a:defRPr/>
            </a:pPr>
            <a:r>
              <a:rPr lang="en-US" dirty="0" smtClean="0">
                <a:solidFill>
                  <a:schemeClr val="accent1">
                    <a:lumMod val="40000"/>
                    <a:lumOff val="60000"/>
                  </a:schemeClr>
                </a:solidFill>
                <a:latin typeface="Times New Roman" pitchFamily="18" charset="0"/>
              </a:rPr>
              <a:t>David Hilbert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96963">
                                            <p:txEl>
                                              <p:pRg st="0" end="0"/>
                                            </p:txEl>
                                          </p:spTgt>
                                        </p:tgtEl>
                                        <p:attrNameLst>
                                          <p:attrName>style.visibility</p:attrName>
                                        </p:attrNameLst>
                                      </p:cBhvr>
                                      <p:to>
                                        <p:strVal val="visible"/>
                                      </p:to>
                                    </p:set>
                                    <p:animEffect transition="in" filter="checkerboard(across)">
                                      <p:cBhvr>
                                        <p:cTn id="7" dur="500"/>
                                        <p:tgtEl>
                                          <p:spTgt spid="29696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96963">
                                            <p:txEl>
                                              <p:pRg st="1" end="1"/>
                                            </p:txEl>
                                          </p:spTgt>
                                        </p:tgtEl>
                                        <p:attrNameLst>
                                          <p:attrName>style.visibility</p:attrName>
                                        </p:attrNameLst>
                                      </p:cBhvr>
                                      <p:to>
                                        <p:strVal val="visible"/>
                                      </p:to>
                                    </p:set>
                                    <p:animEffect transition="in" filter="checkerboard(across)">
                                      <p:cBhvr>
                                        <p:cTn id="10" dur="500"/>
                                        <p:tgtEl>
                                          <p:spTgt spid="296963">
                                            <p:txEl>
                                              <p:pRg st="1" end="1"/>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96963">
                                            <p:txEl>
                                              <p:pRg st="2" end="2"/>
                                            </p:txEl>
                                          </p:spTgt>
                                        </p:tgtEl>
                                        <p:attrNameLst>
                                          <p:attrName>style.visibility</p:attrName>
                                        </p:attrNameLst>
                                      </p:cBhvr>
                                      <p:to>
                                        <p:strVal val="visible"/>
                                      </p:to>
                                    </p:set>
                                    <p:animEffect transition="in" filter="checkerboard(across)">
                                      <p:cBhvr>
                                        <p:cTn id="13" dur="500"/>
                                        <p:tgtEl>
                                          <p:spTgt spid="296963">
                                            <p:txEl>
                                              <p:pRg st="2" end="2"/>
                                            </p:txEl>
                                          </p:spTgt>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296963">
                                            <p:txEl>
                                              <p:pRg st="3" end="3"/>
                                            </p:txEl>
                                          </p:spTgt>
                                        </p:tgtEl>
                                        <p:attrNameLst>
                                          <p:attrName>style.visibility</p:attrName>
                                        </p:attrNameLst>
                                      </p:cBhvr>
                                      <p:to>
                                        <p:strVal val="visible"/>
                                      </p:to>
                                    </p:set>
                                    <p:animEffect transition="in" filter="checkerboard(across)">
                                      <p:cBhvr>
                                        <p:cTn id="16" dur="500"/>
                                        <p:tgtEl>
                                          <p:spTgt spid="2969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3" grpId="0" build="p" bldLvl="3"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Text Box 2"/>
          <p:cNvSpPr txBox="1">
            <a:spLocks noChangeArrowheads="1"/>
          </p:cNvSpPr>
          <p:nvPr/>
        </p:nvSpPr>
        <p:spPr bwMode="auto">
          <a:xfrm>
            <a:off x="2590800" y="1981200"/>
            <a:ext cx="5181600" cy="4664075"/>
          </a:xfrm>
          <a:prstGeom prst="rect">
            <a:avLst/>
          </a:prstGeom>
          <a:noFill/>
          <a:ln w="9525">
            <a:noFill/>
            <a:miter lim="800000"/>
            <a:headEnd/>
            <a:tailEnd/>
          </a:ln>
          <a:effectLst/>
        </p:spPr>
        <p:txBody>
          <a:bodyPr>
            <a:spAutoFit/>
          </a:bodyPr>
          <a:lstStyle/>
          <a:p>
            <a:pPr algn="l" eaLnBrk="1" hangingPunct="1">
              <a:spcBef>
                <a:spcPct val="0"/>
              </a:spcBef>
            </a:pPr>
            <a:r>
              <a:rPr lang="en-US" sz="30000" b="1" dirty="0">
                <a:solidFill>
                  <a:schemeClr val="bg2">
                    <a:lumMod val="90000"/>
                  </a:schemeClr>
                </a:solidFill>
                <a:latin typeface="Times New Roman" pitchFamily="18" charset="0"/>
                <a:cs typeface="Times New Roman" pitchFamily="18" charset="0"/>
                <a:sym typeface="Symbol" pitchFamily="18" charset="2"/>
              </a:rPr>
              <a:t></a:t>
            </a:r>
            <a:r>
              <a:rPr lang="en-US" sz="30000" b="1" baseline="-25000" dirty="0">
                <a:solidFill>
                  <a:schemeClr val="bg2">
                    <a:lumMod val="90000"/>
                  </a:schemeClr>
                </a:solidFill>
                <a:latin typeface="Times New Roman" pitchFamily="18" charset="0"/>
                <a:cs typeface="Times New Roman" pitchFamily="18" charset="0"/>
                <a:sym typeface="Symbol" pitchFamily="18" charset="2"/>
              </a:rPr>
              <a:t>0</a:t>
            </a:r>
            <a:endParaRPr lang="en-US" sz="3200" b="1" dirty="0">
              <a:solidFill>
                <a:schemeClr val="bg2">
                  <a:lumMod val="90000"/>
                </a:schemeClr>
              </a:solidFill>
              <a:latin typeface="Times New Roman" pitchFamily="18" charset="0"/>
            </a:endParaRPr>
          </a:p>
        </p:txBody>
      </p:sp>
      <p:sp>
        <p:nvSpPr>
          <p:cNvPr id="299011" name="AutoShape 3"/>
          <p:cNvSpPr>
            <a:spLocks noGrp="1" noChangeArrowheads="1"/>
          </p:cNvSpPr>
          <p:nvPr>
            <p:ph type="title"/>
          </p:nvPr>
        </p:nvSpPr>
        <p:spPr>
          <a:xfrm>
            <a:off x="457200" y="0"/>
            <a:ext cx="8686800" cy="838200"/>
          </a:xfrm>
        </p:spPr>
        <p:txBody>
          <a:bodyPr>
            <a:normAutofit fontScale="90000"/>
          </a:bodyPr>
          <a:lstStyle/>
          <a:p>
            <a:r>
              <a:rPr lang="en-US" altLang="zh-CN" sz="2800" dirty="0" smtClean="0">
                <a:ea typeface="隶书" pitchFamily="49" charset="-122"/>
              </a:rPr>
              <a:t> </a:t>
            </a:r>
            <a:r>
              <a:rPr lang="en-US" sz="2400" b="0" dirty="0">
                <a:solidFill>
                  <a:srgbClr val="FF0000"/>
                </a:solidFill>
              </a:rPr>
              <a:t/>
            </a:r>
            <a:br>
              <a:rPr lang="en-US" sz="2400" b="0" dirty="0">
                <a:solidFill>
                  <a:srgbClr val="FF0000"/>
                </a:solidFill>
              </a:rPr>
            </a:br>
            <a:r>
              <a:rPr lang="en-US" b="0" dirty="0" err="1"/>
              <a:t>Cantorian</a:t>
            </a:r>
            <a:r>
              <a:rPr lang="en-US" b="0" dirty="0"/>
              <a:t> Infinities…</a:t>
            </a:r>
          </a:p>
        </p:txBody>
      </p:sp>
      <p:sp>
        <p:nvSpPr>
          <p:cNvPr id="299012" name="Rectangle 4"/>
          <p:cNvSpPr>
            <a:spLocks noGrp="1" noChangeArrowheads="1"/>
          </p:cNvSpPr>
          <p:nvPr>
            <p:ph idx="1"/>
          </p:nvPr>
        </p:nvSpPr>
        <p:spPr>
          <a:xfrm>
            <a:off x="228600" y="1143000"/>
            <a:ext cx="8915400" cy="2667000"/>
          </a:xfrm>
        </p:spPr>
        <p:txBody>
          <a:bodyPr>
            <a:noAutofit/>
          </a:bodyPr>
          <a:lstStyle/>
          <a:p>
            <a:pPr algn="ctr">
              <a:buFont typeface="Symbol" pitchFamily="18" charset="2"/>
              <a:buNone/>
            </a:pPr>
            <a:r>
              <a:rPr lang="en-US" sz="2400" b="1" dirty="0"/>
              <a:t>The set of all counting numbers </a:t>
            </a:r>
          </a:p>
          <a:p>
            <a:pPr algn="ctr">
              <a:buFont typeface="Symbol" pitchFamily="18" charset="2"/>
              <a:buNone/>
            </a:pPr>
            <a:r>
              <a:rPr lang="en-US" sz="2400" b="1" dirty="0">
                <a:latin typeface="Arial Black" pitchFamily="34" charset="0"/>
              </a:rPr>
              <a:t>C</a:t>
            </a:r>
            <a:r>
              <a:rPr lang="en-US" sz="2400" b="1" dirty="0"/>
              <a:t>={1, 2, 3, 4, </a:t>
            </a:r>
            <a:r>
              <a:rPr lang="en-US" sz="2400" b="1" dirty="0" smtClean="0"/>
              <a:t>…}   has cardinality </a:t>
            </a:r>
            <a:r>
              <a:rPr lang="en-US" sz="2400" b="1" dirty="0">
                <a:cs typeface="Times New Roman" pitchFamily="18" charset="0"/>
                <a:sym typeface="Symbol" pitchFamily="18" charset="2"/>
              </a:rPr>
              <a:t></a:t>
            </a:r>
            <a:r>
              <a:rPr lang="en-US" sz="2400" b="1" baseline="-25000" dirty="0">
                <a:cs typeface="Times New Roman" pitchFamily="18" charset="0"/>
                <a:sym typeface="Symbol" pitchFamily="18" charset="2"/>
              </a:rPr>
              <a:t>0</a:t>
            </a:r>
            <a:r>
              <a:rPr lang="en-US" sz="2400" b="1" dirty="0"/>
              <a:t> .</a:t>
            </a:r>
            <a:r>
              <a:rPr lang="en-US" sz="2400" dirty="0"/>
              <a:t> </a:t>
            </a:r>
          </a:p>
          <a:p>
            <a:pPr algn="ctr">
              <a:buFont typeface="Symbol" pitchFamily="18" charset="2"/>
              <a:buNone/>
            </a:pPr>
            <a:r>
              <a:rPr lang="en-US" sz="2400" dirty="0"/>
              <a:t>Other sets have </a:t>
            </a:r>
            <a:r>
              <a:rPr lang="en-US" sz="2400" b="1" dirty="0" smtClean="0"/>
              <a:t>cardinality </a:t>
            </a:r>
            <a:r>
              <a:rPr lang="en-US" sz="2400" b="1" dirty="0">
                <a:cs typeface="Times New Roman" pitchFamily="18" charset="0"/>
                <a:sym typeface="Symbol" pitchFamily="18" charset="2"/>
              </a:rPr>
              <a:t></a:t>
            </a:r>
            <a:r>
              <a:rPr lang="en-US" sz="2400" b="1" baseline="-25000" dirty="0">
                <a:cs typeface="Times New Roman" pitchFamily="18" charset="0"/>
                <a:sym typeface="Symbol" pitchFamily="18" charset="2"/>
              </a:rPr>
              <a:t>0</a:t>
            </a:r>
            <a:r>
              <a:rPr lang="en-US" sz="2400" b="1" dirty="0"/>
              <a:t> if each element in the set can be placed on a one-to-one correspondence to </a:t>
            </a:r>
            <a:r>
              <a:rPr lang="en-US" sz="2400" b="1" dirty="0">
                <a:latin typeface="Arial Black" pitchFamily="34" charset="0"/>
              </a:rPr>
              <a:t>C</a:t>
            </a:r>
            <a:r>
              <a:rPr lang="en-US" sz="2400" b="1" dirty="0"/>
              <a:t>.</a:t>
            </a:r>
          </a:p>
        </p:txBody>
      </p:sp>
      <p:sp>
        <p:nvSpPr>
          <p:cNvPr id="7" name="Rectangle 4"/>
          <p:cNvSpPr txBox="1">
            <a:spLocks noChangeArrowheads="1"/>
          </p:cNvSpPr>
          <p:nvPr/>
        </p:nvSpPr>
        <p:spPr>
          <a:xfrm>
            <a:off x="381000" y="2895600"/>
            <a:ext cx="4114800" cy="1981200"/>
          </a:xfrm>
          <a:prstGeom prst="rect">
            <a:avLst/>
          </a:prstGeom>
          <a:solidFill>
            <a:schemeClr val="accent1">
              <a:alpha val="20000"/>
            </a:schemeClr>
          </a:solidFill>
        </p:spPr>
        <p:txBody>
          <a:bodyPr vert="horz">
            <a:noAutofit/>
          </a:bodyPr>
          <a:lstStyle/>
          <a:p>
            <a:pPr marL="342900" marR="0" lvl="0" indent="-342900" algn="ctr" defTabSz="914400" rtl="0" eaLnBrk="1" fontAlgn="auto" latinLnBrk="0" hangingPunct="1">
              <a:lnSpc>
                <a:spcPct val="100000"/>
              </a:lnSpc>
              <a:spcBef>
                <a:spcPct val="20000"/>
              </a:spcBef>
              <a:spcAft>
                <a:spcPts val="0"/>
              </a:spcAft>
              <a:buClr>
                <a:schemeClr val="accent1"/>
              </a:buClr>
              <a:buSzPct val="70000"/>
              <a:buFont typeface="Symbol" pitchFamily="18" charset="2"/>
              <a:buNone/>
              <a:tabLst/>
              <a:defRPr/>
            </a:pPr>
            <a:r>
              <a:rPr kumimoji="0" lang="en-US" sz="2400" b="1" i="0" u="none" strike="noStrike" kern="1200" cap="none" spc="0" normalizeH="0" baseline="0" noProof="0" dirty="0" smtClean="0">
                <a:ln>
                  <a:noFill/>
                </a:ln>
                <a:solidFill>
                  <a:schemeClr val="tx2"/>
                </a:solidFill>
                <a:effectLst/>
                <a:uLnTx/>
                <a:uFillTx/>
                <a:latin typeface="+mn-lt"/>
                <a:ea typeface="+mn-ea"/>
                <a:cs typeface="+mn-cs"/>
              </a:rPr>
              <a:t>WEIRD:</a:t>
            </a:r>
          </a:p>
          <a:p>
            <a:pPr marL="342900" marR="0" lvl="0" indent="-342900" algn="ctr" defTabSz="914400" rtl="0" eaLnBrk="1" fontAlgn="auto" latinLnBrk="0" hangingPunct="1">
              <a:lnSpc>
                <a:spcPct val="100000"/>
              </a:lnSpc>
              <a:spcBef>
                <a:spcPct val="20000"/>
              </a:spcBef>
              <a:spcAft>
                <a:spcPts val="0"/>
              </a:spcAft>
              <a:buClr>
                <a:schemeClr val="accent1"/>
              </a:buClr>
              <a:buSzPct val="70000"/>
              <a:buFont typeface="Symbol" pitchFamily="18" charset="2"/>
              <a:buNone/>
              <a:tabLst/>
              <a:defRPr/>
            </a:pPr>
            <a:r>
              <a:rPr kumimoji="0" lang="en-US" sz="2400" b="1" i="0" u="none" strike="noStrike" kern="1200" cap="none" spc="0" normalizeH="0" baseline="0" noProof="0" dirty="0" smtClean="0">
                <a:ln>
                  <a:noFill/>
                </a:ln>
                <a:solidFill>
                  <a:schemeClr val="tx2"/>
                </a:solidFill>
                <a:effectLst/>
                <a:uLnTx/>
                <a:uFillTx/>
                <a:latin typeface="+mn-lt"/>
                <a:ea typeface="+mn-ea"/>
                <a:cs typeface="+mn-cs"/>
              </a:rPr>
              <a:t>The set of all  integers  </a:t>
            </a:r>
          </a:p>
          <a:p>
            <a:pPr marL="342900" lvl="0" indent="-342900" algn="ctr">
              <a:spcBef>
                <a:spcPct val="20000"/>
              </a:spcBef>
              <a:buClr>
                <a:schemeClr val="accent1"/>
              </a:buClr>
              <a:buSzPct val="70000"/>
            </a:pPr>
            <a:r>
              <a:rPr kumimoji="0" lang="en-US" sz="2400" b="1" i="0" u="none" strike="noStrike" kern="1200" cap="none" spc="0" normalizeH="0" baseline="0" noProof="0" dirty="0" smtClean="0">
                <a:ln>
                  <a:noFill/>
                </a:ln>
                <a:solidFill>
                  <a:schemeClr val="tx2"/>
                </a:solidFill>
                <a:effectLst/>
                <a:uLnTx/>
                <a:uFillTx/>
                <a:latin typeface="Arial Black" pitchFamily="34" charset="0"/>
                <a:ea typeface="+mn-ea"/>
                <a:cs typeface="+mn-cs"/>
              </a:rPr>
              <a:t>C</a:t>
            </a:r>
            <a:r>
              <a:rPr lang="en-US" sz="2400" b="1" baseline="-25000" dirty="0" smtClean="0">
                <a:solidFill>
                  <a:schemeClr val="tx2"/>
                </a:solidFill>
              </a:rPr>
              <a:t>1</a:t>
            </a:r>
            <a:r>
              <a:rPr lang="en-US" sz="2400" b="1" dirty="0" smtClean="0">
                <a:solidFill>
                  <a:schemeClr val="tx2"/>
                </a:solidFill>
              </a:rPr>
              <a:t> ={-3,-2,-1,0,1, </a:t>
            </a:r>
            <a:r>
              <a:rPr kumimoji="0" lang="en-US" sz="2400" b="1" i="0" u="none" strike="noStrike" kern="1200" cap="none" spc="0" normalizeH="0" baseline="0" noProof="0" dirty="0" smtClean="0">
                <a:ln>
                  <a:noFill/>
                </a:ln>
                <a:solidFill>
                  <a:schemeClr val="tx2"/>
                </a:solidFill>
                <a:effectLst/>
                <a:uLnTx/>
                <a:uFillTx/>
                <a:latin typeface="+mn-lt"/>
                <a:ea typeface="+mn-ea"/>
                <a:cs typeface="+mn-cs"/>
              </a:rPr>
              <a:t>2, 3, 4, …}</a:t>
            </a:r>
          </a:p>
          <a:p>
            <a:pPr marL="342900" marR="0" lvl="0" indent="-342900" algn="ctr" defTabSz="914400" rtl="0" eaLnBrk="1" fontAlgn="auto" latinLnBrk="0" hangingPunct="1">
              <a:lnSpc>
                <a:spcPct val="100000"/>
              </a:lnSpc>
              <a:spcBef>
                <a:spcPct val="20000"/>
              </a:spcBef>
              <a:spcAft>
                <a:spcPts val="0"/>
              </a:spcAft>
              <a:buClr>
                <a:schemeClr val="accent1"/>
              </a:buClr>
              <a:buSzPct val="70000"/>
              <a:buFont typeface="Symbol" pitchFamily="18" charset="2"/>
              <a:buNone/>
              <a:tabLst/>
              <a:defRPr/>
            </a:pPr>
            <a:r>
              <a:rPr kumimoji="0" lang="en-US" sz="2400" b="1" i="0" u="none" strike="noStrike" kern="1200" cap="none" spc="0" normalizeH="0" baseline="0" noProof="0" dirty="0" smtClean="0">
                <a:ln>
                  <a:noFill/>
                </a:ln>
                <a:solidFill>
                  <a:schemeClr val="tx2"/>
                </a:solidFill>
                <a:effectLst/>
                <a:uLnTx/>
                <a:uFillTx/>
                <a:latin typeface="+mn-lt"/>
                <a:ea typeface="+mn-ea"/>
                <a:cs typeface="+mn-cs"/>
              </a:rPr>
              <a:t>has cardinality </a:t>
            </a:r>
            <a:r>
              <a:rPr kumimoji="0" lang="en-US" sz="2400" b="1" i="0" u="none" strike="noStrike" kern="1200" cap="none" spc="0" normalizeH="0" baseline="0" noProof="0" dirty="0" smtClean="0">
                <a:ln>
                  <a:noFill/>
                </a:ln>
                <a:solidFill>
                  <a:schemeClr val="tx2"/>
                </a:solidFill>
                <a:effectLst/>
                <a:uLnTx/>
                <a:uFillTx/>
                <a:latin typeface="+mn-lt"/>
                <a:ea typeface="+mn-ea"/>
                <a:cs typeface="Times New Roman" pitchFamily="18" charset="0"/>
                <a:sym typeface="Symbol" pitchFamily="18" charset="2"/>
              </a:rPr>
              <a:t></a:t>
            </a:r>
            <a:r>
              <a:rPr kumimoji="0" lang="en-US" sz="2400" b="1" i="0" u="none" strike="noStrike" kern="1200" cap="none" spc="0" normalizeH="0" baseline="-25000" noProof="0" dirty="0" smtClean="0">
                <a:ln>
                  <a:noFill/>
                </a:ln>
                <a:solidFill>
                  <a:schemeClr val="tx2"/>
                </a:solidFill>
                <a:effectLst/>
                <a:uLnTx/>
                <a:uFillTx/>
                <a:latin typeface="+mn-lt"/>
                <a:ea typeface="+mn-ea"/>
                <a:cs typeface="Times New Roman" pitchFamily="18" charset="0"/>
                <a:sym typeface="Symbol" pitchFamily="18" charset="2"/>
              </a:rPr>
              <a:t>0</a:t>
            </a:r>
            <a:r>
              <a:rPr kumimoji="0" lang="en-US" sz="2400" b="1" i="0" u="none" strike="noStrike" kern="1200" cap="none" spc="0" normalizeH="0" baseline="0" noProof="0" dirty="0" smtClean="0">
                <a:ln>
                  <a:noFill/>
                </a:ln>
                <a:solidFill>
                  <a:schemeClr val="tx2"/>
                </a:solidFill>
                <a:effectLst/>
                <a:uLnTx/>
                <a:uFillTx/>
                <a:latin typeface="+mn-lt"/>
                <a:ea typeface="+mn-ea"/>
                <a:cs typeface="+mn-cs"/>
              </a:rPr>
              <a:t> .</a:t>
            </a:r>
            <a:r>
              <a:rPr kumimoji="0" lang="en-US" sz="2400" b="0" i="0" u="none" strike="noStrike" kern="1200" cap="none" spc="0" normalizeH="0" baseline="0" noProof="0" dirty="0" smtClean="0">
                <a:ln>
                  <a:noFill/>
                </a:ln>
                <a:solidFill>
                  <a:schemeClr val="tx2"/>
                </a:solidFill>
                <a:effectLst/>
                <a:uLnTx/>
                <a:uFillTx/>
                <a:latin typeface="+mn-lt"/>
                <a:ea typeface="+mn-ea"/>
                <a:cs typeface="+mn-cs"/>
              </a:rPr>
              <a:t> </a:t>
            </a:r>
          </a:p>
        </p:txBody>
      </p:sp>
      <p:sp>
        <p:nvSpPr>
          <p:cNvPr id="8" name="Rectangle 4"/>
          <p:cNvSpPr txBox="1">
            <a:spLocks noChangeArrowheads="1"/>
          </p:cNvSpPr>
          <p:nvPr/>
        </p:nvSpPr>
        <p:spPr>
          <a:xfrm>
            <a:off x="457200" y="4876800"/>
            <a:ext cx="4114800" cy="1981200"/>
          </a:xfrm>
          <a:prstGeom prst="rect">
            <a:avLst/>
          </a:prstGeom>
          <a:solidFill>
            <a:schemeClr val="accent1">
              <a:alpha val="20000"/>
            </a:schemeClr>
          </a:solidFill>
        </p:spPr>
        <p:txBody>
          <a:bodyPr vert="horz">
            <a:noAutofit/>
          </a:bodyPr>
          <a:lstStyle/>
          <a:p>
            <a:pPr marL="342900" marR="0" lvl="0" indent="-342900" algn="ctr" defTabSz="914400" rtl="0" eaLnBrk="1" fontAlgn="auto" latinLnBrk="0" hangingPunct="1">
              <a:lnSpc>
                <a:spcPct val="100000"/>
              </a:lnSpc>
              <a:spcBef>
                <a:spcPct val="20000"/>
              </a:spcBef>
              <a:spcAft>
                <a:spcPts val="0"/>
              </a:spcAft>
              <a:buClr>
                <a:schemeClr val="accent1"/>
              </a:buClr>
              <a:buSzPct val="70000"/>
              <a:buFont typeface="Symbol" pitchFamily="18" charset="2"/>
              <a:buNone/>
              <a:tabLst/>
              <a:defRPr/>
            </a:pPr>
            <a:r>
              <a:rPr kumimoji="0" lang="en-US" sz="2400" b="1" i="0" u="none" strike="noStrike" kern="1200" cap="none" spc="0" normalizeH="0" baseline="0" noProof="0" dirty="0" smtClean="0">
                <a:ln>
                  <a:noFill/>
                </a:ln>
                <a:solidFill>
                  <a:schemeClr val="tx2"/>
                </a:solidFill>
                <a:effectLst/>
                <a:uLnTx/>
                <a:uFillTx/>
                <a:latin typeface="+mn-lt"/>
                <a:ea typeface="+mn-ea"/>
                <a:cs typeface="+mn-cs"/>
              </a:rPr>
              <a:t>WEIRD:</a:t>
            </a:r>
          </a:p>
          <a:p>
            <a:pPr marL="342900" marR="0" lvl="0" indent="-342900" algn="ctr" defTabSz="914400" rtl="0" eaLnBrk="1" fontAlgn="auto" latinLnBrk="0" hangingPunct="1">
              <a:lnSpc>
                <a:spcPct val="100000"/>
              </a:lnSpc>
              <a:spcBef>
                <a:spcPct val="20000"/>
              </a:spcBef>
              <a:spcAft>
                <a:spcPts val="0"/>
              </a:spcAft>
              <a:buClr>
                <a:schemeClr val="accent1"/>
              </a:buClr>
              <a:buSzPct val="70000"/>
              <a:buFont typeface="Symbol" pitchFamily="18" charset="2"/>
              <a:buNone/>
              <a:tabLst/>
              <a:defRPr/>
            </a:pPr>
            <a:r>
              <a:rPr kumimoji="0" lang="en-US" sz="2400" b="1" i="0" u="none" strike="noStrike" kern="1200" cap="none" spc="0" normalizeH="0" baseline="0" noProof="0" dirty="0" smtClean="0">
                <a:ln>
                  <a:noFill/>
                </a:ln>
                <a:solidFill>
                  <a:schemeClr val="tx2"/>
                </a:solidFill>
                <a:effectLst/>
                <a:uLnTx/>
                <a:uFillTx/>
                <a:latin typeface="+mn-lt"/>
                <a:ea typeface="+mn-ea"/>
                <a:cs typeface="+mn-cs"/>
              </a:rPr>
              <a:t>The set of all  </a:t>
            </a:r>
            <a:r>
              <a:rPr kumimoji="0" lang="en-US" sz="2400" b="1" i="0" u="none" strike="noStrike" kern="1200" cap="none" spc="0" normalizeH="0" baseline="0" noProof="0" dirty="0" err="1" smtClean="0">
                <a:ln>
                  <a:noFill/>
                </a:ln>
                <a:solidFill>
                  <a:schemeClr val="tx2"/>
                </a:solidFill>
                <a:effectLst/>
                <a:uLnTx/>
                <a:uFillTx/>
                <a:latin typeface="+mn-lt"/>
                <a:ea typeface="+mn-ea"/>
                <a:cs typeface="+mn-cs"/>
              </a:rPr>
              <a:t>rationals</a:t>
            </a:r>
            <a:endParaRPr kumimoji="0" lang="en-US" sz="2400" b="1" i="0" u="none" strike="noStrike" kern="1200" cap="none" spc="0" normalizeH="0" baseline="0" noProof="0" dirty="0" smtClean="0">
              <a:ln>
                <a:noFill/>
              </a:ln>
              <a:solidFill>
                <a:schemeClr val="tx2"/>
              </a:solidFill>
              <a:effectLst/>
              <a:uLnTx/>
              <a:uFillTx/>
              <a:latin typeface="+mn-lt"/>
              <a:ea typeface="+mn-ea"/>
              <a:cs typeface="+mn-cs"/>
            </a:endParaRPr>
          </a:p>
          <a:p>
            <a:pPr marL="342900" lvl="0" indent="-342900" algn="ctr">
              <a:spcBef>
                <a:spcPct val="20000"/>
              </a:spcBef>
              <a:buClr>
                <a:schemeClr val="accent1"/>
              </a:buClr>
              <a:buSzPct val="70000"/>
            </a:pPr>
            <a:r>
              <a:rPr kumimoji="0" lang="en-US" sz="2400" b="1" i="0" u="none" strike="noStrike" kern="1200" cap="none" spc="0" normalizeH="0" baseline="0" noProof="0" dirty="0" smtClean="0">
                <a:ln>
                  <a:noFill/>
                </a:ln>
                <a:solidFill>
                  <a:schemeClr val="tx2"/>
                </a:solidFill>
                <a:effectLst/>
                <a:uLnTx/>
                <a:uFillTx/>
                <a:latin typeface="Arial Black" pitchFamily="34" charset="0"/>
                <a:ea typeface="+mn-ea"/>
                <a:cs typeface="+mn-cs"/>
              </a:rPr>
              <a:t>C</a:t>
            </a:r>
            <a:r>
              <a:rPr lang="en-US" sz="2400" b="1" baseline="-25000" dirty="0" smtClean="0">
                <a:solidFill>
                  <a:schemeClr val="tx2"/>
                </a:solidFill>
              </a:rPr>
              <a:t>3</a:t>
            </a:r>
            <a:r>
              <a:rPr lang="en-US" sz="2400" b="1" dirty="0" smtClean="0">
                <a:solidFill>
                  <a:schemeClr val="tx2"/>
                </a:solidFill>
              </a:rPr>
              <a:t> ={ </a:t>
            </a:r>
            <a:r>
              <a:rPr lang="en-US" sz="2400" b="1" i="1" dirty="0" smtClean="0">
                <a:solidFill>
                  <a:schemeClr val="tx2"/>
                </a:solidFill>
                <a:latin typeface="Times New Roman" pitchFamily="18" charset="0"/>
                <a:cs typeface="Times New Roman" pitchFamily="18" charset="0"/>
              </a:rPr>
              <a:t>x  | x = </a:t>
            </a:r>
            <a:r>
              <a:rPr lang="en-US" sz="2400" b="1" i="1" baseline="30000" dirty="0" smtClean="0">
                <a:solidFill>
                  <a:schemeClr val="tx2"/>
                </a:solidFill>
                <a:latin typeface="Times New Roman" pitchFamily="18" charset="0"/>
                <a:cs typeface="Times New Roman" pitchFamily="18" charset="0"/>
              </a:rPr>
              <a:t>m</a:t>
            </a:r>
            <a:r>
              <a:rPr lang="en-US" sz="2400" b="1" i="1" dirty="0" smtClean="0">
                <a:solidFill>
                  <a:schemeClr val="tx2"/>
                </a:solidFill>
                <a:latin typeface="Times New Roman" pitchFamily="18" charset="0"/>
                <a:cs typeface="Times New Roman" pitchFamily="18" charset="0"/>
              </a:rPr>
              <a:t>/</a:t>
            </a:r>
            <a:r>
              <a:rPr lang="en-US" sz="2400" b="1" i="1" baseline="-25000" dirty="0" smtClean="0">
                <a:solidFill>
                  <a:schemeClr val="tx2"/>
                </a:solidFill>
                <a:latin typeface="Times New Roman" pitchFamily="18" charset="0"/>
                <a:cs typeface="Times New Roman" pitchFamily="18" charset="0"/>
              </a:rPr>
              <a:t>n</a:t>
            </a:r>
            <a:r>
              <a:rPr lang="en-US" sz="2400" b="1" i="1" dirty="0" smtClean="0">
                <a:solidFill>
                  <a:schemeClr val="tx2"/>
                </a:solidFill>
                <a:latin typeface="Times New Roman" pitchFamily="18" charset="0"/>
                <a:cs typeface="Times New Roman" pitchFamily="18" charset="0"/>
              </a:rPr>
              <a:t> </a:t>
            </a:r>
            <a:r>
              <a:rPr lang="en-US" sz="2400" b="1" dirty="0" smtClean="0">
                <a:solidFill>
                  <a:schemeClr val="tx2"/>
                </a:solidFill>
              </a:rPr>
              <a:t>}</a:t>
            </a:r>
            <a:endParaRPr kumimoji="0" lang="en-US" sz="2400" b="1" i="0" u="none" strike="noStrike" kern="1200" cap="none" spc="0" normalizeH="0" baseline="0" noProof="0" dirty="0" smtClean="0">
              <a:ln>
                <a:noFill/>
              </a:ln>
              <a:solidFill>
                <a:schemeClr val="tx2"/>
              </a:solidFill>
              <a:effectLst/>
              <a:uLnTx/>
              <a:uFillTx/>
              <a:latin typeface="+mn-lt"/>
              <a:ea typeface="+mn-ea"/>
              <a:cs typeface="+mn-cs"/>
            </a:endParaRPr>
          </a:p>
          <a:p>
            <a:pPr marL="342900" marR="0" lvl="0" indent="-342900" algn="ctr" defTabSz="914400" rtl="0" eaLnBrk="1" fontAlgn="auto" latinLnBrk="0" hangingPunct="1">
              <a:lnSpc>
                <a:spcPct val="100000"/>
              </a:lnSpc>
              <a:spcBef>
                <a:spcPct val="20000"/>
              </a:spcBef>
              <a:spcAft>
                <a:spcPts val="0"/>
              </a:spcAft>
              <a:buClr>
                <a:schemeClr val="accent1"/>
              </a:buClr>
              <a:buSzPct val="70000"/>
              <a:buFont typeface="Symbol" pitchFamily="18" charset="2"/>
              <a:buNone/>
              <a:tabLst/>
              <a:defRPr/>
            </a:pPr>
            <a:r>
              <a:rPr kumimoji="0" lang="en-US" sz="2400" b="1" i="0" u="none" strike="noStrike" kern="1200" cap="none" spc="0" normalizeH="0" baseline="0" noProof="0" dirty="0" smtClean="0">
                <a:ln>
                  <a:noFill/>
                </a:ln>
                <a:solidFill>
                  <a:schemeClr val="tx2"/>
                </a:solidFill>
                <a:effectLst/>
                <a:uLnTx/>
                <a:uFillTx/>
                <a:latin typeface="+mn-lt"/>
                <a:ea typeface="+mn-ea"/>
                <a:cs typeface="+mn-cs"/>
              </a:rPr>
              <a:t>has cardinality </a:t>
            </a:r>
            <a:r>
              <a:rPr kumimoji="0" lang="en-US" sz="2400" b="1" i="0" u="none" strike="noStrike" kern="1200" cap="none" spc="0" normalizeH="0" baseline="0" noProof="0" dirty="0" smtClean="0">
                <a:ln>
                  <a:noFill/>
                </a:ln>
                <a:solidFill>
                  <a:schemeClr val="tx2"/>
                </a:solidFill>
                <a:effectLst/>
                <a:uLnTx/>
                <a:uFillTx/>
                <a:latin typeface="+mn-lt"/>
                <a:ea typeface="+mn-ea"/>
                <a:cs typeface="Times New Roman" pitchFamily="18" charset="0"/>
                <a:sym typeface="Symbol" pitchFamily="18" charset="2"/>
              </a:rPr>
              <a:t></a:t>
            </a:r>
            <a:r>
              <a:rPr kumimoji="0" lang="en-US" sz="2400" b="1" i="0" u="none" strike="noStrike" kern="1200" cap="none" spc="0" normalizeH="0" baseline="-25000" noProof="0" dirty="0" smtClean="0">
                <a:ln>
                  <a:noFill/>
                </a:ln>
                <a:solidFill>
                  <a:schemeClr val="tx2"/>
                </a:solidFill>
                <a:effectLst/>
                <a:uLnTx/>
                <a:uFillTx/>
                <a:latin typeface="+mn-lt"/>
                <a:ea typeface="+mn-ea"/>
                <a:cs typeface="Times New Roman" pitchFamily="18" charset="0"/>
                <a:sym typeface="Symbol" pitchFamily="18" charset="2"/>
              </a:rPr>
              <a:t>0</a:t>
            </a:r>
            <a:r>
              <a:rPr kumimoji="0" lang="en-US" sz="2400" b="1" i="0" u="none" strike="noStrike" kern="1200" cap="none" spc="0" normalizeH="0" baseline="0" noProof="0" dirty="0" smtClean="0">
                <a:ln>
                  <a:noFill/>
                </a:ln>
                <a:solidFill>
                  <a:schemeClr val="tx2"/>
                </a:solidFill>
                <a:effectLst/>
                <a:uLnTx/>
                <a:uFillTx/>
                <a:latin typeface="+mn-lt"/>
                <a:ea typeface="+mn-ea"/>
                <a:cs typeface="+mn-cs"/>
              </a:rPr>
              <a:t> .</a:t>
            </a:r>
            <a:r>
              <a:rPr kumimoji="0" lang="en-US" sz="2400" b="0" i="0" u="none" strike="noStrike" kern="1200" cap="none" spc="0" normalizeH="0" baseline="0" noProof="0" dirty="0" smtClean="0">
                <a:ln>
                  <a:noFill/>
                </a:ln>
                <a:solidFill>
                  <a:schemeClr val="tx2"/>
                </a:solidFill>
                <a:effectLst/>
                <a:uLnTx/>
                <a:uFillTx/>
                <a:latin typeface="+mn-lt"/>
                <a:ea typeface="+mn-ea"/>
                <a:cs typeface="+mn-cs"/>
              </a:rPr>
              <a:t> </a:t>
            </a:r>
          </a:p>
        </p:txBody>
      </p:sp>
      <p:sp>
        <p:nvSpPr>
          <p:cNvPr id="9" name="Rectangle 4"/>
          <p:cNvSpPr txBox="1">
            <a:spLocks noChangeArrowheads="1"/>
          </p:cNvSpPr>
          <p:nvPr/>
        </p:nvSpPr>
        <p:spPr>
          <a:xfrm>
            <a:off x="4495800" y="2895600"/>
            <a:ext cx="4191000" cy="1981200"/>
          </a:xfrm>
          <a:prstGeom prst="rect">
            <a:avLst/>
          </a:prstGeom>
          <a:solidFill>
            <a:schemeClr val="accent1">
              <a:alpha val="20000"/>
            </a:schemeClr>
          </a:solidFill>
        </p:spPr>
        <p:txBody>
          <a:bodyPr vert="horz">
            <a:noAutofit/>
          </a:bodyPr>
          <a:lstStyle/>
          <a:p>
            <a:pPr marL="342900" marR="0" lvl="0" indent="-342900" algn="ctr" defTabSz="914400" rtl="0" eaLnBrk="1" fontAlgn="auto" latinLnBrk="0" hangingPunct="1">
              <a:lnSpc>
                <a:spcPct val="100000"/>
              </a:lnSpc>
              <a:spcBef>
                <a:spcPct val="20000"/>
              </a:spcBef>
              <a:spcAft>
                <a:spcPts val="0"/>
              </a:spcAft>
              <a:buClr>
                <a:schemeClr val="accent1"/>
              </a:buClr>
              <a:buSzPct val="70000"/>
              <a:buFont typeface="Symbol" pitchFamily="18" charset="2"/>
              <a:buNone/>
              <a:tabLst/>
              <a:defRPr/>
            </a:pPr>
            <a:r>
              <a:rPr kumimoji="0" lang="en-US" sz="2400" b="1" i="0" u="none" strike="noStrike" kern="1200" cap="none" spc="0" normalizeH="0" baseline="0" noProof="0" dirty="0" smtClean="0">
                <a:ln>
                  <a:noFill/>
                </a:ln>
                <a:solidFill>
                  <a:schemeClr val="tx2"/>
                </a:solidFill>
                <a:effectLst/>
                <a:uLnTx/>
                <a:uFillTx/>
                <a:latin typeface="+mn-lt"/>
                <a:ea typeface="+mn-ea"/>
                <a:cs typeface="+mn-cs"/>
              </a:rPr>
              <a:t>WEIRD:</a:t>
            </a:r>
          </a:p>
          <a:p>
            <a:pPr marL="342900" marR="0" lvl="0" indent="-342900" algn="ctr" defTabSz="914400" rtl="0" eaLnBrk="1" fontAlgn="auto" latinLnBrk="0" hangingPunct="1">
              <a:lnSpc>
                <a:spcPct val="100000"/>
              </a:lnSpc>
              <a:spcBef>
                <a:spcPct val="20000"/>
              </a:spcBef>
              <a:spcAft>
                <a:spcPts val="0"/>
              </a:spcAft>
              <a:buClr>
                <a:schemeClr val="accent1"/>
              </a:buClr>
              <a:buSzPct val="70000"/>
              <a:buFont typeface="Symbol" pitchFamily="18" charset="2"/>
              <a:buNone/>
              <a:tabLst/>
              <a:defRPr/>
            </a:pPr>
            <a:r>
              <a:rPr kumimoji="0" lang="en-US" sz="2400" b="1" i="0" u="none" strike="noStrike" kern="1200" cap="none" spc="0" normalizeH="0" baseline="0" noProof="0" dirty="0" smtClean="0">
                <a:ln>
                  <a:noFill/>
                </a:ln>
                <a:solidFill>
                  <a:schemeClr val="tx2"/>
                </a:solidFill>
                <a:effectLst/>
                <a:uLnTx/>
                <a:uFillTx/>
                <a:latin typeface="+mn-lt"/>
                <a:ea typeface="+mn-ea"/>
                <a:cs typeface="+mn-cs"/>
              </a:rPr>
              <a:t>The set of all  evens</a:t>
            </a:r>
          </a:p>
          <a:p>
            <a:pPr marL="342900" lvl="0" indent="-342900" algn="ctr">
              <a:spcBef>
                <a:spcPct val="20000"/>
              </a:spcBef>
              <a:buClr>
                <a:schemeClr val="accent1"/>
              </a:buClr>
              <a:buSzPct val="70000"/>
            </a:pPr>
            <a:r>
              <a:rPr kumimoji="0" lang="en-US" sz="2400" b="1" i="0" u="none" strike="noStrike" kern="1200" cap="none" spc="0" normalizeH="0" baseline="0" noProof="0" dirty="0" smtClean="0">
                <a:ln>
                  <a:noFill/>
                </a:ln>
                <a:solidFill>
                  <a:schemeClr val="tx2"/>
                </a:solidFill>
                <a:effectLst/>
                <a:uLnTx/>
                <a:uFillTx/>
                <a:latin typeface="Arial Black" pitchFamily="34" charset="0"/>
                <a:ea typeface="+mn-ea"/>
                <a:cs typeface="+mn-cs"/>
              </a:rPr>
              <a:t>C</a:t>
            </a:r>
            <a:r>
              <a:rPr lang="en-US" sz="2400" b="1" baseline="-25000" dirty="0" smtClean="0">
                <a:solidFill>
                  <a:schemeClr val="tx2"/>
                </a:solidFill>
              </a:rPr>
              <a:t>2</a:t>
            </a:r>
            <a:r>
              <a:rPr lang="en-US" sz="2400" b="1" dirty="0" smtClean="0">
                <a:solidFill>
                  <a:schemeClr val="tx2"/>
                </a:solidFill>
              </a:rPr>
              <a:t> = { </a:t>
            </a:r>
            <a:r>
              <a:rPr kumimoji="0" lang="en-US" sz="2400" b="1" i="0" u="none" strike="noStrike" kern="1200" cap="none" spc="0" normalizeH="0" baseline="0" noProof="0" dirty="0" smtClean="0">
                <a:ln>
                  <a:noFill/>
                </a:ln>
                <a:solidFill>
                  <a:schemeClr val="tx2"/>
                </a:solidFill>
                <a:effectLst/>
                <a:uLnTx/>
                <a:uFillTx/>
                <a:latin typeface="+mn-lt"/>
                <a:ea typeface="+mn-ea"/>
                <a:cs typeface="+mn-cs"/>
              </a:rPr>
              <a:t>2, 4, 6, 8, …}</a:t>
            </a:r>
          </a:p>
          <a:p>
            <a:pPr marL="342900" marR="0" lvl="0" indent="-342900" algn="ctr" defTabSz="914400" rtl="0" eaLnBrk="1" fontAlgn="auto" latinLnBrk="0" hangingPunct="1">
              <a:lnSpc>
                <a:spcPct val="100000"/>
              </a:lnSpc>
              <a:spcBef>
                <a:spcPct val="20000"/>
              </a:spcBef>
              <a:spcAft>
                <a:spcPts val="0"/>
              </a:spcAft>
              <a:buClr>
                <a:schemeClr val="accent1"/>
              </a:buClr>
              <a:buSzPct val="70000"/>
              <a:buFont typeface="Symbol" pitchFamily="18" charset="2"/>
              <a:buNone/>
              <a:tabLst/>
              <a:defRPr/>
            </a:pPr>
            <a:r>
              <a:rPr kumimoji="0" lang="en-US" sz="2400" b="1" i="0" u="none" strike="noStrike" kern="1200" cap="none" spc="0" normalizeH="0" baseline="0" noProof="0" dirty="0" smtClean="0">
                <a:ln>
                  <a:noFill/>
                </a:ln>
                <a:solidFill>
                  <a:schemeClr val="tx2"/>
                </a:solidFill>
                <a:effectLst/>
                <a:uLnTx/>
                <a:uFillTx/>
                <a:latin typeface="+mn-lt"/>
                <a:ea typeface="+mn-ea"/>
                <a:cs typeface="+mn-cs"/>
              </a:rPr>
              <a:t>has cardinality </a:t>
            </a:r>
            <a:r>
              <a:rPr kumimoji="0" lang="en-US" sz="2400" b="1" i="0" u="none" strike="noStrike" kern="1200" cap="none" spc="0" normalizeH="0" baseline="0" noProof="0" dirty="0" smtClean="0">
                <a:ln>
                  <a:noFill/>
                </a:ln>
                <a:solidFill>
                  <a:schemeClr val="tx2"/>
                </a:solidFill>
                <a:effectLst/>
                <a:uLnTx/>
                <a:uFillTx/>
                <a:latin typeface="+mn-lt"/>
                <a:ea typeface="+mn-ea"/>
                <a:cs typeface="Times New Roman" pitchFamily="18" charset="0"/>
                <a:sym typeface="Symbol" pitchFamily="18" charset="2"/>
              </a:rPr>
              <a:t></a:t>
            </a:r>
            <a:r>
              <a:rPr kumimoji="0" lang="en-US" sz="2400" b="1" i="0" u="none" strike="noStrike" kern="1200" cap="none" spc="0" normalizeH="0" baseline="-25000" noProof="0" dirty="0" smtClean="0">
                <a:ln>
                  <a:noFill/>
                </a:ln>
                <a:solidFill>
                  <a:schemeClr val="tx2"/>
                </a:solidFill>
                <a:effectLst/>
                <a:uLnTx/>
                <a:uFillTx/>
                <a:latin typeface="+mn-lt"/>
                <a:ea typeface="+mn-ea"/>
                <a:cs typeface="Times New Roman" pitchFamily="18" charset="0"/>
                <a:sym typeface="Symbol" pitchFamily="18" charset="2"/>
              </a:rPr>
              <a:t>0</a:t>
            </a:r>
            <a:r>
              <a:rPr kumimoji="0" lang="en-US" sz="2400" b="1" i="0" u="none" strike="noStrike" kern="1200" cap="none" spc="0" normalizeH="0" baseline="0" noProof="0" dirty="0" smtClean="0">
                <a:ln>
                  <a:noFill/>
                </a:ln>
                <a:solidFill>
                  <a:schemeClr val="tx2"/>
                </a:solidFill>
                <a:effectLst/>
                <a:uLnTx/>
                <a:uFillTx/>
                <a:latin typeface="+mn-lt"/>
                <a:ea typeface="+mn-ea"/>
                <a:cs typeface="+mn-cs"/>
              </a:rPr>
              <a:t> .</a:t>
            </a:r>
            <a:r>
              <a:rPr kumimoji="0" lang="en-US" sz="2400" b="0" i="0" u="none" strike="noStrike" kern="1200" cap="none" spc="0" normalizeH="0" baseline="0" noProof="0" dirty="0" smtClean="0">
                <a:ln>
                  <a:noFill/>
                </a:ln>
                <a:solidFill>
                  <a:schemeClr val="tx2"/>
                </a:solidFill>
                <a:effectLst/>
                <a:uLnTx/>
                <a:uFillTx/>
                <a:latin typeface="+mn-lt"/>
                <a:ea typeface="+mn-ea"/>
                <a:cs typeface="+mn-cs"/>
              </a:rPr>
              <a:t> </a:t>
            </a:r>
          </a:p>
        </p:txBody>
      </p:sp>
      <p:sp>
        <p:nvSpPr>
          <p:cNvPr id="10" name="Rectangle 4"/>
          <p:cNvSpPr txBox="1">
            <a:spLocks noChangeArrowheads="1"/>
          </p:cNvSpPr>
          <p:nvPr/>
        </p:nvSpPr>
        <p:spPr>
          <a:xfrm>
            <a:off x="4572000" y="4876800"/>
            <a:ext cx="4114800" cy="1981200"/>
          </a:xfrm>
          <a:prstGeom prst="rect">
            <a:avLst/>
          </a:prstGeom>
          <a:solidFill>
            <a:schemeClr val="accent1">
              <a:alpha val="20000"/>
            </a:schemeClr>
          </a:solidFill>
        </p:spPr>
        <p:txBody>
          <a:bodyPr vert="horz">
            <a:noAutofit/>
          </a:bodyPr>
          <a:lstStyle/>
          <a:p>
            <a:pPr marL="342900" marR="0" lvl="0" indent="-342900" algn="ctr" defTabSz="914400" rtl="0" eaLnBrk="1" fontAlgn="auto" latinLnBrk="0" hangingPunct="1">
              <a:lnSpc>
                <a:spcPct val="100000"/>
              </a:lnSpc>
              <a:spcBef>
                <a:spcPct val="20000"/>
              </a:spcBef>
              <a:spcAft>
                <a:spcPts val="0"/>
              </a:spcAft>
              <a:buClr>
                <a:schemeClr val="accent1"/>
              </a:buClr>
              <a:buSzPct val="70000"/>
              <a:buFont typeface="Symbol" pitchFamily="18" charset="2"/>
              <a:buNone/>
              <a:tabLst/>
              <a:defRPr/>
            </a:pPr>
            <a:r>
              <a:rPr kumimoji="0" lang="en-US" sz="2400" b="1" i="0" u="none" strike="noStrike" kern="1200" cap="none" spc="0" normalizeH="0" baseline="0" noProof="0" dirty="0" smtClean="0">
                <a:ln>
                  <a:noFill/>
                </a:ln>
                <a:solidFill>
                  <a:schemeClr val="tx2"/>
                </a:solidFill>
                <a:effectLst/>
                <a:uLnTx/>
                <a:uFillTx/>
                <a:latin typeface="+mn-lt"/>
                <a:ea typeface="+mn-ea"/>
                <a:cs typeface="+mn-cs"/>
              </a:rPr>
              <a:t>WEIRD:</a:t>
            </a:r>
          </a:p>
          <a:p>
            <a:pPr marL="342900" marR="0" lvl="0" indent="-342900" algn="ctr" defTabSz="914400" rtl="0" eaLnBrk="1" fontAlgn="auto" latinLnBrk="0" hangingPunct="1">
              <a:lnSpc>
                <a:spcPct val="100000"/>
              </a:lnSpc>
              <a:spcBef>
                <a:spcPct val="20000"/>
              </a:spcBef>
              <a:spcAft>
                <a:spcPts val="0"/>
              </a:spcAft>
              <a:buClr>
                <a:schemeClr val="accent1"/>
              </a:buClr>
              <a:buSzPct val="70000"/>
              <a:buFont typeface="Symbol" pitchFamily="18" charset="2"/>
              <a:buNone/>
              <a:tabLst/>
              <a:defRPr/>
            </a:pPr>
            <a:r>
              <a:rPr kumimoji="0" lang="en-US" sz="2400" b="1" i="0" u="none" strike="noStrike" kern="1200" cap="none" spc="0" normalizeH="0" baseline="0" noProof="0" dirty="0" smtClean="0">
                <a:ln>
                  <a:noFill/>
                </a:ln>
                <a:solidFill>
                  <a:schemeClr val="tx2"/>
                </a:solidFill>
                <a:effectLst/>
                <a:uLnTx/>
                <a:uFillTx/>
                <a:latin typeface="+mn-lt"/>
                <a:ea typeface="+mn-ea"/>
                <a:cs typeface="+mn-cs"/>
              </a:rPr>
              <a:t>The set of all  primes</a:t>
            </a:r>
          </a:p>
          <a:p>
            <a:pPr marL="342900" lvl="0" indent="-342900" algn="ctr">
              <a:spcBef>
                <a:spcPct val="20000"/>
              </a:spcBef>
              <a:buClr>
                <a:schemeClr val="accent1"/>
              </a:buClr>
              <a:buSzPct val="70000"/>
            </a:pPr>
            <a:r>
              <a:rPr kumimoji="0" lang="en-US" sz="2400" b="1" i="0" u="none" strike="noStrike" kern="1200" cap="none" spc="0" normalizeH="0" baseline="0" noProof="0" dirty="0" smtClean="0">
                <a:ln>
                  <a:noFill/>
                </a:ln>
                <a:solidFill>
                  <a:schemeClr val="tx2"/>
                </a:solidFill>
                <a:effectLst/>
                <a:uLnTx/>
                <a:uFillTx/>
                <a:latin typeface="Arial Black" pitchFamily="34" charset="0"/>
                <a:ea typeface="+mn-ea"/>
                <a:cs typeface="+mn-cs"/>
              </a:rPr>
              <a:t>C</a:t>
            </a:r>
            <a:r>
              <a:rPr lang="en-US" sz="2400" b="1" baseline="-25000" dirty="0" smtClean="0">
                <a:solidFill>
                  <a:schemeClr val="tx2"/>
                </a:solidFill>
              </a:rPr>
              <a:t>4</a:t>
            </a:r>
            <a:r>
              <a:rPr lang="en-US" sz="2400" b="1" dirty="0" smtClean="0">
                <a:solidFill>
                  <a:schemeClr val="tx2"/>
                </a:solidFill>
              </a:rPr>
              <a:t> = { </a:t>
            </a:r>
            <a:r>
              <a:rPr kumimoji="0" lang="en-US" sz="2400" b="1" i="0" u="none" strike="noStrike" kern="1200" cap="none" spc="0" normalizeH="0" baseline="0" noProof="0" dirty="0" smtClean="0">
                <a:ln>
                  <a:noFill/>
                </a:ln>
                <a:solidFill>
                  <a:schemeClr val="tx2"/>
                </a:solidFill>
                <a:effectLst/>
                <a:uLnTx/>
                <a:uFillTx/>
                <a:latin typeface="+mn-lt"/>
                <a:ea typeface="+mn-ea"/>
                <a:cs typeface="+mn-cs"/>
              </a:rPr>
              <a:t>2, 3, 5, 7, 11,</a:t>
            </a:r>
            <a:r>
              <a:rPr kumimoji="0" lang="en-US" sz="2400" b="1" i="0" u="none" strike="noStrike" kern="1200" cap="none" spc="0" normalizeH="0" noProof="0" dirty="0" smtClean="0">
                <a:ln>
                  <a:noFill/>
                </a:ln>
                <a:solidFill>
                  <a:schemeClr val="tx2"/>
                </a:solidFill>
                <a:effectLst/>
                <a:uLnTx/>
                <a:uFillTx/>
                <a:latin typeface="+mn-lt"/>
                <a:ea typeface="+mn-ea"/>
                <a:cs typeface="+mn-cs"/>
              </a:rPr>
              <a:t> 13</a:t>
            </a:r>
            <a:r>
              <a:rPr kumimoji="0" lang="en-US" sz="2400" b="1" i="0" u="none" strike="noStrike" kern="1200" cap="none" spc="0" normalizeH="0" baseline="0" noProof="0" dirty="0" smtClean="0">
                <a:ln>
                  <a:noFill/>
                </a:ln>
                <a:solidFill>
                  <a:schemeClr val="tx2"/>
                </a:solidFill>
                <a:effectLst/>
                <a:uLnTx/>
                <a:uFillTx/>
                <a:latin typeface="+mn-lt"/>
                <a:ea typeface="+mn-ea"/>
                <a:cs typeface="+mn-cs"/>
              </a:rPr>
              <a:t>, …}</a:t>
            </a:r>
          </a:p>
          <a:p>
            <a:pPr marL="342900" marR="0" lvl="0" indent="-342900" algn="ctr" defTabSz="914400" rtl="0" eaLnBrk="1" fontAlgn="auto" latinLnBrk="0" hangingPunct="1">
              <a:lnSpc>
                <a:spcPct val="100000"/>
              </a:lnSpc>
              <a:spcBef>
                <a:spcPct val="20000"/>
              </a:spcBef>
              <a:spcAft>
                <a:spcPts val="0"/>
              </a:spcAft>
              <a:buClr>
                <a:schemeClr val="accent1"/>
              </a:buClr>
              <a:buSzPct val="70000"/>
              <a:buFont typeface="Symbol" pitchFamily="18" charset="2"/>
              <a:buNone/>
              <a:tabLst/>
              <a:defRPr/>
            </a:pPr>
            <a:r>
              <a:rPr kumimoji="0" lang="en-US" sz="2400" b="1" i="0" u="none" strike="noStrike" kern="1200" cap="none" spc="0" normalizeH="0" baseline="0" noProof="0" dirty="0" smtClean="0">
                <a:ln>
                  <a:noFill/>
                </a:ln>
                <a:solidFill>
                  <a:schemeClr val="tx2"/>
                </a:solidFill>
                <a:effectLst/>
                <a:uLnTx/>
                <a:uFillTx/>
                <a:latin typeface="+mn-lt"/>
                <a:ea typeface="+mn-ea"/>
                <a:cs typeface="+mn-cs"/>
              </a:rPr>
              <a:t>has cardinality </a:t>
            </a:r>
            <a:r>
              <a:rPr kumimoji="0" lang="en-US" sz="2400" b="1" i="0" u="none" strike="noStrike" kern="1200" cap="none" spc="0" normalizeH="0" baseline="0" noProof="0" dirty="0" smtClean="0">
                <a:ln>
                  <a:noFill/>
                </a:ln>
                <a:solidFill>
                  <a:schemeClr val="tx2"/>
                </a:solidFill>
                <a:effectLst/>
                <a:uLnTx/>
                <a:uFillTx/>
                <a:latin typeface="+mn-lt"/>
                <a:ea typeface="+mn-ea"/>
                <a:cs typeface="Times New Roman" pitchFamily="18" charset="0"/>
                <a:sym typeface="Symbol" pitchFamily="18" charset="2"/>
              </a:rPr>
              <a:t></a:t>
            </a:r>
            <a:r>
              <a:rPr kumimoji="0" lang="en-US" sz="2400" b="1" i="0" u="none" strike="noStrike" kern="1200" cap="none" spc="0" normalizeH="0" baseline="-25000" noProof="0" dirty="0" smtClean="0">
                <a:ln>
                  <a:noFill/>
                </a:ln>
                <a:solidFill>
                  <a:schemeClr val="tx2"/>
                </a:solidFill>
                <a:effectLst/>
                <a:uLnTx/>
                <a:uFillTx/>
                <a:latin typeface="+mn-lt"/>
                <a:ea typeface="+mn-ea"/>
                <a:cs typeface="Times New Roman" pitchFamily="18" charset="0"/>
                <a:sym typeface="Symbol" pitchFamily="18" charset="2"/>
              </a:rPr>
              <a:t>0</a:t>
            </a:r>
            <a:r>
              <a:rPr kumimoji="0" lang="en-US" sz="2400" b="1" i="0" u="none" strike="noStrike" kern="1200" cap="none" spc="0" normalizeH="0" baseline="0" noProof="0" dirty="0" smtClean="0">
                <a:ln>
                  <a:noFill/>
                </a:ln>
                <a:solidFill>
                  <a:schemeClr val="tx2"/>
                </a:solidFill>
                <a:effectLst/>
                <a:uLnTx/>
                <a:uFillTx/>
                <a:latin typeface="+mn-lt"/>
                <a:ea typeface="+mn-ea"/>
                <a:cs typeface="+mn-cs"/>
              </a:rPr>
              <a:t> .</a:t>
            </a:r>
            <a:r>
              <a:rPr kumimoji="0" lang="en-US" sz="2400" b="0" i="0" u="none" strike="noStrike" kern="1200" cap="none" spc="0" normalizeH="0" baseline="0" noProof="0" dirty="0" smtClean="0">
                <a:ln>
                  <a:noFill/>
                </a:ln>
                <a:solidFill>
                  <a:schemeClr val="tx2"/>
                </a:solidFill>
                <a:effectLst/>
                <a:uLnTx/>
                <a:uFillTx/>
                <a:latin typeface="+mn-lt"/>
                <a:ea typeface="+mn-ea"/>
                <a:cs typeface="+mn-cs"/>
              </a:rPr>
              <a:t>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99010"/>
                                        </p:tgtEl>
                                        <p:attrNameLst>
                                          <p:attrName>style.visibility</p:attrName>
                                        </p:attrNameLst>
                                      </p:cBhvr>
                                      <p:to>
                                        <p:strVal val="visible"/>
                                      </p:to>
                                    </p:set>
                                    <p:anim calcmode="lin" valueType="num">
                                      <p:cBhvr>
                                        <p:cTn id="7" dur="3000" fill="hold"/>
                                        <p:tgtEl>
                                          <p:spTgt spid="299010"/>
                                        </p:tgtEl>
                                        <p:attrNameLst>
                                          <p:attrName>ppt_w</p:attrName>
                                        </p:attrNameLst>
                                      </p:cBhvr>
                                      <p:tavLst>
                                        <p:tav tm="0">
                                          <p:val>
                                            <p:fltVal val="0"/>
                                          </p:val>
                                        </p:tav>
                                        <p:tav tm="100000">
                                          <p:val>
                                            <p:strVal val="#ppt_w"/>
                                          </p:val>
                                        </p:tav>
                                      </p:tavLst>
                                    </p:anim>
                                    <p:anim calcmode="lin" valueType="num">
                                      <p:cBhvr>
                                        <p:cTn id="8" dur="3000" fill="hold"/>
                                        <p:tgtEl>
                                          <p:spTgt spid="299010"/>
                                        </p:tgtEl>
                                        <p:attrNameLst>
                                          <p:attrName>ppt_h</p:attrName>
                                        </p:attrNameLst>
                                      </p:cBhvr>
                                      <p:tavLst>
                                        <p:tav tm="0">
                                          <p:val>
                                            <p:fltVal val="0"/>
                                          </p:val>
                                        </p:tav>
                                        <p:tav tm="100000">
                                          <p:val>
                                            <p:strVal val="#ppt_h"/>
                                          </p:val>
                                        </p:tav>
                                      </p:tavLst>
                                    </p:anim>
                                    <p:animEffect transition="in" filter="fade">
                                      <p:cBhvr>
                                        <p:cTn id="9" dur="3000"/>
                                        <p:tgtEl>
                                          <p:spTgt spid="2990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0" grpId="0"/>
      <p:bldP spid="7" grpId="0" animBg="1"/>
      <p:bldP spid="8" grpId="0" animBg="1"/>
      <p:bldP spid="9"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cstate="print"/>
          <a:srcRect b="5306"/>
          <a:stretch>
            <a:fillRect/>
          </a:stretch>
        </p:blipFill>
        <p:spPr bwMode="auto">
          <a:xfrm>
            <a:off x="0" y="-457200"/>
            <a:ext cx="9144000" cy="7315200"/>
          </a:xfrm>
          <a:prstGeom prst="rect">
            <a:avLst/>
          </a:prstGeom>
          <a:noFill/>
          <a:ln w="9525">
            <a:noFill/>
            <a:miter lim="800000"/>
            <a:headEnd/>
            <a:tailEnd/>
          </a:ln>
        </p:spPr>
      </p:pic>
      <p:sp>
        <p:nvSpPr>
          <p:cNvPr id="7" name="Rounded Rectangle 6"/>
          <p:cNvSpPr/>
          <p:nvPr/>
        </p:nvSpPr>
        <p:spPr>
          <a:xfrm>
            <a:off x="381000" y="1143000"/>
            <a:ext cx="8229600" cy="4953000"/>
          </a:xfrm>
          <a:prstGeom prst="roundRect">
            <a:avLst/>
          </a:prstGeom>
          <a:solidFill>
            <a:srgbClr val="0183EF">
              <a:alpha val="52941"/>
            </a:srgb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5200" y="0"/>
            <a:ext cx="5638800" cy="838200"/>
          </a:xfrm>
        </p:spPr>
        <p:txBody>
          <a:bodyPr>
            <a:noAutofit/>
          </a:bodyPr>
          <a:lstStyle/>
          <a:p>
            <a:r>
              <a:rPr lang="en-US" sz="4400" dirty="0" err="1" smtClean="0">
                <a:solidFill>
                  <a:schemeClr val="tx1"/>
                </a:solidFill>
                <a:latin typeface="Arial Rounded MT Bold" pitchFamily="34" charset="0"/>
              </a:rPr>
              <a:t>HILBERT’s</a:t>
            </a:r>
            <a:r>
              <a:rPr lang="en-US" sz="4400" dirty="0" smtClean="0">
                <a:solidFill>
                  <a:schemeClr val="tx1"/>
                </a:solidFill>
                <a:latin typeface="Arial Rounded MT Bold" pitchFamily="34" charset="0"/>
              </a:rPr>
              <a:t> Hotel</a:t>
            </a:r>
            <a:endParaRPr lang="en-US" sz="4400" dirty="0">
              <a:solidFill>
                <a:schemeClr val="tx1"/>
              </a:solidFill>
              <a:latin typeface="Arial Rounded MT Bold" pitchFamily="34" charset="0"/>
            </a:endParaRPr>
          </a:p>
        </p:txBody>
      </p:sp>
      <p:sp>
        <p:nvSpPr>
          <p:cNvPr id="4" name="Slide Number Placeholder 3"/>
          <p:cNvSpPr>
            <a:spLocks noGrp="1"/>
          </p:cNvSpPr>
          <p:nvPr>
            <p:ph type="sldNum" sz="quarter" idx="12"/>
          </p:nvPr>
        </p:nvSpPr>
        <p:spPr/>
        <p:txBody>
          <a:bodyPr/>
          <a:lstStyle/>
          <a:p>
            <a:fld id="{15BABF9F-8FB1-4224-BA0B-0CB30B5826AA}" type="slidenum">
              <a:rPr lang="en-US" smtClean="0"/>
              <a:pPr/>
              <a:t>42</a:t>
            </a:fld>
            <a:endParaRPr lang="en-US"/>
          </a:p>
        </p:txBody>
      </p:sp>
      <p:sp>
        <p:nvSpPr>
          <p:cNvPr id="3" name="Content Placeholder 2"/>
          <p:cNvSpPr>
            <a:spLocks noGrp="1"/>
          </p:cNvSpPr>
          <p:nvPr>
            <p:ph idx="1"/>
          </p:nvPr>
        </p:nvSpPr>
        <p:spPr>
          <a:xfrm>
            <a:off x="762000" y="1447800"/>
            <a:ext cx="8001000" cy="4648200"/>
          </a:xfrm>
          <a:ln>
            <a:noFill/>
          </a:ln>
        </p:spPr>
        <p:txBody>
          <a:bodyPr>
            <a:normAutofit fontScale="92500"/>
          </a:bodyPr>
          <a:lstStyle/>
          <a:p>
            <a:r>
              <a:rPr lang="en-US" sz="3600" b="1" dirty="0" smtClean="0">
                <a:solidFill>
                  <a:schemeClr val="bg1"/>
                </a:solidFill>
              </a:rPr>
              <a:t>There are </a:t>
            </a:r>
            <a:r>
              <a:rPr lang="en-US" sz="3600" b="1" dirty="0" smtClean="0">
                <a:solidFill>
                  <a:schemeClr val="bg1"/>
                </a:solidFill>
                <a:cs typeface="Times New Roman" pitchFamily="18" charset="0"/>
                <a:sym typeface="Symbol" pitchFamily="18" charset="2"/>
              </a:rPr>
              <a:t></a:t>
            </a:r>
            <a:r>
              <a:rPr lang="en-US" sz="3600" b="1" baseline="-25000" dirty="0" smtClean="0">
                <a:solidFill>
                  <a:schemeClr val="bg1"/>
                </a:solidFill>
                <a:cs typeface="Times New Roman" pitchFamily="18" charset="0"/>
                <a:sym typeface="Symbol" pitchFamily="18" charset="2"/>
              </a:rPr>
              <a:t>0</a:t>
            </a:r>
            <a:r>
              <a:rPr lang="en-US" sz="3600" b="1" baseline="-25000" dirty="0" smtClean="0">
                <a:cs typeface="Times New Roman" pitchFamily="18" charset="0"/>
                <a:sym typeface="Symbol" pitchFamily="18" charset="2"/>
              </a:rPr>
              <a:t>  </a:t>
            </a:r>
            <a:r>
              <a:rPr lang="en-US" sz="3600" b="1" dirty="0" smtClean="0">
                <a:solidFill>
                  <a:schemeClr val="bg1"/>
                </a:solidFill>
              </a:rPr>
              <a:t>rooms numbered 1,2,3,…</a:t>
            </a:r>
          </a:p>
          <a:p>
            <a:r>
              <a:rPr lang="en-US" sz="3600" b="1" dirty="0" smtClean="0">
                <a:solidFill>
                  <a:schemeClr val="bg1"/>
                </a:solidFill>
              </a:rPr>
              <a:t>All Rooms Are Full.</a:t>
            </a:r>
          </a:p>
          <a:p>
            <a:r>
              <a:rPr lang="en-US" sz="3600" b="1" dirty="0" smtClean="0">
                <a:solidFill>
                  <a:schemeClr val="bg1"/>
                </a:solidFill>
              </a:rPr>
              <a:t>A New Guest Comes…</a:t>
            </a:r>
          </a:p>
          <a:p>
            <a:pPr lvl="1">
              <a:buNone/>
            </a:pPr>
            <a:r>
              <a:rPr lang="en-US" b="1" dirty="0" smtClean="0">
                <a:solidFill>
                  <a:schemeClr val="bg1"/>
                </a:solidFill>
                <a:latin typeface="Arial Black" pitchFamily="34" charset="0"/>
              </a:rPr>
              <a:t>No Problem</a:t>
            </a:r>
          </a:p>
          <a:p>
            <a:r>
              <a:rPr lang="en-US" sz="3600" b="1" dirty="0" smtClean="0">
                <a:solidFill>
                  <a:schemeClr val="bg1"/>
                </a:solidFill>
              </a:rPr>
              <a:t>10 New guests Come…</a:t>
            </a:r>
          </a:p>
          <a:p>
            <a:pPr lvl="1">
              <a:buNone/>
            </a:pPr>
            <a:r>
              <a:rPr lang="en-US" b="1" dirty="0" smtClean="0">
                <a:solidFill>
                  <a:schemeClr val="bg1"/>
                </a:solidFill>
                <a:latin typeface="Arial Black" pitchFamily="34" charset="0"/>
              </a:rPr>
              <a:t>No Problem</a:t>
            </a:r>
            <a:endParaRPr lang="en-US" b="1" dirty="0" smtClean="0">
              <a:solidFill>
                <a:schemeClr val="bg1"/>
              </a:solidFill>
            </a:endParaRPr>
          </a:p>
          <a:p>
            <a:r>
              <a:rPr lang="en-US" sz="3600" b="1" dirty="0" smtClean="0">
                <a:solidFill>
                  <a:schemeClr val="bg1"/>
                </a:solidFill>
                <a:cs typeface="Times New Roman" pitchFamily="18" charset="0"/>
                <a:sym typeface="Symbol" pitchFamily="18" charset="2"/>
              </a:rPr>
              <a:t></a:t>
            </a:r>
            <a:r>
              <a:rPr lang="en-US" sz="3600" b="1" baseline="-25000" dirty="0" smtClean="0">
                <a:solidFill>
                  <a:schemeClr val="bg1"/>
                </a:solidFill>
                <a:cs typeface="Times New Roman" pitchFamily="18" charset="0"/>
                <a:sym typeface="Symbol" pitchFamily="18" charset="2"/>
              </a:rPr>
              <a:t>0 </a:t>
            </a:r>
            <a:r>
              <a:rPr lang="en-US" sz="3600" b="1" dirty="0" smtClean="0">
                <a:solidFill>
                  <a:schemeClr val="bg1"/>
                </a:solidFill>
              </a:rPr>
              <a:t>New Guests Come…</a:t>
            </a:r>
          </a:p>
          <a:p>
            <a:pPr lvl="1">
              <a:buNone/>
            </a:pPr>
            <a:r>
              <a:rPr lang="en-US" b="1" dirty="0" smtClean="0">
                <a:solidFill>
                  <a:schemeClr val="bg1"/>
                </a:solidFill>
                <a:latin typeface="Arial Black" pitchFamily="34" charset="0"/>
              </a:rPr>
              <a:t>No Problem</a:t>
            </a:r>
            <a:endParaRPr lang="en-US" b="1" dirty="0" smtClean="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Effect transition="in" filter="fade">
                                      <p:cBhvr>
                                        <p:cTn id="9" dur="2000"/>
                                        <p:tgtEl>
                                          <p:spTgt spid="7"/>
                                        </p:tgtEl>
                                      </p:cBhvr>
                                    </p:animEffect>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2000"/>
                                        <p:tgtEl>
                                          <p:spTgt spid="3">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2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2000"/>
                                        <p:tgtEl>
                                          <p:spTgt spid="3">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20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2000"/>
                                        <p:tgtEl>
                                          <p:spTgt spid="3">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8" name="Rectangle 4"/>
          <p:cNvSpPr>
            <a:spLocks noChangeArrowheads="1"/>
          </p:cNvSpPr>
          <p:nvPr/>
        </p:nvSpPr>
        <p:spPr bwMode="auto">
          <a:xfrm>
            <a:off x="822325" y="-1017588"/>
            <a:ext cx="9144000" cy="0"/>
          </a:xfrm>
          <a:prstGeom prst="rect">
            <a:avLst/>
          </a:prstGeom>
          <a:noFill/>
          <a:ln w="9525">
            <a:noFill/>
            <a:miter lim="800000"/>
            <a:headEnd/>
            <a:tailEnd/>
          </a:ln>
          <a:effectLst/>
        </p:spPr>
        <p:txBody>
          <a:bodyPr>
            <a:spAutoFit/>
          </a:bodyPr>
          <a:lstStyle/>
          <a:p>
            <a:endParaRPr lang="en-US"/>
          </a:p>
        </p:txBody>
      </p:sp>
      <p:pic>
        <p:nvPicPr>
          <p:cNvPr id="313349" name="Picture 5" descr="PA="/>
          <p:cNvPicPr>
            <a:picLocks noChangeAspect="1" noChangeArrowheads="1"/>
          </p:cNvPicPr>
          <p:nvPr/>
        </p:nvPicPr>
        <p:blipFill>
          <a:blip r:embed="rId3" cstate="print"/>
          <a:srcRect/>
          <a:stretch>
            <a:fillRect/>
          </a:stretch>
        </p:blipFill>
        <p:spPr bwMode="auto">
          <a:xfrm>
            <a:off x="4592638" y="0"/>
            <a:ext cx="4551362" cy="7010400"/>
          </a:xfrm>
          <a:prstGeom prst="rect">
            <a:avLst/>
          </a:prstGeom>
          <a:noFill/>
        </p:spPr>
      </p:pic>
      <p:sp>
        <p:nvSpPr>
          <p:cNvPr id="313350" name="Rectangle 6"/>
          <p:cNvSpPr>
            <a:spLocks noChangeArrowheads="1"/>
          </p:cNvSpPr>
          <p:nvPr/>
        </p:nvSpPr>
        <p:spPr bwMode="auto">
          <a:xfrm>
            <a:off x="839788" y="-1108075"/>
            <a:ext cx="9144000" cy="0"/>
          </a:xfrm>
          <a:prstGeom prst="rect">
            <a:avLst/>
          </a:prstGeom>
          <a:noFill/>
          <a:ln w="9525">
            <a:noFill/>
            <a:miter lim="800000"/>
            <a:headEnd/>
            <a:tailEnd/>
          </a:ln>
          <a:effectLst/>
        </p:spPr>
        <p:txBody>
          <a:bodyPr>
            <a:spAutoFit/>
          </a:bodyPr>
          <a:lstStyle/>
          <a:p>
            <a:endParaRPr lang="en-US"/>
          </a:p>
        </p:txBody>
      </p:sp>
      <p:sp>
        <p:nvSpPr>
          <p:cNvPr id="6" name="Rectangle 5"/>
          <p:cNvSpPr/>
          <p:nvPr/>
        </p:nvSpPr>
        <p:spPr>
          <a:xfrm>
            <a:off x="381000" y="304800"/>
            <a:ext cx="3905236" cy="1200329"/>
          </a:xfrm>
          <a:prstGeom prst="rect">
            <a:avLst/>
          </a:prstGeom>
        </p:spPr>
        <p:txBody>
          <a:bodyPr wrap="none">
            <a:spAutoFit/>
          </a:bodyPr>
          <a:lstStyle/>
          <a:p>
            <a:r>
              <a:rPr lang="en-US" sz="3600" dirty="0" smtClean="0"/>
              <a:t>William Lane Craig:</a:t>
            </a:r>
          </a:p>
          <a:p>
            <a:r>
              <a:rPr lang="en-US" sz="3600" dirty="0" smtClean="0"/>
              <a:t>Creation &amp; Infinity</a:t>
            </a:r>
          </a:p>
        </p:txBody>
      </p:sp>
      <p:pic>
        <p:nvPicPr>
          <p:cNvPr id="8" name="Picture 2"/>
          <p:cNvPicPr>
            <a:picLocks noChangeAspect="1" noChangeArrowheads="1"/>
          </p:cNvPicPr>
          <p:nvPr/>
        </p:nvPicPr>
        <p:blipFill>
          <a:blip r:embed="rId4" cstate="print"/>
          <a:srcRect/>
          <a:stretch>
            <a:fillRect/>
          </a:stretch>
        </p:blipFill>
        <p:spPr bwMode="auto">
          <a:xfrm>
            <a:off x="381000" y="1752600"/>
            <a:ext cx="3797300" cy="44323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838200" y="4038600"/>
            <a:ext cx="7848600" cy="2568575"/>
            <a:chOff x="528" y="2544"/>
            <a:chExt cx="4944" cy="1618"/>
          </a:xfrm>
        </p:grpSpPr>
        <p:pic>
          <p:nvPicPr>
            <p:cNvPr id="316419" name="Picture 3"/>
            <p:cNvPicPr>
              <a:picLocks noChangeAspect="1" noChangeArrowheads="1"/>
            </p:cNvPicPr>
            <p:nvPr/>
          </p:nvPicPr>
          <p:blipFill>
            <a:blip r:embed="rId3" cstate="print"/>
            <a:srcRect/>
            <a:stretch>
              <a:fillRect/>
            </a:stretch>
          </p:blipFill>
          <p:spPr bwMode="auto">
            <a:xfrm>
              <a:off x="2496" y="2544"/>
              <a:ext cx="1274" cy="1618"/>
            </a:xfrm>
            <a:prstGeom prst="rect">
              <a:avLst/>
            </a:prstGeom>
            <a:noFill/>
            <a:ln w="9525">
              <a:noFill/>
              <a:miter lim="800000"/>
              <a:headEnd/>
              <a:tailEnd/>
            </a:ln>
            <a:effectLst/>
          </p:spPr>
        </p:pic>
        <p:sp>
          <p:nvSpPr>
            <p:cNvPr id="316420" name="Text Box 4"/>
            <p:cNvSpPr txBox="1">
              <a:spLocks noChangeArrowheads="1"/>
            </p:cNvSpPr>
            <p:nvPr/>
          </p:nvSpPr>
          <p:spPr bwMode="auto">
            <a:xfrm>
              <a:off x="528" y="3360"/>
              <a:ext cx="1968" cy="748"/>
            </a:xfrm>
            <a:prstGeom prst="rect">
              <a:avLst/>
            </a:prstGeom>
            <a:noFill/>
            <a:ln w="9525">
              <a:noFill/>
              <a:miter lim="800000"/>
              <a:headEnd/>
              <a:tailEnd/>
            </a:ln>
            <a:effectLst/>
          </p:spPr>
          <p:txBody>
            <a:bodyPr>
              <a:spAutoFit/>
            </a:bodyPr>
            <a:lstStyle/>
            <a:p>
              <a:pPr eaLnBrk="1" hangingPunct="1"/>
              <a:r>
                <a:rPr lang="en-US" sz="2400" b="1" i="1">
                  <a:latin typeface="Times New Roman" pitchFamily="18" charset="0"/>
                </a:rPr>
                <a:t>Tristram will fall further and further behind.</a:t>
              </a:r>
            </a:p>
          </p:txBody>
        </p:sp>
        <p:sp>
          <p:nvSpPr>
            <p:cNvPr id="316421" name="AutoShape 5"/>
            <p:cNvSpPr>
              <a:spLocks noChangeArrowheads="1"/>
            </p:cNvSpPr>
            <p:nvPr/>
          </p:nvSpPr>
          <p:spPr bwMode="auto">
            <a:xfrm rot="16200000" flipH="1">
              <a:off x="4620" y="2724"/>
              <a:ext cx="696" cy="720"/>
            </a:xfrm>
            <a:prstGeom prst="cloudCallout">
              <a:avLst>
                <a:gd name="adj1" fmla="val -7644"/>
                <a:gd name="adj2" fmla="val -248421"/>
              </a:avLst>
            </a:prstGeom>
            <a:solidFill>
              <a:srgbClr val="FFFFFF"/>
            </a:solidFill>
            <a:ln w="9525">
              <a:solidFill>
                <a:schemeClr val="tx1"/>
              </a:solidFill>
              <a:round/>
              <a:headEnd/>
              <a:tailEnd/>
            </a:ln>
            <a:effectLst/>
          </p:spPr>
          <p:txBody>
            <a:bodyPr vert="eaVert"/>
            <a:lstStyle/>
            <a:p>
              <a:pPr algn="ctr" eaLnBrk="1" hangingPunct="1">
                <a:spcBef>
                  <a:spcPct val="0"/>
                </a:spcBef>
              </a:pPr>
              <a:endParaRPr lang="en-US" sz="2800">
                <a:latin typeface="Times New Roman" pitchFamily="18" charset="0"/>
              </a:endParaRPr>
            </a:p>
          </p:txBody>
        </p:sp>
        <p:sp>
          <p:nvSpPr>
            <p:cNvPr id="316422" name="Text Box 6"/>
            <p:cNvSpPr txBox="1">
              <a:spLocks noChangeArrowheads="1"/>
            </p:cNvSpPr>
            <p:nvPr/>
          </p:nvSpPr>
          <p:spPr bwMode="auto">
            <a:xfrm>
              <a:off x="4656" y="2976"/>
              <a:ext cx="816" cy="250"/>
            </a:xfrm>
            <a:prstGeom prst="rect">
              <a:avLst/>
            </a:prstGeom>
            <a:noFill/>
            <a:ln w="9525">
              <a:noFill/>
              <a:miter lim="800000"/>
              <a:headEnd/>
              <a:tailEnd/>
            </a:ln>
            <a:effectLst/>
          </p:spPr>
          <p:txBody>
            <a:bodyPr>
              <a:spAutoFit/>
            </a:bodyPr>
            <a:lstStyle/>
            <a:p>
              <a:pPr algn="l" eaLnBrk="1" hangingPunct="1"/>
              <a:r>
                <a:rPr lang="en-US">
                  <a:latin typeface="Times New Roman" pitchFamily="18" charset="0"/>
                </a:rPr>
                <a:t>Bummer</a:t>
              </a:r>
            </a:p>
          </p:txBody>
        </p:sp>
      </p:grpSp>
      <p:sp>
        <p:nvSpPr>
          <p:cNvPr id="316423" name="AutoShape 7"/>
          <p:cNvSpPr>
            <a:spLocks noGrp="1" noChangeArrowheads="1"/>
          </p:cNvSpPr>
          <p:nvPr>
            <p:ph type="title"/>
          </p:nvPr>
        </p:nvSpPr>
        <p:spPr>
          <a:xfrm>
            <a:off x="533400" y="0"/>
            <a:ext cx="7924800" cy="1143000"/>
          </a:xfrm>
        </p:spPr>
        <p:txBody>
          <a:bodyPr>
            <a:normAutofit/>
          </a:bodyPr>
          <a:lstStyle/>
          <a:p>
            <a:r>
              <a:rPr lang="en-US" sz="2400" b="0" dirty="0">
                <a:solidFill>
                  <a:srgbClr val="FF0000"/>
                </a:solidFill>
              </a:rPr>
              <a:t/>
            </a:r>
            <a:br>
              <a:rPr lang="en-US" sz="2400" b="0" dirty="0">
                <a:solidFill>
                  <a:srgbClr val="FF0000"/>
                </a:solidFill>
              </a:rPr>
            </a:br>
            <a:r>
              <a:rPr lang="en-US" dirty="0" err="1">
                <a:solidFill>
                  <a:srgbClr val="000000"/>
                </a:solidFill>
                <a:cs typeface="Arial" charset="0"/>
              </a:rPr>
              <a:t>Tristram</a:t>
            </a:r>
            <a:r>
              <a:rPr lang="en-US" dirty="0">
                <a:solidFill>
                  <a:srgbClr val="000000"/>
                </a:solidFill>
                <a:cs typeface="Arial" charset="0"/>
              </a:rPr>
              <a:t> </a:t>
            </a:r>
            <a:r>
              <a:rPr lang="en-US" dirty="0" err="1">
                <a:solidFill>
                  <a:srgbClr val="000000"/>
                </a:solidFill>
                <a:cs typeface="Arial" charset="0"/>
              </a:rPr>
              <a:t>Shandy</a:t>
            </a:r>
            <a:r>
              <a:rPr lang="en-US" dirty="0">
                <a:solidFill>
                  <a:srgbClr val="000000"/>
                </a:solidFill>
                <a:cs typeface="Arial" charset="0"/>
              </a:rPr>
              <a:t> Paradox</a:t>
            </a:r>
          </a:p>
        </p:txBody>
      </p:sp>
      <p:sp>
        <p:nvSpPr>
          <p:cNvPr id="316424" name="Rectangle 8"/>
          <p:cNvSpPr>
            <a:spLocks noGrp="1" noChangeArrowheads="1"/>
          </p:cNvSpPr>
          <p:nvPr>
            <p:ph idx="1"/>
          </p:nvPr>
        </p:nvSpPr>
        <p:spPr>
          <a:xfrm>
            <a:off x="1905000" y="1905000"/>
            <a:ext cx="7620000" cy="1981200"/>
          </a:xfrm>
        </p:spPr>
        <p:txBody>
          <a:bodyPr/>
          <a:lstStyle/>
          <a:p>
            <a:r>
              <a:rPr lang="en-US"/>
              <a:t>Writing from </a:t>
            </a:r>
            <a:r>
              <a:rPr lang="en-US" i="1"/>
              <a:t>t </a:t>
            </a:r>
            <a:r>
              <a:rPr lang="en-US"/>
              <a:t>= 0 onward: </a:t>
            </a:r>
          </a:p>
        </p:txBody>
      </p:sp>
      <p:grpSp>
        <p:nvGrpSpPr>
          <p:cNvPr id="3" name="Group 10"/>
          <p:cNvGrpSpPr>
            <a:grpSpLocks/>
          </p:cNvGrpSpPr>
          <p:nvPr/>
        </p:nvGrpSpPr>
        <p:grpSpPr bwMode="auto">
          <a:xfrm>
            <a:off x="1447800" y="2590800"/>
            <a:ext cx="7391400" cy="1890713"/>
            <a:chOff x="912" y="1680"/>
            <a:chExt cx="4656" cy="1191"/>
          </a:xfrm>
        </p:grpSpPr>
        <p:sp>
          <p:nvSpPr>
            <p:cNvPr id="316427" name="Line 11"/>
            <p:cNvSpPr>
              <a:spLocks noChangeShapeType="1"/>
            </p:cNvSpPr>
            <p:nvPr/>
          </p:nvSpPr>
          <p:spPr bwMode="auto">
            <a:xfrm>
              <a:off x="960" y="2544"/>
              <a:ext cx="4320" cy="0"/>
            </a:xfrm>
            <a:prstGeom prst="line">
              <a:avLst/>
            </a:prstGeom>
            <a:noFill/>
            <a:ln w="9525">
              <a:solidFill>
                <a:schemeClr val="tx1"/>
              </a:solidFill>
              <a:round/>
              <a:headEnd/>
              <a:tailEnd/>
            </a:ln>
            <a:effectLst/>
          </p:spPr>
          <p:txBody>
            <a:bodyPr wrap="none"/>
            <a:lstStyle/>
            <a:p>
              <a:endParaRPr lang="en-US"/>
            </a:p>
          </p:txBody>
        </p:sp>
        <p:sp>
          <p:nvSpPr>
            <p:cNvPr id="316428" name="Line 12"/>
            <p:cNvSpPr>
              <a:spLocks noChangeShapeType="1"/>
            </p:cNvSpPr>
            <p:nvPr/>
          </p:nvSpPr>
          <p:spPr bwMode="auto">
            <a:xfrm flipV="1">
              <a:off x="960" y="1680"/>
              <a:ext cx="0" cy="864"/>
            </a:xfrm>
            <a:prstGeom prst="line">
              <a:avLst/>
            </a:prstGeom>
            <a:noFill/>
            <a:ln w="9525">
              <a:solidFill>
                <a:schemeClr val="tx1"/>
              </a:solidFill>
              <a:round/>
              <a:headEnd/>
              <a:tailEnd/>
            </a:ln>
            <a:effectLst/>
          </p:spPr>
          <p:txBody>
            <a:bodyPr wrap="none"/>
            <a:lstStyle/>
            <a:p>
              <a:endParaRPr lang="en-US"/>
            </a:p>
          </p:txBody>
        </p:sp>
        <p:sp>
          <p:nvSpPr>
            <p:cNvPr id="316429" name="Freeform 13"/>
            <p:cNvSpPr>
              <a:spLocks/>
            </p:cNvSpPr>
            <p:nvPr/>
          </p:nvSpPr>
          <p:spPr bwMode="auto">
            <a:xfrm>
              <a:off x="1104" y="1920"/>
              <a:ext cx="144" cy="624"/>
            </a:xfrm>
            <a:custGeom>
              <a:avLst/>
              <a:gdLst/>
              <a:ahLst/>
              <a:cxnLst>
                <a:cxn ang="0">
                  <a:pos x="0" y="624"/>
                </a:cxn>
                <a:cxn ang="0">
                  <a:pos x="48" y="0"/>
                </a:cxn>
                <a:cxn ang="0">
                  <a:pos x="144" y="624"/>
                </a:cxn>
              </a:cxnLst>
              <a:rect l="0" t="0" r="r" b="b"/>
              <a:pathLst>
                <a:path w="144" h="624">
                  <a:moveTo>
                    <a:pt x="0" y="624"/>
                  </a:moveTo>
                  <a:cubicBezTo>
                    <a:pt x="12" y="312"/>
                    <a:pt x="24" y="0"/>
                    <a:pt x="48" y="0"/>
                  </a:cubicBezTo>
                  <a:cubicBezTo>
                    <a:pt x="72" y="0"/>
                    <a:pt x="128" y="520"/>
                    <a:pt x="144" y="624"/>
                  </a:cubicBezTo>
                </a:path>
              </a:pathLst>
            </a:custGeom>
            <a:noFill/>
            <a:ln w="28575" cmpd="sng">
              <a:solidFill>
                <a:srgbClr val="000099"/>
              </a:solidFill>
              <a:round/>
              <a:headEnd/>
              <a:tailEnd/>
            </a:ln>
            <a:effectLst/>
          </p:spPr>
          <p:txBody>
            <a:bodyPr wrap="none"/>
            <a:lstStyle/>
            <a:p>
              <a:endParaRPr lang="en-US"/>
            </a:p>
          </p:txBody>
        </p:sp>
        <p:sp>
          <p:nvSpPr>
            <p:cNvPr id="316430" name="Freeform 14"/>
            <p:cNvSpPr>
              <a:spLocks/>
            </p:cNvSpPr>
            <p:nvPr/>
          </p:nvSpPr>
          <p:spPr bwMode="auto">
            <a:xfrm>
              <a:off x="960" y="1920"/>
              <a:ext cx="1392" cy="624"/>
            </a:xfrm>
            <a:custGeom>
              <a:avLst/>
              <a:gdLst/>
              <a:ahLst/>
              <a:cxnLst>
                <a:cxn ang="0">
                  <a:pos x="0" y="624"/>
                </a:cxn>
                <a:cxn ang="0">
                  <a:pos x="48" y="0"/>
                </a:cxn>
                <a:cxn ang="0">
                  <a:pos x="144" y="624"/>
                </a:cxn>
              </a:cxnLst>
              <a:rect l="0" t="0" r="r" b="b"/>
              <a:pathLst>
                <a:path w="144" h="624">
                  <a:moveTo>
                    <a:pt x="0" y="624"/>
                  </a:moveTo>
                  <a:cubicBezTo>
                    <a:pt x="12" y="312"/>
                    <a:pt x="24" y="0"/>
                    <a:pt x="48" y="0"/>
                  </a:cubicBezTo>
                  <a:cubicBezTo>
                    <a:pt x="72" y="0"/>
                    <a:pt x="128" y="520"/>
                    <a:pt x="144" y="624"/>
                  </a:cubicBezTo>
                </a:path>
              </a:pathLst>
            </a:custGeom>
            <a:noFill/>
            <a:ln w="28575" cmpd="sng">
              <a:solidFill>
                <a:srgbClr val="CC3300"/>
              </a:solidFill>
              <a:round/>
              <a:headEnd/>
              <a:tailEnd/>
            </a:ln>
            <a:effectLst/>
          </p:spPr>
          <p:txBody>
            <a:bodyPr wrap="none"/>
            <a:lstStyle/>
            <a:p>
              <a:endParaRPr lang="en-US"/>
            </a:p>
          </p:txBody>
        </p:sp>
        <p:sp>
          <p:nvSpPr>
            <p:cNvPr id="316431" name="Freeform 15"/>
            <p:cNvSpPr>
              <a:spLocks/>
            </p:cNvSpPr>
            <p:nvPr/>
          </p:nvSpPr>
          <p:spPr bwMode="auto">
            <a:xfrm>
              <a:off x="1248" y="1920"/>
              <a:ext cx="144" cy="624"/>
            </a:xfrm>
            <a:custGeom>
              <a:avLst/>
              <a:gdLst/>
              <a:ahLst/>
              <a:cxnLst>
                <a:cxn ang="0">
                  <a:pos x="0" y="624"/>
                </a:cxn>
                <a:cxn ang="0">
                  <a:pos x="48" y="0"/>
                </a:cxn>
                <a:cxn ang="0">
                  <a:pos x="144" y="624"/>
                </a:cxn>
              </a:cxnLst>
              <a:rect l="0" t="0" r="r" b="b"/>
              <a:pathLst>
                <a:path w="144" h="624">
                  <a:moveTo>
                    <a:pt x="0" y="624"/>
                  </a:moveTo>
                  <a:cubicBezTo>
                    <a:pt x="12" y="312"/>
                    <a:pt x="24" y="0"/>
                    <a:pt x="48" y="0"/>
                  </a:cubicBezTo>
                  <a:cubicBezTo>
                    <a:pt x="72" y="0"/>
                    <a:pt x="128" y="520"/>
                    <a:pt x="144" y="624"/>
                  </a:cubicBezTo>
                </a:path>
              </a:pathLst>
            </a:custGeom>
            <a:noFill/>
            <a:ln w="28575" cmpd="sng">
              <a:solidFill>
                <a:srgbClr val="000099"/>
              </a:solidFill>
              <a:round/>
              <a:headEnd/>
              <a:tailEnd/>
            </a:ln>
            <a:effectLst/>
          </p:spPr>
          <p:txBody>
            <a:bodyPr wrap="none"/>
            <a:lstStyle/>
            <a:p>
              <a:endParaRPr lang="en-US"/>
            </a:p>
          </p:txBody>
        </p:sp>
        <p:sp>
          <p:nvSpPr>
            <p:cNvPr id="316432" name="Freeform 16"/>
            <p:cNvSpPr>
              <a:spLocks/>
            </p:cNvSpPr>
            <p:nvPr/>
          </p:nvSpPr>
          <p:spPr bwMode="auto">
            <a:xfrm>
              <a:off x="960" y="1920"/>
              <a:ext cx="144" cy="624"/>
            </a:xfrm>
            <a:custGeom>
              <a:avLst/>
              <a:gdLst/>
              <a:ahLst/>
              <a:cxnLst>
                <a:cxn ang="0">
                  <a:pos x="0" y="624"/>
                </a:cxn>
                <a:cxn ang="0">
                  <a:pos x="48" y="0"/>
                </a:cxn>
                <a:cxn ang="0">
                  <a:pos x="144" y="624"/>
                </a:cxn>
              </a:cxnLst>
              <a:rect l="0" t="0" r="r" b="b"/>
              <a:pathLst>
                <a:path w="144" h="624">
                  <a:moveTo>
                    <a:pt x="0" y="624"/>
                  </a:moveTo>
                  <a:cubicBezTo>
                    <a:pt x="12" y="312"/>
                    <a:pt x="24" y="0"/>
                    <a:pt x="48" y="0"/>
                  </a:cubicBezTo>
                  <a:cubicBezTo>
                    <a:pt x="72" y="0"/>
                    <a:pt x="128" y="520"/>
                    <a:pt x="144" y="624"/>
                  </a:cubicBezTo>
                </a:path>
              </a:pathLst>
            </a:custGeom>
            <a:noFill/>
            <a:ln w="28575" cmpd="sng">
              <a:solidFill>
                <a:srgbClr val="000099"/>
              </a:solidFill>
              <a:round/>
              <a:headEnd/>
              <a:tailEnd/>
            </a:ln>
            <a:effectLst/>
          </p:spPr>
          <p:txBody>
            <a:bodyPr wrap="none"/>
            <a:lstStyle/>
            <a:p>
              <a:endParaRPr lang="en-US"/>
            </a:p>
          </p:txBody>
        </p:sp>
        <p:sp>
          <p:nvSpPr>
            <p:cNvPr id="316433" name="Freeform 17"/>
            <p:cNvSpPr>
              <a:spLocks/>
            </p:cNvSpPr>
            <p:nvPr/>
          </p:nvSpPr>
          <p:spPr bwMode="auto">
            <a:xfrm>
              <a:off x="3744" y="1920"/>
              <a:ext cx="1392" cy="624"/>
            </a:xfrm>
            <a:custGeom>
              <a:avLst/>
              <a:gdLst/>
              <a:ahLst/>
              <a:cxnLst>
                <a:cxn ang="0">
                  <a:pos x="0" y="624"/>
                </a:cxn>
                <a:cxn ang="0">
                  <a:pos x="48" y="0"/>
                </a:cxn>
                <a:cxn ang="0">
                  <a:pos x="144" y="624"/>
                </a:cxn>
              </a:cxnLst>
              <a:rect l="0" t="0" r="r" b="b"/>
              <a:pathLst>
                <a:path w="144" h="624">
                  <a:moveTo>
                    <a:pt x="0" y="624"/>
                  </a:moveTo>
                  <a:cubicBezTo>
                    <a:pt x="12" y="312"/>
                    <a:pt x="24" y="0"/>
                    <a:pt x="48" y="0"/>
                  </a:cubicBezTo>
                  <a:cubicBezTo>
                    <a:pt x="72" y="0"/>
                    <a:pt x="128" y="520"/>
                    <a:pt x="144" y="624"/>
                  </a:cubicBezTo>
                </a:path>
              </a:pathLst>
            </a:custGeom>
            <a:noFill/>
            <a:ln w="28575" cmpd="sng">
              <a:solidFill>
                <a:srgbClr val="CC3300"/>
              </a:solidFill>
              <a:round/>
              <a:headEnd/>
              <a:tailEnd/>
            </a:ln>
            <a:effectLst/>
          </p:spPr>
          <p:txBody>
            <a:bodyPr wrap="none"/>
            <a:lstStyle/>
            <a:p>
              <a:endParaRPr lang="en-US"/>
            </a:p>
          </p:txBody>
        </p:sp>
        <p:sp>
          <p:nvSpPr>
            <p:cNvPr id="316434" name="Freeform 18"/>
            <p:cNvSpPr>
              <a:spLocks/>
            </p:cNvSpPr>
            <p:nvPr/>
          </p:nvSpPr>
          <p:spPr bwMode="auto">
            <a:xfrm>
              <a:off x="2352" y="1920"/>
              <a:ext cx="1392" cy="624"/>
            </a:xfrm>
            <a:custGeom>
              <a:avLst/>
              <a:gdLst/>
              <a:ahLst/>
              <a:cxnLst>
                <a:cxn ang="0">
                  <a:pos x="0" y="624"/>
                </a:cxn>
                <a:cxn ang="0">
                  <a:pos x="48" y="0"/>
                </a:cxn>
                <a:cxn ang="0">
                  <a:pos x="144" y="624"/>
                </a:cxn>
              </a:cxnLst>
              <a:rect l="0" t="0" r="r" b="b"/>
              <a:pathLst>
                <a:path w="144" h="624">
                  <a:moveTo>
                    <a:pt x="0" y="624"/>
                  </a:moveTo>
                  <a:cubicBezTo>
                    <a:pt x="12" y="312"/>
                    <a:pt x="24" y="0"/>
                    <a:pt x="48" y="0"/>
                  </a:cubicBezTo>
                  <a:cubicBezTo>
                    <a:pt x="72" y="0"/>
                    <a:pt x="128" y="520"/>
                    <a:pt x="144" y="624"/>
                  </a:cubicBezTo>
                </a:path>
              </a:pathLst>
            </a:custGeom>
            <a:noFill/>
            <a:ln w="28575" cmpd="sng">
              <a:solidFill>
                <a:srgbClr val="CC3300"/>
              </a:solidFill>
              <a:round/>
              <a:headEnd/>
              <a:tailEnd/>
            </a:ln>
            <a:effectLst/>
          </p:spPr>
          <p:txBody>
            <a:bodyPr wrap="none"/>
            <a:lstStyle/>
            <a:p>
              <a:endParaRPr lang="en-US"/>
            </a:p>
          </p:txBody>
        </p:sp>
        <p:sp>
          <p:nvSpPr>
            <p:cNvPr id="316435" name="Text Box 19"/>
            <p:cNvSpPr txBox="1">
              <a:spLocks noChangeArrowheads="1"/>
            </p:cNvSpPr>
            <p:nvPr/>
          </p:nvSpPr>
          <p:spPr bwMode="auto">
            <a:xfrm>
              <a:off x="912" y="2544"/>
              <a:ext cx="4512" cy="327"/>
            </a:xfrm>
            <a:prstGeom prst="rect">
              <a:avLst/>
            </a:prstGeom>
            <a:noFill/>
            <a:ln w="9525">
              <a:noFill/>
              <a:miter lim="800000"/>
              <a:headEnd/>
              <a:tailEnd/>
            </a:ln>
            <a:effectLst/>
          </p:spPr>
          <p:txBody>
            <a:bodyPr>
              <a:spAutoFit/>
            </a:bodyPr>
            <a:lstStyle/>
            <a:p>
              <a:pPr algn="l" eaLnBrk="1" hangingPunct="1"/>
              <a:r>
                <a:rPr lang="en-US" sz="2800">
                  <a:latin typeface="Times New Roman" pitchFamily="18" charset="0"/>
                </a:rPr>
                <a:t>0							   </a:t>
              </a:r>
              <a:r>
                <a:rPr lang="en-US" sz="2800" i="1">
                  <a:latin typeface="Times New Roman" pitchFamily="18" charset="0"/>
                </a:rPr>
                <a:t>t</a:t>
              </a:r>
            </a:p>
          </p:txBody>
        </p:sp>
        <p:sp>
          <p:nvSpPr>
            <p:cNvPr id="316436" name="Text Box 20"/>
            <p:cNvSpPr txBox="1">
              <a:spLocks noChangeArrowheads="1"/>
            </p:cNvSpPr>
            <p:nvPr/>
          </p:nvSpPr>
          <p:spPr bwMode="auto">
            <a:xfrm>
              <a:off x="1152" y="2544"/>
              <a:ext cx="1392" cy="327"/>
            </a:xfrm>
            <a:prstGeom prst="rect">
              <a:avLst/>
            </a:prstGeom>
            <a:noFill/>
            <a:ln w="9525">
              <a:noFill/>
              <a:miter lim="800000"/>
              <a:headEnd/>
              <a:tailEnd/>
            </a:ln>
            <a:effectLst/>
          </p:spPr>
          <p:txBody>
            <a:bodyPr>
              <a:spAutoFit/>
            </a:bodyPr>
            <a:lstStyle/>
            <a:p>
              <a:pPr algn="l" eaLnBrk="1" hangingPunct="1"/>
              <a:r>
                <a:rPr lang="en-US" sz="2800" i="1">
                  <a:latin typeface="Times New Roman" pitchFamily="18" charset="0"/>
                </a:rPr>
                <a:t>N</a:t>
              </a:r>
              <a:r>
                <a:rPr lang="en-US" sz="2800">
                  <a:latin typeface="Times New Roman" pitchFamily="18" charset="0"/>
                </a:rPr>
                <a:t> days</a:t>
              </a:r>
            </a:p>
          </p:txBody>
        </p:sp>
        <p:sp>
          <p:nvSpPr>
            <p:cNvPr id="316437" name="Text Box 21"/>
            <p:cNvSpPr txBox="1">
              <a:spLocks noChangeArrowheads="1"/>
            </p:cNvSpPr>
            <p:nvPr/>
          </p:nvSpPr>
          <p:spPr bwMode="auto">
            <a:xfrm>
              <a:off x="4752" y="1968"/>
              <a:ext cx="816" cy="327"/>
            </a:xfrm>
            <a:prstGeom prst="rect">
              <a:avLst/>
            </a:prstGeom>
            <a:noFill/>
            <a:ln w="9525">
              <a:noFill/>
              <a:miter lim="800000"/>
              <a:headEnd/>
              <a:tailEnd/>
            </a:ln>
            <a:effectLst/>
          </p:spPr>
          <p:txBody>
            <a:bodyPr>
              <a:spAutoFit/>
            </a:bodyPr>
            <a:lstStyle/>
            <a:p>
              <a:pPr algn="l" eaLnBrk="1" hangingPunct="1"/>
              <a:r>
                <a:rPr lang="en-US" sz="2800" i="1">
                  <a:latin typeface="Times New Roman" pitchFamily="18" charset="0"/>
                </a:rPr>
                <a:t>N</a:t>
              </a:r>
              <a:r>
                <a:rPr lang="en-US" sz="2800">
                  <a:latin typeface="Times New Roman" pitchFamily="18" charset="0"/>
                </a:rPr>
                <a:t> years</a:t>
              </a:r>
            </a:p>
          </p:txBody>
        </p:sp>
      </p:grpSp>
      <p:sp>
        <p:nvSpPr>
          <p:cNvPr id="316438" name="Line 22"/>
          <p:cNvSpPr>
            <a:spLocks noChangeShapeType="1"/>
          </p:cNvSpPr>
          <p:nvPr/>
        </p:nvSpPr>
        <p:spPr bwMode="auto">
          <a:xfrm flipH="1">
            <a:off x="1524000" y="2286000"/>
            <a:ext cx="533400" cy="533400"/>
          </a:xfrm>
          <a:prstGeom prst="line">
            <a:avLst/>
          </a:prstGeom>
          <a:noFill/>
          <a:ln w="28575">
            <a:solidFill>
              <a:schemeClr val="tx1"/>
            </a:solidFill>
            <a:round/>
            <a:headEnd/>
            <a:tailEnd type="triangle" w="med" len="med"/>
          </a:ln>
          <a:effectLst/>
        </p:spPr>
        <p:txBody>
          <a:bodyPr wrap="none"/>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0.70"/>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42" name="AutoShape 2"/>
          <p:cNvSpPr>
            <a:spLocks noGrp="1" noChangeArrowheads="1"/>
          </p:cNvSpPr>
          <p:nvPr>
            <p:ph type="title"/>
          </p:nvPr>
        </p:nvSpPr>
        <p:spPr>
          <a:xfrm>
            <a:off x="685800" y="0"/>
            <a:ext cx="7924800" cy="1143000"/>
          </a:xfrm>
        </p:spPr>
        <p:txBody>
          <a:bodyPr>
            <a:normAutofit/>
          </a:bodyPr>
          <a:lstStyle/>
          <a:p>
            <a:r>
              <a:rPr lang="en-US" dirty="0" err="1" smtClean="0">
                <a:solidFill>
                  <a:srgbClr val="000000"/>
                </a:solidFill>
                <a:cs typeface="Arial" charset="0"/>
              </a:rPr>
              <a:t>Tristram</a:t>
            </a:r>
            <a:r>
              <a:rPr lang="en-US" dirty="0" smtClean="0">
                <a:solidFill>
                  <a:srgbClr val="000000"/>
                </a:solidFill>
                <a:cs typeface="Arial" charset="0"/>
              </a:rPr>
              <a:t> </a:t>
            </a:r>
            <a:r>
              <a:rPr lang="en-US" dirty="0" err="1">
                <a:solidFill>
                  <a:srgbClr val="000000"/>
                </a:solidFill>
                <a:cs typeface="Arial" charset="0"/>
              </a:rPr>
              <a:t>Shandy</a:t>
            </a:r>
            <a:r>
              <a:rPr lang="en-US" dirty="0">
                <a:solidFill>
                  <a:srgbClr val="000000"/>
                </a:solidFill>
                <a:cs typeface="Arial" charset="0"/>
              </a:rPr>
              <a:t> Paradox</a:t>
            </a:r>
          </a:p>
        </p:txBody>
      </p:sp>
      <p:sp>
        <p:nvSpPr>
          <p:cNvPr id="317443" name="Rectangle 3"/>
          <p:cNvSpPr>
            <a:spLocks noGrp="1" noChangeArrowheads="1"/>
          </p:cNvSpPr>
          <p:nvPr>
            <p:ph idx="1"/>
          </p:nvPr>
        </p:nvSpPr>
        <p:spPr>
          <a:xfrm>
            <a:off x="914400" y="1447800"/>
            <a:ext cx="7620000" cy="1981200"/>
          </a:xfrm>
        </p:spPr>
        <p:txBody>
          <a:bodyPr/>
          <a:lstStyle/>
          <a:p>
            <a:r>
              <a:rPr lang="en-US" dirty="0"/>
              <a:t>Writing from the past to end at  </a:t>
            </a:r>
            <a:r>
              <a:rPr lang="en-US" i="1" dirty="0"/>
              <a:t>t </a:t>
            </a:r>
            <a:r>
              <a:rPr lang="en-US" dirty="0"/>
              <a:t>= 0: </a:t>
            </a:r>
          </a:p>
        </p:txBody>
      </p:sp>
      <p:grpSp>
        <p:nvGrpSpPr>
          <p:cNvPr id="2" name="Group 4"/>
          <p:cNvGrpSpPr>
            <a:grpSpLocks/>
          </p:cNvGrpSpPr>
          <p:nvPr/>
        </p:nvGrpSpPr>
        <p:grpSpPr bwMode="auto">
          <a:xfrm>
            <a:off x="1676400" y="2286000"/>
            <a:ext cx="7162800" cy="1890713"/>
            <a:chOff x="1104" y="1248"/>
            <a:chExt cx="4512" cy="1191"/>
          </a:xfrm>
        </p:grpSpPr>
        <p:grpSp>
          <p:nvGrpSpPr>
            <p:cNvPr id="3" name="Group 5"/>
            <p:cNvGrpSpPr>
              <a:grpSpLocks/>
            </p:cNvGrpSpPr>
            <p:nvPr/>
          </p:nvGrpSpPr>
          <p:grpSpPr bwMode="auto">
            <a:xfrm>
              <a:off x="1104" y="1248"/>
              <a:ext cx="4512" cy="1191"/>
              <a:chOff x="1104" y="1248"/>
              <a:chExt cx="4512" cy="1191"/>
            </a:xfrm>
          </p:grpSpPr>
          <p:sp>
            <p:nvSpPr>
              <p:cNvPr id="317446" name="Line 6"/>
              <p:cNvSpPr>
                <a:spLocks noChangeShapeType="1"/>
              </p:cNvSpPr>
              <p:nvPr/>
            </p:nvSpPr>
            <p:spPr bwMode="auto">
              <a:xfrm>
                <a:off x="1152" y="2112"/>
                <a:ext cx="4320" cy="0"/>
              </a:xfrm>
              <a:prstGeom prst="line">
                <a:avLst/>
              </a:prstGeom>
              <a:noFill/>
              <a:ln w="9525">
                <a:solidFill>
                  <a:schemeClr val="tx1"/>
                </a:solidFill>
                <a:round/>
                <a:headEnd/>
                <a:tailEnd/>
              </a:ln>
              <a:effectLst/>
            </p:spPr>
            <p:txBody>
              <a:bodyPr wrap="none"/>
              <a:lstStyle/>
              <a:p>
                <a:endParaRPr lang="en-US"/>
              </a:p>
            </p:txBody>
          </p:sp>
          <p:sp>
            <p:nvSpPr>
              <p:cNvPr id="317447" name="Line 7"/>
              <p:cNvSpPr>
                <a:spLocks noChangeShapeType="1"/>
              </p:cNvSpPr>
              <p:nvPr/>
            </p:nvSpPr>
            <p:spPr bwMode="auto">
              <a:xfrm flipV="1">
                <a:off x="5328" y="1248"/>
                <a:ext cx="0" cy="864"/>
              </a:xfrm>
              <a:prstGeom prst="line">
                <a:avLst/>
              </a:prstGeom>
              <a:noFill/>
              <a:ln w="9525">
                <a:solidFill>
                  <a:schemeClr val="tx1"/>
                </a:solidFill>
                <a:round/>
                <a:headEnd/>
                <a:tailEnd/>
              </a:ln>
              <a:effectLst/>
            </p:spPr>
            <p:txBody>
              <a:bodyPr wrap="none"/>
              <a:lstStyle/>
              <a:p>
                <a:endParaRPr lang="en-US"/>
              </a:p>
            </p:txBody>
          </p:sp>
          <p:sp>
            <p:nvSpPr>
              <p:cNvPr id="317448" name="Freeform 8"/>
              <p:cNvSpPr>
                <a:spLocks/>
              </p:cNvSpPr>
              <p:nvPr/>
            </p:nvSpPr>
            <p:spPr bwMode="auto">
              <a:xfrm>
                <a:off x="1296" y="1488"/>
                <a:ext cx="144" cy="624"/>
              </a:xfrm>
              <a:custGeom>
                <a:avLst/>
                <a:gdLst/>
                <a:ahLst/>
                <a:cxnLst>
                  <a:cxn ang="0">
                    <a:pos x="0" y="624"/>
                  </a:cxn>
                  <a:cxn ang="0">
                    <a:pos x="48" y="0"/>
                  </a:cxn>
                  <a:cxn ang="0">
                    <a:pos x="144" y="624"/>
                  </a:cxn>
                </a:cxnLst>
                <a:rect l="0" t="0" r="r" b="b"/>
                <a:pathLst>
                  <a:path w="144" h="624">
                    <a:moveTo>
                      <a:pt x="0" y="624"/>
                    </a:moveTo>
                    <a:cubicBezTo>
                      <a:pt x="12" y="312"/>
                      <a:pt x="24" y="0"/>
                      <a:pt x="48" y="0"/>
                    </a:cubicBezTo>
                    <a:cubicBezTo>
                      <a:pt x="72" y="0"/>
                      <a:pt x="128" y="520"/>
                      <a:pt x="144" y="624"/>
                    </a:cubicBezTo>
                  </a:path>
                </a:pathLst>
              </a:custGeom>
              <a:noFill/>
              <a:ln w="28575" cmpd="sng">
                <a:solidFill>
                  <a:srgbClr val="000099"/>
                </a:solidFill>
                <a:round/>
                <a:headEnd/>
                <a:tailEnd/>
              </a:ln>
              <a:effectLst/>
            </p:spPr>
            <p:txBody>
              <a:bodyPr wrap="none"/>
              <a:lstStyle/>
              <a:p>
                <a:endParaRPr lang="en-US"/>
              </a:p>
            </p:txBody>
          </p:sp>
          <p:sp>
            <p:nvSpPr>
              <p:cNvPr id="317449" name="Freeform 9"/>
              <p:cNvSpPr>
                <a:spLocks/>
              </p:cNvSpPr>
              <p:nvPr/>
            </p:nvSpPr>
            <p:spPr bwMode="auto">
              <a:xfrm>
                <a:off x="1152" y="1488"/>
                <a:ext cx="1392" cy="624"/>
              </a:xfrm>
              <a:custGeom>
                <a:avLst/>
                <a:gdLst/>
                <a:ahLst/>
                <a:cxnLst>
                  <a:cxn ang="0">
                    <a:pos x="0" y="624"/>
                  </a:cxn>
                  <a:cxn ang="0">
                    <a:pos x="48" y="0"/>
                  </a:cxn>
                  <a:cxn ang="0">
                    <a:pos x="144" y="624"/>
                  </a:cxn>
                </a:cxnLst>
                <a:rect l="0" t="0" r="r" b="b"/>
                <a:pathLst>
                  <a:path w="144" h="624">
                    <a:moveTo>
                      <a:pt x="0" y="624"/>
                    </a:moveTo>
                    <a:cubicBezTo>
                      <a:pt x="12" y="312"/>
                      <a:pt x="24" y="0"/>
                      <a:pt x="48" y="0"/>
                    </a:cubicBezTo>
                    <a:cubicBezTo>
                      <a:pt x="72" y="0"/>
                      <a:pt x="128" y="520"/>
                      <a:pt x="144" y="624"/>
                    </a:cubicBezTo>
                  </a:path>
                </a:pathLst>
              </a:custGeom>
              <a:noFill/>
              <a:ln w="28575" cmpd="sng">
                <a:solidFill>
                  <a:srgbClr val="CC3300"/>
                </a:solidFill>
                <a:round/>
                <a:headEnd/>
                <a:tailEnd/>
              </a:ln>
              <a:effectLst/>
            </p:spPr>
            <p:txBody>
              <a:bodyPr wrap="none"/>
              <a:lstStyle/>
              <a:p>
                <a:endParaRPr lang="en-US"/>
              </a:p>
            </p:txBody>
          </p:sp>
          <p:sp>
            <p:nvSpPr>
              <p:cNvPr id="317450" name="Freeform 10"/>
              <p:cNvSpPr>
                <a:spLocks/>
              </p:cNvSpPr>
              <p:nvPr/>
            </p:nvSpPr>
            <p:spPr bwMode="auto">
              <a:xfrm>
                <a:off x="1440" y="1488"/>
                <a:ext cx="144" cy="624"/>
              </a:xfrm>
              <a:custGeom>
                <a:avLst/>
                <a:gdLst/>
                <a:ahLst/>
                <a:cxnLst>
                  <a:cxn ang="0">
                    <a:pos x="0" y="624"/>
                  </a:cxn>
                  <a:cxn ang="0">
                    <a:pos x="48" y="0"/>
                  </a:cxn>
                  <a:cxn ang="0">
                    <a:pos x="144" y="624"/>
                  </a:cxn>
                </a:cxnLst>
                <a:rect l="0" t="0" r="r" b="b"/>
                <a:pathLst>
                  <a:path w="144" h="624">
                    <a:moveTo>
                      <a:pt x="0" y="624"/>
                    </a:moveTo>
                    <a:cubicBezTo>
                      <a:pt x="12" y="312"/>
                      <a:pt x="24" y="0"/>
                      <a:pt x="48" y="0"/>
                    </a:cubicBezTo>
                    <a:cubicBezTo>
                      <a:pt x="72" y="0"/>
                      <a:pt x="128" y="520"/>
                      <a:pt x="144" y="624"/>
                    </a:cubicBezTo>
                  </a:path>
                </a:pathLst>
              </a:custGeom>
              <a:noFill/>
              <a:ln w="28575" cmpd="sng">
                <a:solidFill>
                  <a:srgbClr val="000099"/>
                </a:solidFill>
                <a:round/>
                <a:headEnd/>
                <a:tailEnd/>
              </a:ln>
              <a:effectLst/>
            </p:spPr>
            <p:txBody>
              <a:bodyPr wrap="none"/>
              <a:lstStyle/>
              <a:p>
                <a:endParaRPr lang="en-US"/>
              </a:p>
            </p:txBody>
          </p:sp>
          <p:sp>
            <p:nvSpPr>
              <p:cNvPr id="317451" name="Freeform 11"/>
              <p:cNvSpPr>
                <a:spLocks/>
              </p:cNvSpPr>
              <p:nvPr/>
            </p:nvSpPr>
            <p:spPr bwMode="auto">
              <a:xfrm>
                <a:off x="1152" y="1488"/>
                <a:ext cx="144" cy="624"/>
              </a:xfrm>
              <a:custGeom>
                <a:avLst/>
                <a:gdLst/>
                <a:ahLst/>
                <a:cxnLst>
                  <a:cxn ang="0">
                    <a:pos x="0" y="624"/>
                  </a:cxn>
                  <a:cxn ang="0">
                    <a:pos x="48" y="0"/>
                  </a:cxn>
                  <a:cxn ang="0">
                    <a:pos x="144" y="624"/>
                  </a:cxn>
                </a:cxnLst>
                <a:rect l="0" t="0" r="r" b="b"/>
                <a:pathLst>
                  <a:path w="144" h="624">
                    <a:moveTo>
                      <a:pt x="0" y="624"/>
                    </a:moveTo>
                    <a:cubicBezTo>
                      <a:pt x="12" y="312"/>
                      <a:pt x="24" y="0"/>
                      <a:pt x="48" y="0"/>
                    </a:cubicBezTo>
                    <a:cubicBezTo>
                      <a:pt x="72" y="0"/>
                      <a:pt x="128" y="520"/>
                      <a:pt x="144" y="624"/>
                    </a:cubicBezTo>
                  </a:path>
                </a:pathLst>
              </a:custGeom>
              <a:noFill/>
              <a:ln w="28575" cmpd="sng">
                <a:solidFill>
                  <a:srgbClr val="000099"/>
                </a:solidFill>
                <a:round/>
                <a:headEnd/>
                <a:tailEnd/>
              </a:ln>
              <a:effectLst/>
            </p:spPr>
            <p:txBody>
              <a:bodyPr wrap="none"/>
              <a:lstStyle/>
              <a:p>
                <a:endParaRPr lang="en-US"/>
              </a:p>
            </p:txBody>
          </p:sp>
          <p:sp>
            <p:nvSpPr>
              <p:cNvPr id="317452" name="Freeform 12"/>
              <p:cNvSpPr>
                <a:spLocks/>
              </p:cNvSpPr>
              <p:nvPr/>
            </p:nvSpPr>
            <p:spPr bwMode="auto">
              <a:xfrm>
                <a:off x="3936" y="1488"/>
                <a:ext cx="1392" cy="624"/>
              </a:xfrm>
              <a:custGeom>
                <a:avLst/>
                <a:gdLst/>
                <a:ahLst/>
                <a:cxnLst>
                  <a:cxn ang="0">
                    <a:pos x="0" y="624"/>
                  </a:cxn>
                  <a:cxn ang="0">
                    <a:pos x="48" y="0"/>
                  </a:cxn>
                  <a:cxn ang="0">
                    <a:pos x="144" y="624"/>
                  </a:cxn>
                </a:cxnLst>
                <a:rect l="0" t="0" r="r" b="b"/>
                <a:pathLst>
                  <a:path w="144" h="624">
                    <a:moveTo>
                      <a:pt x="0" y="624"/>
                    </a:moveTo>
                    <a:cubicBezTo>
                      <a:pt x="12" y="312"/>
                      <a:pt x="24" y="0"/>
                      <a:pt x="48" y="0"/>
                    </a:cubicBezTo>
                    <a:cubicBezTo>
                      <a:pt x="72" y="0"/>
                      <a:pt x="128" y="520"/>
                      <a:pt x="144" y="624"/>
                    </a:cubicBezTo>
                  </a:path>
                </a:pathLst>
              </a:custGeom>
              <a:noFill/>
              <a:ln w="28575" cmpd="sng">
                <a:solidFill>
                  <a:srgbClr val="CC3300"/>
                </a:solidFill>
                <a:round/>
                <a:headEnd/>
                <a:tailEnd/>
              </a:ln>
              <a:effectLst/>
            </p:spPr>
            <p:txBody>
              <a:bodyPr wrap="none"/>
              <a:lstStyle/>
              <a:p>
                <a:endParaRPr lang="en-US"/>
              </a:p>
            </p:txBody>
          </p:sp>
          <p:sp>
            <p:nvSpPr>
              <p:cNvPr id="317453" name="Freeform 13"/>
              <p:cNvSpPr>
                <a:spLocks/>
              </p:cNvSpPr>
              <p:nvPr/>
            </p:nvSpPr>
            <p:spPr bwMode="auto">
              <a:xfrm>
                <a:off x="2544" y="1488"/>
                <a:ext cx="1392" cy="624"/>
              </a:xfrm>
              <a:custGeom>
                <a:avLst/>
                <a:gdLst/>
                <a:ahLst/>
                <a:cxnLst>
                  <a:cxn ang="0">
                    <a:pos x="0" y="624"/>
                  </a:cxn>
                  <a:cxn ang="0">
                    <a:pos x="48" y="0"/>
                  </a:cxn>
                  <a:cxn ang="0">
                    <a:pos x="144" y="624"/>
                  </a:cxn>
                </a:cxnLst>
                <a:rect l="0" t="0" r="r" b="b"/>
                <a:pathLst>
                  <a:path w="144" h="624">
                    <a:moveTo>
                      <a:pt x="0" y="624"/>
                    </a:moveTo>
                    <a:cubicBezTo>
                      <a:pt x="12" y="312"/>
                      <a:pt x="24" y="0"/>
                      <a:pt x="48" y="0"/>
                    </a:cubicBezTo>
                    <a:cubicBezTo>
                      <a:pt x="72" y="0"/>
                      <a:pt x="128" y="520"/>
                      <a:pt x="144" y="624"/>
                    </a:cubicBezTo>
                  </a:path>
                </a:pathLst>
              </a:custGeom>
              <a:noFill/>
              <a:ln w="28575" cmpd="sng">
                <a:solidFill>
                  <a:srgbClr val="CC3300"/>
                </a:solidFill>
                <a:round/>
                <a:headEnd/>
                <a:tailEnd/>
              </a:ln>
              <a:effectLst/>
            </p:spPr>
            <p:txBody>
              <a:bodyPr wrap="none"/>
              <a:lstStyle/>
              <a:p>
                <a:endParaRPr lang="en-US"/>
              </a:p>
            </p:txBody>
          </p:sp>
          <p:sp>
            <p:nvSpPr>
              <p:cNvPr id="317454" name="Text Box 14"/>
              <p:cNvSpPr txBox="1">
                <a:spLocks noChangeArrowheads="1"/>
              </p:cNvSpPr>
              <p:nvPr/>
            </p:nvSpPr>
            <p:spPr bwMode="auto">
              <a:xfrm>
                <a:off x="1104" y="2112"/>
                <a:ext cx="4512" cy="327"/>
              </a:xfrm>
              <a:prstGeom prst="rect">
                <a:avLst/>
              </a:prstGeom>
              <a:noFill/>
              <a:ln w="9525">
                <a:noFill/>
                <a:miter lim="800000"/>
                <a:headEnd/>
                <a:tailEnd/>
              </a:ln>
              <a:effectLst/>
            </p:spPr>
            <p:txBody>
              <a:bodyPr>
                <a:spAutoFit/>
              </a:bodyPr>
              <a:lstStyle/>
              <a:p>
                <a:pPr algn="l" eaLnBrk="1" hangingPunct="1"/>
                <a:r>
                  <a:rPr lang="en-US" sz="2800">
                    <a:latin typeface="Times New Roman" pitchFamily="18" charset="0"/>
                  </a:rPr>
                  <a:t> 							   </a:t>
                </a:r>
                <a:r>
                  <a:rPr lang="en-US" sz="2800" i="1">
                    <a:latin typeface="Times New Roman" pitchFamily="18" charset="0"/>
                  </a:rPr>
                  <a:t>t</a:t>
                </a:r>
              </a:p>
            </p:txBody>
          </p:sp>
          <p:sp>
            <p:nvSpPr>
              <p:cNvPr id="317455" name="Text Box 15"/>
              <p:cNvSpPr txBox="1">
                <a:spLocks noChangeArrowheads="1"/>
              </p:cNvSpPr>
              <p:nvPr/>
            </p:nvSpPr>
            <p:spPr bwMode="auto">
              <a:xfrm>
                <a:off x="1344" y="2112"/>
                <a:ext cx="1392" cy="327"/>
              </a:xfrm>
              <a:prstGeom prst="rect">
                <a:avLst/>
              </a:prstGeom>
              <a:noFill/>
              <a:ln w="9525">
                <a:noFill/>
                <a:miter lim="800000"/>
                <a:headEnd/>
                <a:tailEnd/>
              </a:ln>
              <a:effectLst/>
            </p:spPr>
            <p:txBody>
              <a:bodyPr>
                <a:spAutoFit/>
              </a:bodyPr>
              <a:lstStyle/>
              <a:p>
                <a:pPr algn="l" eaLnBrk="1" hangingPunct="1"/>
                <a:r>
                  <a:rPr lang="en-US" sz="2800" i="1">
                    <a:latin typeface="Times New Roman" pitchFamily="18" charset="0"/>
                  </a:rPr>
                  <a:t>N</a:t>
                </a:r>
                <a:r>
                  <a:rPr lang="en-US" sz="2800">
                    <a:latin typeface="Times New Roman" pitchFamily="18" charset="0"/>
                  </a:rPr>
                  <a:t> days</a:t>
                </a:r>
              </a:p>
            </p:txBody>
          </p:sp>
          <p:sp>
            <p:nvSpPr>
              <p:cNvPr id="317456" name="Text Box 16"/>
              <p:cNvSpPr txBox="1">
                <a:spLocks noChangeArrowheads="1"/>
              </p:cNvSpPr>
              <p:nvPr/>
            </p:nvSpPr>
            <p:spPr bwMode="auto">
              <a:xfrm>
                <a:off x="3408" y="1296"/>
                <a:ext cx="816" cy="327"/>
              </a:xfrm>
              <a:prstGeom prst="rect">
                <a:avLst/>
              </a:prstGeom>
              <a:noFill/>
              <a:ln w="9525">
                <a:noFill/>
                <a:miter lim="800000"/>
                <a:headEnd/>
                <a:tailEnd/>
              </a:ln>
              <a:effectLst/>
            </p:spPr>
            <p:txBody>
              <a:bodyPr>
                <a:spAutoFit/>
              </a:bodyPr>
              <a:lstStyle/>
              <a:p>
                <a:pPr algn="l" eaLnBrk="1" hangingPunct="1"/>
                <a:r>
                  <a:rPr lang="en-US" sz="2800" i="1" dirty="0">
                    <a:latin typeface="Times New Roman" pitchFamily="18" charset="0"/>
                  </a:rPr>
                  <a:t>N</a:t>
                </a:r>
                <a:r>
                  <a:rPr lang="en-US" sz="2800" dirty="0">
                    <a:latin typeface="Times New Roman" pitchFamily="18" charset="0"/>
                  </a:rPr>
                  <a:t> years</a:t>
                </a:r>
              </a:p>
            </p:txBody>
          </p:sp>
        </p:grpSp>
        <p:sp>
          <p:nvSpPr>
            <p:cNvPr id="317457" name="Line 17"/>
            <p:cNvSpPr>
              <a:spLocks noChangeShapeType="1"/>
            </p:cNvSpPr>
            <p:nvPr/>
          </p:nvSpPr>
          <p:spPr bwMode="auto">
            <a:xfrm>
              <a:off x="4992" y="1248"/>
              <a:ext cx="288" cy="144"/>
            </a:xfrm>
            <a:prstGeom prst="line">
              <a:avLst/>
            </a:prstGeom>
            <a:noFill/>
            <a:ln w="28575">
              <a:solidFill>
                <a:schemeClr val="tx1"/>
              </a:solidFill>
              <a:round/>
              <a:headEnd/>
              <a:tailEnd type="triangle" w="med" len="med"/>
            </a:ln>
            <a:effectLst/>
          </p:spPr>
          <p:txBody>
            <a:bodyPr wrap="none"/>
            <a:lstStyle/>
            <a:p>
              <a:endParaRPr lang="en-US"/>
            </a:p>
          </p:txBody>
        </p:sp>
      </p:grpSp>
      <p:grpSp>
        <p:nvGrpSpPr>
          <p:cNvPr id="4" name="Group 18"/>
          <p:cNvGrpSpPr>
            <a:grpSpLocks/>
          </p:cNvGrpSpPr>
          <p:nvPr/>
        </p:nvGrpSpPr>
        <p:grpSpPr bwMode="auto">
          <a:xfrm>
            <a:off x="914400" y="3451225"/>
            <a:ext cx="7010400" cy="3406775"/>
            <a:chOff x="576" y="1584"/>
            <a:chExt cx="4416" cy="2146"/>
          </a:xfrm>
        </p:grpSpPr>
        <p:pic>
          <p:nvPicPr>
            <p:cNvPr id="317459" name="Picture 19"/>
            <p:cNvPicPr>
              <a:picLocks noChangeAspect="1" noChangeArrowheads="1"/>
            </p:cNvPicPr>
            <p:nvPr/>
          </p:nvPicPr>
          <p:blipFill>
            <a:blip r:embed="rId3" cstate="print"/>
            <a:srcRect/>
            <a:stretch>
              <a:fillRect/>
            </a:stretch>
          </p:blipFill>
          <p:spPr bwMode="auto">
            <a:xfrm>
              <a:off x="2544" y="2112"/>
              <a:ext cx="1274" cy="1618"/>
            </a:xfrm>
            <a:prstGeom prst="rect">
              <a:avLst/>
            </a:prstGeom>
            <a:noFill/>
            <a:ln w="9525">
              <a:noFill/>
              <a:miter lim="800000"/>
              <a:headEnd/>
              <a:tailEnd/>
            </a:ln>
            <a:effectLst/>
          </p:spPr>
        </p:pic>
        <p:sp>
          <p:nvSpPr>
            <p:cNvPr id="317460" name="Text Box 20"/>
            <p:cNvSpPr txBox="1">
              <a:spLocks noChangeArrowheads="1"/>
            </p:cNvSpPr>
            <p:nvPr/>
          </p:nvSpPr>
          <p:spPr bwMode="auto">
            <a:xfrm>
              <a:off x="576" y="2544"/>
              <a:ext cx="1968" cy="1017"/>
            </a:xfrm>
            <a:prstGeom prst="rect">
              <a:avLst/>
            </a:prstGeom>
            <a:noFill/>
            <a:ln w="9525">
              <a:noFill/>
              <a:miter lim="800000"/>
              <a:headEnd/>
              <a:tailEnd/>
            </a:ln>
            <a:effectLst/>
          </p:spPr>
          <p:txBody>
            <a:bodyPr>
              <a:spAutoFit/>
            </a:bodyPr>
            <a:lstStyle/>
            <a:p>
              <a:pPr eaLnBrk="1" hangingPunct="1"/>
              <a:r>
                <a:rPr lang="en-US" sz="2400" b="1" i="1">
                  <a:latin typeface="Times New Roman" pitchFamily="18" charset="0"/>
                </a:rPr>
                <a:t>No matter how big N, there is always time for Tristram to finish: even if N = </a:t>
              </a:r>
              <a:r>
                <a:rPr lang="en-US" sz="2800">
                  <a:latin typeface="Times New Roman" pitchFamily="18" charset="0"/>
                  <a:cs typeface="Times New Roman" pitchFamily="18" charset="0"/>
                  <a:sym typeface="Symbol" pitchFamily="18" charset="2"/>
                </a:rPr>
                <a:t></a:t>
              </a:r>
              <a:r>
                <a:rPr lang="en-US" sz="2800" baseline="-25000">
                  <a:latin typeface="Times New Roman" pitchFamily="18" charset="0"/>
                  <a:cs typeface="Times New Roman" pitchFamily="18" charset="0"/>
                  <a:sym typeface="Symbol" pitchFamily="18" charset="2"/>
                </a:rPr>
                <a:t>0</a:t>
              </a:r>
              <a:r>
                <a:rPr lang="en-US" sz="2400" b="1" i="1">
                  <a:latin typeface="Times New Roman" pitchFamily="18" charset="0"/>
                </a:rPr>
                <a:t>.</a:t>
              </a:r>
            </a:p>
          </p:txBody>
        </p:sp>
        <p:sp>
          <p:nvSpPr>
            <p:cNvPr id="317461" name="AutoShape 21"/>
            <p:cNvSpPr>
              <a:spLocks noChangeArrowheads="1"/>
            </p:cNvSpPr>
            <p:nvPr/>
          </p:nvSpPr>
          <p:spPr bwMode="auto">
            <a:xfrm rot="14480522" flipH="1">
              <a:off x="4092" y="1572"/>
              <a:ext cx="696" cy="720"/>
            </a:xfrm>
            <a:prstGeom prst="cloudCallout">
              <a:avLst>
                <a:gd name="adj1" fmla="val -2343"/>
                <a:gd name="adj2" fmla="val -163278"/>
              </a:avLst>
            </a:prstGeom>
            <a:solidFill>
              <a:srgbClr val="FFFFFF"/>
            </a:solidFill>
            <a:ln w="9525">
              <a:solidFill>
                <a:schemeClr val="tx1"/>
              </a:solidFill>
              <a:round/>
              <a:headEnd/>
              <a:tailEnd/>
            </a:ln>
            <a:effectLst/>
          </p:spPr>
          <p:txBody>
            <a:bodyPr vert="eaVert"/>
            <a:lstStyle/>
            <a:p>
              <a:pPr algn="ctr" eaLnBrk="1" hangingPunct="1">
                <a:spcBef>
                  <a:spcPct val="0"/>
                </a:spcBef>
              </a:pPr>
              <a:endParaRPr lang="en-US" sz="2800">
                <a:latin typeface="Times New Roman" pitchFamily="18" charset="0"/>
              </a:endParaRPr>
            </a:p>
          </p:txBody>
        </p:sp>
        <p:sp>
          <p:nvSpPr>
            <p:cNvPr id="317462" name="Text Box 22"/>
            <p:cNvSpPr txBox="1">
              <a:spLocks noChangeArrowheads="1"/>
            </p:cNvSpPr>
            <p:nvPr/>
          </p:nvSpPr>
          <p:spPr bwMode="auto">
            <a:xfrm>
              <a:off x="4176" y="1776"/>
              <a:ext cx="816" cy="250"/>
            </a:xfrm>
            <a:prstGeom prst="rect">
              <a:avLst/>
            </a:prstGeom>
            <a:noFill/>
            <a:ln w="9525">
              <a:noFill/>
              <a:miter lim="800000"/>
              <a:headEnd/>
              <a:tailEnd/>
            </a:ln>
            <a:effectLst/>
          </p:spPr>
          <p:txBody>
            <a:bodyPr>
              <a:spAutoFit/>
            </a:bodyPr>
            <a:lstStyle/>
            <a:p>
              <a:pPr algn="l" eaLnBrk="1" hangingPunct="1"/>
              <a:r>
                <a:rPr lang="en-US">
                  <a:latin typeface="Times New Roman" pitchFamily="18" charset="0"/>
                </a:rPr>
                <a:t>Cool</a:t>
              </a:r>
            </a:p>
          </p:txBody>
        </p:sp>
      </p:grpSp>
      <p:sp>
        <p:nvSpPr>
          <p:cNvPr id="317463" name="WordArt 23"/>
          <p:cNvSpPr>
            <a:spLocks noChangeArrowheads="1" noChangeShapeType="1" noTextEdit="1"/>
          </p:cNvSpPr>
          <p:nvPr/>
        </p:nvSpPr>
        <p:spPr bwMode="auto">
          <a:xfrm>
            <a:off x="6400800" y="4800600"/>
            <a:ext cx="2362200" cy="1905000"/>
          </a:xfrm>
          <a:prstGeom prst="rect">
            <a:avLst/>
          </a:prstGeom>
        </p:spPr>
        <p:txBody>
          <a:bodyPr wrap="none" fromWordArt="1">
            <a:prstTxWarp prst="textPlain">
              <a:avLst>
                <a:gd name="adj" fmla="val 50000"/>
              </a:avLst>
            </a:prstTxWarp>
          </a:bodyPr>
          <a:lstStyle/>
          <a:p>
            <a:pPr algn="ctr"/>
            <a:r>
              <a:rPr lang="en-US" sz="3600" kern="10">
                <a:ln w="9525">
                  <a:solidFill>
                    <a:schemeClr val="tx1"/>
                  </a:solid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This is </a:t>
            </a:r>
          </a:p>
          <a:p>
            <a:pPr algn="ctr"/>
            <a:r>
              <a:rPr lang="en-US" sz="3600" kern="10">
                <a:ln w="9525">
                  <a:solidFill>
                    <a:schemeClr val="tx1"/>
                  </a:solid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Absurd!!</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grpId="0" nodeType="clickEffect">
                                  <p:stCondLst>
                                    <p:cond delay="0"/>
                                  </p:stCondLst>
                                  <p:childTnLst>
                                    <p:set>
                                      <p:cBhvr>
                                        <p:cTn id="19" dur="1" fill="hold">
                                          <p:stCondLst>
                                            <p:cond delay="0"/>
                                          </p:stCondLst>
                                        </p:cTn>
                                        <p:tgtEl>
                                          <p:spTgt spid="317463"/>
                                        </p:tgtEl>
                                        <p:attrNameLst>
                                          <p:attrName>style.visibility</p:attrName>
                                        </p:attrNameLst>
                                      </p:cBhvr>
                                      <p:to>
                                        <p:strVal val="visible"/>
                                      </p:to>
                                    </p:set>
                                    <p:anim calcmode="lin" valueType="num">
                                      <p:cBhvr>
                                        <p:cTn id="20" dur="500" fill="hold"/>
                                        <p:tgtEl>
                                          <p:spTgt spid="317463"/>
                                        </p:tgtEl>
                                        <p:attrNameLst>
                                          <p:attrName>ppt_w</p:attrName>
                                        </p:attrNameLst>
                                      </p:cBhvr>
                                      <p:tavLst>
                                        <p:tav tm="0">
                                          <p:val>
                                            <p:fltVal val="0"/>
                                          </p:val>
                                        </p:tav>
                                        <p:tav tm="100000">
                                          <p:val>
                                            <p:strVal val="#ppt_w"/>
                                          </p:val>
                                        </p:tav>
                                      </p:tavLst>
                                    </p:anim>
                                    <p:anim calcmode="lin" valueType="num">
                                      <p:cBhvr>
                                        <p:cTn id="21" dur="500" fill="hold"/>
                                        <p:tgtEl>
                                          <p:spTgt spid="31746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3"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838200" y="4038600"/>
            <a:ext cx="7848600" cy="2568575"/>
            <a:chOff x="528" y="2544"/>
            <a:chExt cx="4944" cy="1618"/>
          </a:xfrm>
        </p:grpSpPr>
        <p:pic>
          <p:nvPicPr>
            <p:cNvPr id="316419" name="Picture 3"/>
            <p:cNvPicPr>
              <a:picLocks noChangeAspect="1" noChangeArrowheads="1"/>
            </p:cNvPicPr>
            <p:nvPr/>
          </p:nvPicPr>
          <p:blipFill>
            <a:blip r:embed="rId3" cstate="print"/>
            <a:srcRect/>
            <a:stretch>
              <a:fillRect/>
            </a:stretch>
          </p:blipFill>
          <p:spPr bwMode="auto">
            <a:xfrm>
              <a:off x="2496" y="2544"/>
              <a:ext cx="1274" cy="1618"/>
            </a:xfrm>
            <a:prstGeom prst="rect">
              <a:avLst/>
            </a:prstGeom>
            <a:noFill/>
            <a:ln w="9525">
              <a:noFill/>
              <a:miter lim="800000"/>
              <a:headEnd/>
              <a:tailEnd/>
            </a:ln>
            <a:effectLst/>
          </p:spPr>
        </p:pic>
        <p:sp>
          <p:nvSpPr>
            <p:cNvPr id="316420" name="Text Box 4"/>
            <p:cNvSpPr txBox="1">
              <a:spLocks noChangeArrowheads="1"/>
            </p:cNvSpPr>
            <p:nvPr/>
          </p:nvSpPr>
          <p:spPr bwMode="auto">
            <a:xfrm>
              <a:off x="528" y="3360"/>
              <a:ext cx="1968" cy="756"/>
            </a:xfrm>
            <a:prstGeom prst="rect">
              <a:avLst/>
            </a:prstGeom>
            <a:noFill/>
            <a:ln w="9525">
              <a:noFill/>
              <a:miter lim="800000"/>
              <a:headEnd/>
              <a:tailEnd/>
            </a:ln>
            <a:effectLst/>
          </p:spPr>
          <p:txBody>
            <a:bodyPr>
              <a:spAutoFit/>
            </a:bodyPr>
            <a:lstStyle/>
            <a:p>
              <a:pPr eaLnBrk="1" hangingPunct="1"/>
              <a:r>
                <a:rPr lang="en-US" sz="2400" b="1" i="1" dirty="0" smtClean="0">
                  <a:latin typeface="Times New Roman" pitchFamily="18" charset="0"/>
                </a:rPr>
                <a:t>But! If the future is infinite, </a:t>
              </a:r>
              <a:r>
                <a:rPr lang="en-US" sz="2400" b="1" i="1" dirty="0" err="1" smtClean="0">
                  <a:latin typeface="Times New Roman" pitchFamily="18" charset="0"/>
                </a:rPr>
                <a:t>Tristran</a:t>
              </a:r>
              <a:r>
                <a:rPr lang="en-US" sz="2400" b="1" i="1" dirty="0" smtClean="0">
                  <a:latin typeface="Times New Roman" pitchFamily="18" charset="0"/>
                </a:rPr>
                <a:t> will finish his work.</a:t>
              </a:r>
              <a:endParaRPr lang="en-US" sz="2400" b="1" i="1" dirty="0">
                <a:latin typeface="Times New Roman" pitchFamily="18" charset="0"/>
              </a:endParaRPr>
            </a:p>
          </p:txBody>
        </p:sp>
        <p:sp>
          <p:nvSpPr>
            <p:cNvPr id="316421" name="AutoShape 5"/>
            <p:cNvSpPr>
              <a:spLocks noChangeArrowheads="1"/>
            </p:cNvSpPr>
            <p:nvPr/>
          </p:nvSpPr>
          <p:spPr bwMode="auto">
            <a:xfrm rot="16200000" flipH="1">
              <a:off x="4620" y="2724"/>
              <a:ext cx="696" cy="720"/>
            </a:xfrm>
            <a:prstGeom prst="cloudCallout">
              <a:avLst>
                <a:gd name="adj1" fmla="val -7644"/>
                <a:gd name="adj2" fmla="val -248421"/>
              </a:avLst>
            </a:prstGeom>
            <a:solidFill>
              <a:srgbClr val="FFFFFF"/>
            </a:solidFill>
            <a:ln w="9525">
              <a:solidFill>
                <a:schemeClr val="tx1"/>
              </a:solidFill>
              <a:round/>
              <a:headEnd/>
              <a:tailEnd/>
            </a:ln>
            <a:effectLst/>
          </p:spPr>
          <p:txBody>
            <a:bodyPr vert="eaVert"/>
            <a:lstStyle/>
            <a:p>
              <a:pPr algn="ctr" eaLnBrk="1" hangingPunct="1">
                <a:spcBef>
                  <a:spcPct val="0"/>
                </a:spcBef>
              </a:pPr>
              <a:endParaRPr lang="en-US" sz="2800">
                <a:latin typeface="Times New Roman" pitchFamily="18" charset="0"/>
              </a:endParaRPr>
            </a:p>
          </p:txBody>
        </p:sp>
        <p:sp>
          <p:nvSpPr>
            <p:cNvPr id="316422" name="Text Box 6"/>
            <p:cNvSpPr txBox="1">
              <a:spLocks noChangeArrowheads="1"/>
            </p:cNvSpPr>
            <p:nvPr/>
          </p:nvSpPr>
          <p:spPr bwMode="auto">
            <a:xfrm>
              <a:off x="4656" y="2976"/>
              <a:ext cx="816" cy="233"/>
            </a:xfrm>
            <a:prstGeom prst="rect">
              <a:avLst/>
            </a:prstGeom>
            <a:noFill/>
            <a:ln w="9525">
              <a:noFill/>
              <a:miter lim="800000"/>
              <a:headEnd/>
              <a:tailEnd/>
            </a:ln>
            <a:effectLst/>
          </p:spPr>
          <p:txBody>
            <a:bodyPr>
              <a:spAutoFit/>
            </a:bodyPr>
            <a:lstStyle/>
            <a:p>
              <a:pPr algn="l" eaLnBrk="1" hangingPunct="1"/>
              <a:r>
                <a:rPr lang="en-US" dirty="0" smtClean="0">
                  <a:latin typeface="Times New Roman" pitchFamily="18" charset="0"/>
                </a:rPr>
                <a:t>Weird</a:t>
              </a:r>
              <a:endParaRPr lang="en-US" dirty="0">
                <a:latin typeface="Times New Roman" pitchFamily="18" charset="0"/>
              </a:endParaRPr>
            </a:p>
          </p:txBody>
        </p:sp>
      </p:grpSp>
      <p:sp>
        <p:nvSpPr>
          <p:cNvPr id="316423" name="AutoShape 7"/>
          <p:cNvSpPr>
            <a:spLocks noGrp="1" noChangeArrowheads="1"/>
          </p:cNvSpPr>
          <p:nvPr>
            <p:ph type="title"/>
          </p:nvPr>
        </p:nvSpPr>
        <p:spPr>
          <a:xfrm>
            <a:off x="533400" y="0"/>
            <a:ext cx="7924800" cy="1143000"/>
          </a:xfrm>
        </p:spPr>
        <p:txBody>
          <a:bodyPr>
            <a:normAutofit/>
          </a:bodyPr>
          <a:lstStyle/>
          <a:p>
            <a:r>
              <a:rPr lang="en-US" sz="2400" b="0" dirty="0">
                <a:solidFill>
                  <a:srgbClr val="FF0000"/>
                </a:solidFill>
              </a:rPr>
              <a:t/>
            </a:r>
            <a:br>
              <a:rPr lang="en-US" sz="2400" b="0" dirty="0">
                <a:solidFill>
                  <a:srgbClr val="FF0000"/>
                </a:solidFill>
              </a:rPr>
            </a:br>
            <a:r>
              <a:rPr lang="en-US" dirty="0" err="1">
                <a:solidFill>
                  <a:srgbClr val="000000"/>
                </a:solidFill>
                <a:cs typeface="Arial" charset="0"/>
              </a:rPr>
              <a:t>Tristram</a:t>
            </a:r>
            <a:r>
              <a:rPr lang="en-US" dirty="0">
                <a:solidFill>
                  <a:srgbClr val="000000"/>
                </a:solidFill>
                <a:cs typeface="Arial" charset="0"/>
              </a:rPr>
              <a:t> </a:t>
            </a:r>
            <a:r>
              <a:rPr lang="en-US" dirty="0" err="1">
                <a:solidFill>
                  <a:srgbClr val="000000"/>
                </a:solidFill>
                <a:cs typeface="Arial" charset="0"/>
              </a:rPr>
              <a:t>Shandy</a:t>
            </a:r>
            <a:r>
              <a:rPr lang="en-US" dirty="0">
                <a:solidFill>
                  <a:srgbClr val="000000"/>
                </a:solidFill>
                <a:cs typeface="Arial" charset="0"/>
              </a:rPr>
              <a:t> Paradox</a:t>
            </a:r>
          </a:p>
        </p:txBody>
      </p:sp>
      <p:sp>
        <p:nvSpPr>
          <p:cNvPr id="316424" name="Rectangle 8"/>
          <p:cNvSpPr>
            <a:spLocks noGrp="1" noChangeArrowheads="1"/>
          </p:cNvSpPr>
          <p:nvPr>
            <p:ph idx="1"/>
          </p:nvPr>
        </p:nvSpPr>
        <p:spPr>
          <a:xfrm>
            <a:off x="1905000" y="1905000"/>
            <a:ext cx="7620000" cy="1981200"/>
          </a:xfrm>
        </p:spPr>
        <p:txBody>
          <a:bodyPr/>
          <a:lstStyle/>
          <a:p>
            <a:r>
              <a:rPr lang="en-US"/>
              <a:t>Writing from </a:t>
            </a:r>
            <a:r>
              <a:rPr lang="en-US" i="1"/>
              <a:t>t </a:t>
            </a:r>
            <a:r>
              <a:rPr lang="en-US"/>
              <a:t>= 0 onward: </a:t>
            </a:r>
          </a:p>
        </p:txBody>
      </p:sp>
      <p:grpSp>
        <p:nvGrpSpPr>
          <p:cNvPr id="3" name="Group 10"/>
          <p:cNvGrpSpPr>
            <a:grpSpLocks/>
          </p:cNvGrpSpPr>
          <p:nvPr/>
        </p:nvGrpSpPr>
        <p:grpSpPr bwMode="auto">
          <a:xfrm>
            <a:off x="1447800" y="2590800"/>
            <a:ext cx="7391400" cy="1890713"/>
            <a:chOff x="912" y="1680"/>
            <a:chExt cx="4656" cy="1191"/>
          </a:xfrm>
        </p:grpSpPr>
        <p:sp>
          <p:nvSpPr>
            <p:cNvPr id="316427" name="Line 11"/>
            <p:cNvSpPr>
              <a:spLocks noChangeShapeType="1"/>
            </p:cNvSpPr>
            <p:nvPr/>
          </p:nvSpPr>
          <p:spPr bwMode="auto">
            <a:xfrm>
              <a:off x="960" y="2544"/>
              <a:ext cx="4320" cy="0"/>
            </a:xfrm>
            <a:prstGeom prst="line">
              <a:avLst/>
            </a:prstGeom>
            <a:noFill/>
            <a:ln w="9525">
              <a:solidFill>
                <a:schemeClr val="tx1"/>
              </a:solidFill>
              <a:round/>
              <a:headEnd/>
              <a:tailEnd/>
            </a:ln>
            <a:effectLst/>
          </p:spPr>
          <p:txBody>
            <a:bodyPr wrap="none"/>
            <a:lstStyle/>
            <a:p>
              <a:endParaRPr lang="en-US"/>
            </a:p>
          </p:txBody>
        </p:sp>
        <p:sp>
          <p:nvSpPr>
            <p:cNvPr id="316428" name="Line 12"/>
            <p:cNvSpPr>
              <a:spLocks noChangeShapeType="1"/>
            </p:cNvSpPr>
            <p:nvPr/>
          </p:nvSpPr>
          <p:spPr bwMode="auto">
            <a:xfrm flipV="1">
              <a:off x="960" y="1680"/>
              <a:ext cx="0" cy="864"/>
            </a:xfrm>
            <a:prstGeom prst="line">
              <a:avLst/>
            </a:prstGeom>
            <a:noFill/>
            <a:ln w="9525">
              <a:solidFill>
                <a:schemeClr val="tx1"/>
              </a:solidFill>
              <a:round/>
              <a:headEnd/>
              <a:tailEnd/>
            </a:ln>
            <a:effectLst/>
          </p:spPr>
          <p:txBody>
            <a:bodyPr wrap="none"/>
            <a:lstStyle/>
            <a:p>
              <a:endParaRPr lang="en-US"/>
            </a:p>
          </p:txBody>
        </p:sp>
        <p:sp>
          <p:nvSpPr>
            <p:cNvPr id="316429" name="Freeform 13"/>
            <p:cNvSpPr>
              <a:spLocks/>
            </p:cNvSpPr>
            <p:nvPr/>
          </p:nvSpPr>
          <p:spPr bwMode="auto">
            <a:xfrm>
              <a:off x="1104" y="1920"/>
              <a:ext cx="144" cy="624"/>
            </a:xfrm>
            <a:custGeom>
              <a:avLst/>
              <a:gdLst/>
              <a:ahLst/>
              <a:cxnLst>
                <a:cxn ang="0">
                  <a:pos x="0" y="624"/>
                </a:cxn>
                <a:cxn ang="0">
                  <a:pos x="48" y="0"/>
                </a:cxn>
                <a:cxn ang="0">
                  <a:pos x="144" y="624"/>
                </a:cxn>
              </a:cxnLst>
              <a:rect l="0" t="0" r="r" b="b"/>
              <a:pathLst>
                <a:path w="144" h="624">
                  <a:moveTo>
                    <a:pt x="0" y="624"/>
                  </a:moveTo>
                  <a:cubicBezTo>
                    <a:pt x="12" y="312"/>
                    <a:pt x="24" y="0"/>
                    <a:pt x="48" y="0"/>
                  </a:cubicBezTo>
                  <a:cubicBezTo>
                    <a:pt x="72" y="0"/>
                    <a:pt x="128" y="520"/>
                    <a:pt x="144" y="624"/>
                  </a:cubicBezTo>
                </a:path>
              </a:pathLst>
            </a:custGeom>
            <a:noFill/>
            <a:ln w="28575" cmpd="sng">
              <a:solidFill>
                <a:srgbClr val="000099"/>
              </a:solidFill>
              <a:round/>
              <a:headEnd/>
              <a:tailEnd/>
            </a:ln>
            <a:effectLst/>
          </p:spPr>
          <p:txBody>
            <a:bodyPr wrap="none"/>
            <a:lstStyle/>
            <a:p>
              <a:endParaRPr lang="en-US"/>
            </a:p>
          </p:txBody>
        </p:sp>
        <p:sp>
          <p:nvSpPr>
            <p:cNvPr id="316430" name="Freeform 14"/>
            <p:cNvSpPr>
              <a:spLocks/>
            </p:cNvSpPr>
            <p:nvPr/>
          </p:nvSpPr>
          <p:spPr bwMode="auto">
            <a:xfrm>
              <a:off x="960" y="1920"/>
              <a:ext cx="1392" cy="624"/>
            </a:xfrm>
            <a:custGeom>
              <a:avLst/>
              <a:gdLst/>
              <a:ahLst/>
              <a:cxnLst>
                <a:cxn ang="0">
                  <a:pos x="0" y="624"/>
                </a:cxn>
                <a:cxn ang="0">
                  <a:pos x="48" y="0"/>
                </a:cxn>
                <a:cxn ang="0">
                  <a:pos x="144" y="624"/>
                </a:cxn>
              </a:cxnLst>
              <a:rect l="0" t="0" r="r" b="b"/>
              <a:pathLst>
                <a:path w="144" h="624">
                  <a:moveTo>
                    <a:pt x="0" y="624"/>
                  </a:moveTo>
                  <a:cubicBezTo>
                    <a:pt x="12" y="312"/>
                    <a:pt x="24" y="0"/>
                    <a:pt x="48" y="0"/>
                  </a:cubicBezTo>
                  <a:cubicBezTo>
                    <a:pt x="72" y="0"/>
                    <a:pt x="128" y="520"/>
                    <a:pt x="144" y="624"/>
                  </a:cubicBezTo>
                </a:path>
              </a:pathLst>
            </a:custGeom>
            <a:noFill/>
            <a:ln w="28575" cmpd="sng">
              <a:solidFill>
                <a:srgbClr val="CC3300"/>
              </a:solidFill>
              <a:round/>
              <a:headEnd/>
              <a:tailEnd/>
            </a:ln>
            <a:effectLst/>
          </p:spPr>
          <p:txBody>
            <a:bodyPr wrap="none"/>
            <a:lstStyle/>
            <a:p>
              <a:endParaRPr lang="en-US"/>
            </a:p>
          </p:txBody>
        </p:sp>
        <p:sp>
          <p:nvSpPr>
            <p:cNvPr id="316431" name="Freeform 15"/>
            <p:cNvSpPr>
              <a:spLocks/>
            </p:cNvSpPr>
            <p:nvPr/>
          </p:nvSpPr>
          <p:spPr bwMode="auto">
            <a:xfrm>
              <a:off x="1248" y="1920"/>
              <a:ext cx="144" cy="624"/>
            </a:xfrm>
            <a:custGeom>
              <a:avLst/>
              <a:gdLst/>
              <a:ahLst/>
              <a:cxnLst>
                <a:cxn ang="0">
                  <a:pos x="0" y="624"/>
                </a:cxn>
                <a:cxn ang="0">
                  <a:pos x="48" y="0"/>
                </a:cxn>
                <a:cxn ang="0">
                  <a:pos x="144" y="624"/>
                </a:cxn>
              </a:cxnLst>
              <a:rect l="0" t="0" r="r" b="b"/>
              <a:pathLst>
                <a:path w="144" h="624">
                  <a:moveTo>
                    <a:pt x="0" y="624"/>
                  </a:moveTo>
                  <a:cubicBezTo>
                    <a:pt x="12" y="312"/>
                    <a:pt x="24" y="0"/>
                    <a:pt x="48" y="0"/>
                  </a:cubicBezTo>
                  <a:cubicBezTo>
                    <a:pt x="72" y="0"/>
                    <a:pt x="128" y="520"/>
                    <a:pt x="144" y="624"/>
                  </a:cubicBezTo>
                </a:path>
              </a:pathLst>
            </a:custGeom>
            <a:noFill/>
            <a:ln w="28575" cmpd="sng">
              <a:solidFill>
                <a:srgbClr val="000099"/>
              </a:solidFill>
              <a:round/>
              <a:headEnd/>
              <a:tailEnd/>
            </a:ln>
            <a:effectLst/>
          </p:spPr>
          <p:txBody>
            <a:bodyPr wrap="none"/>
            <a:lstStyle/>
            <a:p>
              <a:endParaRPr lang="en-US"/>
            </a:p>
          </p:txBody>
        </p:sp>
        <p:sp>
          <p:nvSpPr>
            <p:cNvPr id="316432" name="Freeform 16"/>
            <p:cNvSpPr>
              <a:spLocks/>
            </p:cNvSpPr>
            <p:nvPr/>
          </p:nvSpPr>
          <p:spPr bwMode="auto">
            <a:xfrm>
              <a:off x="960" y="1920"/>
              <a:ext cx="144" cy="624"/>
            </a:xfrm>
            <a:custGeom>
              <a:avLst/>
              <a:gdLst/>
              <a:ahLst/>
              <a:cxnLst>
                <a:cxn ang="0">
                  <a:pos x="0" y="624"/>
                </a:cxn>
                <a:cxn ang="0">
                  <a:pos x="48" y="0"/>
                </a:cxn>
                <a:cxn ang="0">
                  <a:pos x="144" y="624"/>
                </a:cxn>
              </a:cxnLst>
              <a:rect l="0" t="0" r="r" b="b"/>
              <a:pathLst>
                <a:path w="144" h="624">
                  <a:moveTo>
                    <a:pt x="0" y="624"/>
                  </a:moveTo>
                  <a:cubicBezTo>
                    <a:pt x="12" y="312"/>
                    <a:pt x="24" y="0"/>
                    <a:pt x="48" y="0"/>
                  </a:cubicBezTo>
                  <a:cubicBezTo>
                    <a:pt x="72" y="0"/>
                    <a:pt x="128" y="520"/>
                    <a:pt x="144" y="624"/>
                  </a:cubicBezTo>
                </a:path>
              </a:pathLst>
            </a:custGeom>
            <a:noFill/>
            <a:ln w="28575" cmpd="sng">
              <a:solidFill>
                <a:srgbClr val="000099"/>
              </a:solidFill>
              <a:round/>
              <a:headEnd/>
              <a:tailEnd/>
            </a:ln>
            <a:effectLst/>
          </p:spPr>
          <p:txBody>
            <a:bodyPr wrap="none"/>
            <a:lstStyle/>
            <a:p>
              <a:endParaRPr lang="en-US"/>
            </a:p>
          </p:txBody>
        </p:sp>
        <p:sp>
          <p:nvSpPr>
            <p:cNvPr id="316433" name="Freeform 17"/>
            <p:cNvSpPr>
              <a:spLocks/>
            </p:cNvSpPr>
            <p:nvPr/>
          </p:nvSpPr>
          <p:spPr bwMode="auto">
            <a:xfrm>
              <a:off x="3744" y="1920"/>
              <a:ext cx="1392" cy="624"/>
            </a:xfrm>
            <a:custGeom>
              <a:avLst/>
              <a:gdLst/>
              <a:ahLst/>
              <a:cxnLst>
                <a:cxn ang="0">
                  <a:pos x="0" y="624"/>
                </a:cxn>
                <a:cxn ang="0">
                  <a:pos x="48" y="0"/>
                </a:cxn>
                <a:cxn ang="0">
                  <a:pos x="144" y="624"/>
                </a:cxn>
              </a:cxnLst>
              <a:rect l="0" t="0" r="r" b="b"/>
              <a:pathLst>
                <a:path w="144" h="624">
                  <a:moveTo>
                    <a:pt x="0" y="624"/>
                  </a:moveTo>
                  <a:cubicBezTo>
                    <a:pt x="12" y="312"/>
                    <a:pt x="24" y="0"/>
                    <a:pt x="48" y="0"/>
                  </a:cubicBezTo>
                  <a:cubicBezTo>
                    <a:pt x="72" y="0"/>
                    <a:pt x="128" y="520"/>
                    <a:pt x="144" y="624"/>
                  </a:cubicBezTo>
                </a:path>
              </a:pathLst>
            </a:custGeom>
            <a:noFill/>
            <a:ln w="28575" cmpd="sng">
              <a:solidFill>
                <a:srgbClr val="CC3300"/>
              </a:solidFill>
              <a:round/>
              <a:headEnd/>
              <a:tailEnd/>
            </a:ln>
            <a:effectLst/>
          </p:spPr>
          <p:txBody>
            <a:bodyPr wrap="none"/>
            <a:lstStyle/>
            <a:p>
              <a:endParaRPr lang="en-US"/>
            </a:p>
          </p:txBody>
        </p:sp>
        <p:sp>
          <p:nvSpPr>
            <p:cNvPr id="316434" name="Freeform 18"/>
            <p:cNvSpPr>
              <a:spLocks/>
            </p:cNvSpPr>
            <p:nvPr/>
          </p:nvSpPr>
          <p:spPr bwMode="auto">
            <a:xfrm>
              <a:off x="2352" y="1920"/>
              <a:ext cx="1392" cy="624"/>
            </a:xfrm>
            <a:custGeom>
              <a:avLst/>
              <a:gdLst/>
              <a:ahLst/>
              <a:cxnLst>
                <a:cxn ang="0">
                  <a:pos x="0" y="624"/>
                </a:cxn>
                <a:cxn ang="0">
                  <a:pos x="48" y="0"/>
                </a:cxn>
                <a:cxn ang="0">
                  <a:pos x="144" y="624"/>
                </a:cxn>
              </a:cxnLst>
              <a:rect l="0" t="0" r="r" b="b"/>
              <a:pathLst>
                <a:path w="144" h="624">
                  <a:moveTo>
                    <a:pt x="0" y="624"/>
                  </a:moveTo>
                  <a:cubicBezTo>
                    <a:pt x="12" y="312"/>
                    <a:pt x="24" y="0"/>
                    <a:pt x="48" y="0"/>
                  </a:cubicBezTo>
                  <a:cubicBezTo>
                    <a:pt x="72" y="0"/>
                    <a:pt x="128" y="520"/>
                    <a:pt x="144" y="624"/>
                  </a:cubicBezTo>
                </a:path>
              </a:pathLst>
            </a:custGeom>
            <a:noFill/>
            <a:ln w="28575" cmpd="sng">
              <a:solidFill>
                <a:srgbClr val="CC3300"/>
              </a:solidFill>
              <a:round/>
              <a:headEnd/>
              <a:tailEnd/>
            </a:ln>
            <a:effectLst/>
          </p:spPr>
          <p:txBody>
            <a:bodyPr wrap="none"/>
            <a:lstStyle/>
            <a:p>
              <a:endParaRPr lang="en-US"/>
            </a:p>
          </p:txBody>
        </p:sp>
        <p:sp>
          <p:nvSpPr>
            <p:cNvPr id="316435" name="Text Box 19"/>
            <p:cNvSpPr txBox="1">
              <a:spLocks noChangeArrowheads="1"/>
            </p:cNvSpPr>
            <p:nvPr/>
          </p:nvSpPr>
          <p:spPr bwMode="auto">
            <a:xfrm>
              <a:off x="912" y="2544"/>
              <a:ext cx="4512" cy="327"/>
            </a:xfrm>
            <a:prstGeom prst="rect">
              <a:avLst/>
            </a:prstGeom>
            <a:noFill/>
            <a:ln w="9525">
              <a:noFill/>
              <a:miter lim="800000"/>
              <a:headEnd/>
              <a:tailEnd/>
            </a:ln>
            <a:effectLst/>
          </p:spPr>
          <p:txBody>
            <a:bodyPr>
              <a:spAutoFit/>
            </a:bodyPr>
            <a:lstStyle/>
            <a:p>
              <a:pPr algn="l" eaLnBrk="1" hangingPunct="1"/>
              <a:r>
                <a:rPr lang="en-US" sz="2800">
                  <a:latin typeface="Times New Roman" pitchFamily="18" charset="0"/>
                </a:rPr>
                <a:t>0							   </a:t>
              </a:r>
              <a:r>
                <a:rPr lang="en-US" sz="2800" i="1">
                  <a:latin typeface="Times New Roman" pitchFamily="18" charset="0"/>
                </a:rPr>
                <a:t>t</a:t>
              </a:r>
            </a:p>
          </p:txBody>
        </p:sp>
        <p:sp>
          <p:nvSpPr>
            <p:cNvPr id="316436" name="Text Box 20"/>
            <p:cNvSpPr txBox="1">
              <a:spLocks noChangeArrowheads="1"/>
            </p:cNvSpPr>
            <p:nvPr/>
          </p:nvSpPr>
          <p:spPr bwMode="auto">
            <a:xfrm>
              <a:off x="1152" y="2544"/>
              <a:ext cx="1392" cy="327"/>
            </a:xfrm>
            <a:prstGeom prst="rect">
              <a:avLst/>
            </a:prstGeom>
            <a:noFill/>
            <a:ln w="9525">
              <a:noFill/>
              <a:miter lim="800000"/>
              <a:headEnd/>
              <a:tailEnd/>
            </a:ln>
            <a:effectLst/>
          </p:spPr>
          <p:txBody>
            <a:bodyPr>
              <a:spAutoFit/>
            </a:bodyPr>
            <a:lstStyle/>
            <a:p>
              <a:pPr algn="l" eaLnBrk="1" hangingPunct="1"/>
              <a:r>
                <a:rPr lang="en-US" sz="2800" i="1">
                  <a:latin typeface="Times New Roman" pitchFamily="18" charset="0"/>
                </a:rPr>
                <a:t>N</a:t>
              </a:r>
              <a:r>
                <a:rPr lang="en-US" sz="2800">
                  <a:latin typeface="Times New Roman" pitchFamily="18" charset="0"/>
                </a:rPr>
                <a:t> days</a:t>
              </a:r>
            </a:p>
          </p:txBody>
        </p:sp>
        <p:sp>
          <p:nvSpPr>
            <p:cNvPr id="316437" name="Text Box 21"/>
            <p:cNvSpPr txBox="1">
              <a:spLocks noChangeArrowheads="1"/>
            </p:cNvSpPr>
            <p:nvPr/>
          </p:nvSpPr>
          <p:spPr bwMode="auto">
            <a:xfrm>
              <a:off x="4752" y="1968"/>
              <a:ext cx="816" cy="327"/>
            </a:xfrm>
            <a:prstGeom prst="rect">
              <a:avLst/>
            </a:prstGeom>
            <a:noFill/>
            <a:ln w="9525">
              <a:noFill/>
              <a:miter lim="800000"/>
              <a:headEnd/>
              <a:tailEnd/>
            </a:ln>
            <a:effectLst/>
          </p:spPr>
          <p:txBody>
            <a:bodyPr>
              <a:spAutoFit/>
            </a:bodyPr>
            <a:lstStyle/>
            <a:p>
              <a:pPr algn="l" eaLnBrk="1" hangingPunct="1"/>
              <a:r>
                <a:rPr lang="en-US" sz="2800" i="1">
                  <a:latin typeface="Times New Roman" pitchFamily="18" charset="0"/>
                </a:rPr>
                <a:t>N</a:t>
              </a:r>
              <a:r>
                <a:rPr lang="en-US" sz="2800">
                  <a:latin typeface="Times New Roman" pitchFamily="18" charset="0"/>
                </a:rPr>
                <a:t> years</a:t>
              </a:r>
            </a:p>
          </p:txBody>
        </p:sp>
      </p:grpSp>
      <p:sp>
        <p:nvSpPr>
          <p:cNvPr id="316438" name="Line 22"/>
          <p:cNvSpPr>
            <a:spLocks noChangeShapeType="1"/>
          </p:cNvSpPr>
          <p:nvPr/>
        </p:nvSpPr>
        <p:spPr bwMode="auto">
          <a:xfrm flipH="1">
            <a:off x="1524000" y="2286000"/>
            <a:ext cx="533400" cy="533400"/>
          </a:xfrm>
          <a:prstGeom prst="line">
            <a:avLst/>
          </a:prstGeom>
          <a:noFill/>
          <a:ln w="28575">
            <a:solidFill>
              <a:schemeClr val="tx1"/>
            </a:solidFill>
            <a:round/>
            <a:headEnd/>
            <a:tailEnd type="triangle" w="med" len="med"/>
          </a:ln>
          <a:effectLst/>
        </p:spPr>
        <p:txBody>
          <a:bodyPr wrap="none"/>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0.70"/>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Text Box 2"/>
          <p:cNvSpPr txBox="1">
            <a:spLocks noChangeArrowheads="1"/>
          </p:cNvSpPr>
          <p:nvPr/>
        </p:nvSpPr>
        <p:spPr bwMode="auto">
          <a:xfrm>
            <a:off x="4572000" y="228600"/>
            <a:ext cx="4953000" cy="4664075"/>
          </a:xfrm>
          <a:prstGeom prst="rect">
            <a:avLst/>
          </a:prstGeom>
          <a:noFill/>
          <a:ln w="9525">
            <a:noFill/>
            <a:miter lim="800000"/>
            <a:headEnd/>
            <a:tailEnd/>
          </a:ln>
          <a:effectLst/>
        </p:spPr>
        <p:txBody>
          <a:bodyPr wrap="square">
            <a:spAutoFit/>
          </a:bodyPr>
          <a:lstStyle/>
          <a:p>
            <a:pPr algn="l" eaLnBrk="1" hangingPunct="1">
              <a:spcBef>
                <a:spcPct val="0"/>
              </a:spcBef>
            </a:pPr>
            <a:r>
              <a:rPr lang="en-US" sz="30000" b="1" dirty="0">
                <a:solidFill>
                  <a:srgbClr val="C0C0C0"/>
                </a:solidFill>
                <a:latin typeface="Times New Roman" pitchFamily="18" charset="0"/>
                <a:cs typeface="Times New Roman" pitchFamily="18" charset="0"/>
                <a:sym typeface="Symbol" pitchFamily="18" charset="2"/>
              </a:rPr>
              <a:t></a:t>
            </a:r>
            <a:r>
              <a:rPr lang="en-US" sz="30000" b="1" baseline="-25000" dirty="0">
                <a:solidFill>
                  <a:srgbClr val="C0C0C0"/>
                </a:solidFill>
                <a:latin typeface="Times New Roman" pitchFamily="18" charset="0"/>
                <a:cs typeface="Times New Roman" pitchFamily="18" charset="0"/>
                <a:sym typeface="Symbol" pitchFamily="18" charset="2"/>
              </a:rPr>
              <a:t>1</a:t>
            </a:r>
          </a:p>
        </p:txBody>
      </p:sp>
      <p:sp>
        <p:nvSpPr>
          <p:cNvPr id="308227" name="AutoShape 3"/>
          <p:cNvSpPr>
            <a:spLocks noGrp="1" noChangeArrowheads="1"/>
          </p:cNvSpPr>
          <p:nvPr>
            <p:ph type="title"/>
          </p:nvPr>
        </p:nvSpPr>
        <p:spPr>
          <a:xfrm>
            <a:off x="457200" y="0"/>
            <a:ext cx="8686800" cy="838200"/>
          </a:xfrm>
        </p:spPr>
        <p:txBody>
          <a:bodyPr>
            <a:normAutofit/>
          </a:bodyPr>
          <a:lstStyle/>
          <a:p>
            <a:r>
              <a:rPr lang="en-US" b="0" dirty="0" smtClean="0"/>
              <a:t>to </a:t>
            </a:r>
            <a:r>
              <a:rPr lang="en-US" b="1" dirty="0" smtClean="0">
                <a:cs typeface="Times New Roman" pitchFamily="18" charset="0"/>
                <a:sym typeface="Symbol" pitchFamily="18" charset="2"/>
              </a:rPr>
              <a:t></a:t>
            </a:r>
            <a:r>
              <a:rPr lang="en-US" b="1" baseline="-25000" dirty="0" smtClean="0">
                <a:cs typeface="Times New Roman" pitchFamily="18" charset="0"/>
                <a:sym typeface="Symbol" pitchFamily="18" charset="2"/>
              </a:rPr>
              <a:t>0</a:t>
            </a:r>
            <a:r>
              <a:rPr lang="en-US" b="0" dirty="0" smtClean="0"/>
              <a:t>  AND BEYOND!</a:t>
            </a:r>
            <a:endParaRPr lang="en-US" b="0" dirty="0"/>
          </a:p>
        </p:txBody>
      </p:sp>
      <p:sp>
        <p:nvSpPr>
          <p:cNvPr id="308228" name="Rectangle 4"/>
          <p:cNvSpPr>
            <a:spLocks noGrp="1" noChangeArrowheads="1"/>
          </p:cNvSpPr>
          <p:nvPr>
            <p:ph idx="1"/>
          </p:nvPr>
        </p:nvSpPr>
        <p:spPr>
          <a:xfrm>
            <a:off x="4419600" y="1219200"/>
            <a:ext cx="3581400" cy="3048000"/>
          </a:xfrm>
        </p:spPr>
        <p:txBody>
          <a:bodyPr/>
          <a:lstStyle/>
          <a:p>
            <a:pPr algn="ctr">
              <a:buFont typeface="Symbol" pitchFamily="18" charset="2"/>
              <a:buNone/>
            </a:pPr>
            <a:r>
              <a:rPr lang="en-US" sz="3200" b="1" dirty="0">
                <a:cs typeface="Times New Roman" pitchFamily="18" charset="0"/>
                <a:sym typeface="Symbol" pitchFamily="18" charset="2"/>
              </a:rPr>
              <a:t>The set of all subsets of a set with </a:t>
            </a:r>
            <a:r>
              <a:rPr lang="en-US" sz="3200" b="1" baseline="-25000" dirty="0">
                <a:cs typeface="Times New Roman" pitchFamily="18" charset="0"/>
                <a:sym typeface="Symbol" pitchFamily="18" charset="2"/>
              </a:rPr>
              <a:t>0</a:t>
            </a:r>
            <a:r>
              <a:rPr lang="en-US" sz="3200" b="1" dirty="0"/>
              <a:t> elements is of cardinality </a:t>
            </a:r>
            <a:r>
              <a:rPr lang="en-US" sz="3200" b="1" dirty="0">
                <a:cs typeface="Times New Roman" pitchFamily="18" charset="0"/>
                <a:sym typeface="Symbol" pitchFamily="18" charset="2"/>
              </a:rPr>
              <a:t></a:t>
            </a:r>
            <a:r>
              <a:rPr lang="en-US" sz="3200" b="1" baseline="-25000" dirty="0">
                <a:cs typeface="Times New Roman" pitchFamily="18" charset="0"/>
                <a:sym typeface="Symbol" pitchFamily="18" charset="2"/>
              </a:rPr>
              <a:t>1</a:t>
            </a:r>
            <a:r>
              <a:rPr lang="en-US" sz="3200" b="1" dirty="0"/>
              <a:t>.  This is a “bigger” infinity.</a:t>
            </a:r>
          </a:p>
          <a:p>
            <a:pPr algn="ctr">
              <a:buFont typeface="Symbol" pitchFamily="18" charset="2"/>
              <a:buNone/>
            </a:pPr>
            <a:endParaRPr lang="en-US" sz="3200" b="1" dirty="0"/>
          </a:p>
        </p:txBody>
      </p:sp>
      <p:sp>
        <p:nvSpPr>
          <p:cNvPr id="308229" name="Rectangle 5"/>
          <p:cNvSpPr>
            <a:spLocks noChangeArrowheads="1"/>
          </p:cNvSpPr>
          <p:nvPr/>
        </p:nvSpPr>
        <p:spPr bwMode="auto">
          <a:xfrm>
            <a:off x="4419600" y="4648200"/>
            <a:ext cx="4343400" cy="838200"/>
          </a:xfrm>
          <a:prstGeom prst="rect">
            <a:avLst/>
          </a:prstGeom>
          <a:noFill/>
          <a:ln w="9525">
            <a:noFill/>
            <a:miter lim="800000"/>
            <a:headEnd/>
            <a:tailEnd/>
          </a:ln>
          <a:effectLst/>
        </p:spPr>
        <p:txBody>
          <a:bodyPr/>
          <a:lstStyle/>
          <a:p>
            <a:pPr marL="342900" indent="-342900" algn="ctr">
              <a:spcBef>
                <a:spcPct val="20000"/>
              </a:spcBef>
            </a:pPr>
            <a:r>
              <a:rPr lang="en-US" sz="3600" b="1" dirty="0" smtClean="0">
                <a:latin typeface="Times New Roman" pitchFamily="18" charset="0"/>
                <a:cs typeface="Times New Roman" pitchFamily="18" charset="0"/>
                <a:sym typeface="Symbol" pitchFamily="18" charset="2"/>
              </a:rPr>
              <a:t> </a:t>
            </a:r>
            <a:r>
              <a:rPr lang="en-US" sz="3600" b="1" baseline="-25000" dirty="0" smtClean="0">
                <a:latin typeface="Times New Roman" pitchFamily="18" charset="0"/>
                <a:cs typeface="Times New Roman" pitchFamily="18" charset="0"/>
                <a:sym typeface="Symbol" pitchFamily="18" charset="2"/>
              </a:rPr>
              <a:t>1</a:t>
            </a:r>
            <a:r>
              <a:rPr lang="en-US" sz="3600" b="1" dirty="0" smtClean="0">
                <a:latin typeface="Times New Roman" pitchFamily="18" charset="0"/>
                <a:cs typeface="Times New Roman" pitchFamily="18" charset="0"/>
                <a:sym typeface="Symbol" pitchFamily="18" charset="2"/>
              </a:rPr>
              <a:t>=2</a:t>
            </a:r>
            <a:r>
              <a:rPr lang="en-US" sz="3600" b="1" baseline="30000" dirty="0" smtClean="0">
                <a:latin typeface="Times New Roman" pitchFamily="18" charset="0"/>
                <a:cs typeface="Times New Roman" pitchFamily="18" charset="0"/>
                <a:sym typeface="Symbol" pitchFamily="18" charset="2"/>
              </a:rPr>
              <a:t></a:t>
            </a:r>
            <a:r>
              <a:rPr lang="en-US" sz="2800" b="1" baseline="30000" dirty="0" smtClean="0">
                <a:latin typeface="Times New Roman" pitchFamily="18" charset="0"/>
                <a:cs typeface="Times New Roman" pitchFamily="18" charset="0"/>
                <a:sym typeface="Symbol" pitchFamily="18" charset="2"/>
              </a:rPr>
              <a:t>0</a:t>
            </a:r>
            <a:r>
              <a:rPr lang="en-US" sz="3600" b="1" dirty="0" smtClean="0">
                <a:latin typeface="Times New Roman" pitchFamily="18" charset="0"/>
              </a:rPr>
              <a:t>  </a:t>
            </a:r>
          </a:p>
          <a:p>
            <a:pPr marL="342900" indent="-342900" algn="ctr">
              <a:spcBef>
                <a:spcPct val="20000"/>
              </a:spcBef>
            </a:pPr>
            <a:r>
              <a:rPr lang="en-US" sz="6000" b="1" dirty="0" smtClean="0">
                <a:latin typeface="Times New Roman" pitchFamily="18" charset="0"/>
                <a:cs typeface="Times New Roman" pitchFamily="18" charset="0"/>
                <a:sym typeface="Symbol" pitchFamily="18" charset="2"/>
              </a:rPr>
              <a:t></a:t>
            </a:r>
            <a:r>
              <a:rPr lang="en-US" sz="6000" b="1" i="1" baseline="-25000" dirty="0" smtClean="0">
                <a:latin typeface="Times New Roman" pitchFamily="18" charset="0"/>
                <a:cs typeface="Times New Roman" pitchFamily="18" charset="0"/>
                <a:sym typeface="Symbol" pitchFamily="18" charset="2"/>
              </a:rPr>
              <a:t>n </a:t>
            </a:r>
            <a:r>
              <a:rPr lang="en-US" sz="6000" b="1" baseline="-25000" dirty="0" smtClean="0">
                <a:latin typeface="Times New Roman" pitchFamily="18" charset="0"/>
                <a:cs typeface="Times New Roman" pitchFamily="18" charset="0"/>
                <a:sym typeface="Symbol" pitchFamily="18" charset="2"/>
              </a:rPr>
              <a:t>+1</a:t>
            </a:r>
            <a:r>
              <a:rPr lang="en-US" sz="6000" b="1" dirty="0" smtClean="0">
                <a:latin typeface="Times New Roman" pitchFamily="18" charset="0"/>
                <a:cs typeface="Times New Roman" pitchFamily="18" charset="0"/>
                <a:sym typeface="Symbol" pitchFamily="18" charset="2"/>
              </a:rPr>
              <a:t>=</a:t>
            </a:r>
            <a:r>
              <a:rPr lang="en-US" sz="6000" b="1" dirty="0" err="1" smtClean="0">
                <a:latin typeface="Times New Roman" pitchFamily="18" charset="0"/>
                <a:cs typeface="Times New Roman" pitchFamily="18" charset="0"/>
                <a:sym typeface="Symbol" pitchFamily="18" charset="2"/>
              </a:rPr>
              <a:t>2</a:t>
            </a:r>
            <a:r>
              <a:rPr lang="en-US" sz="6000" b="1" baseline="30000" dirty="0" err="1" smtClean="0">
                <a:latin typeface="Times New Roman" pitchFamily="18" charset="0"/>
                <a:cs typeface="Times New Roman" pitchFamily="18" charset="0"/>
                <a:sym typeface="Symbol" pitchFamily="18" charset="2"/>
              </a:rPr>
              <a:t></a:t>
            </a:r>
            <a:r>
              <a:rPr lang="en-US" sz="4800" b="1" i="1" baseline="30000" dirty="0" err="1" smtClean="0">
                <a:latin typeface="Times New Roman" pitchFamily="18" charset="0"/>
                <a:cs typeface="Times New Roman" pitchFamily="18" charset="0"/>
                <a:sym typeface="Symbol" pitchFamily="18" charset="2"/>
              </a:rPr>
              <a:t>n</a:t>
            </a:r>
            <a:r>
              <a:rPr lang="en-US" sz="6000" b="1" dirty="0" smtClean="0">
                <a:latin typeface="Times New Roman" pitchFamily="18" charset="0"/>
              </a:rPr>
              <a:t>  </a:t>
            </a:r>
          </a:p>
          <a:p>
            <a:pPr marL="342900" indent="-342900" algn="ctr">
              <a:spcBef>
                <a:spcPct val="20000"/>
              </a:spcBef>
            </a:pPr>
            <a:r>
              <a:rPr lang="en-US" sz="3600" b="1" dirty="0" smtClean="0">
                <a:latin typeface="Times New Roman" pitchFamily="18" charset="0"/>
              </a:rPr>
              <a:t> </a:t>
            </a:r>
          </a:p>
          <a:p>
            <a:pPr marL="342900" indent="-342900" algn="ctr" eaLnBrk="1" hangingPunct="1">
              <a:spcBef>
                <a:spcPct val="20000"/>
              </a:spcBef>
              <a:buFont typeface="Symbol" pitchFamily="18" charset="2"/>
              <a:buNone/>
            </a:pPr>
            <a:endParaRPr lang="en-US" sz="3600" b="1" dirty="0">
              <a:latin typeface="Times New Roman" pitchFamily="18" charset="0"/>
            </a:endParaRPr>
          </a:p>
        </p:txBody>
      </p:sp>
      <p:pic>
        <p:nvPicPr>
          <p:cNvPr id="15362" name="Picture 2"/>
          <p:cNvPicPr>
            <a:picLocks noChangeAspect="1" noChangeArrowheads="1"/>
          </p:cNvPicPr>
          <p:nvPr/>
        </p:nvPicPr>
        <p:blipFill>
          <a:blip r:embed="rId3" cstate="print"/>
          <a:srcRect/>
          <a:stretch>
            <a:fillRect/>
          </a:stretch>
        </p:blipFill>
        <p:spPr bwMode="auto">
          <a:xfrm>
            <a:off x="228600" y="1295399"/>
            <a:ext cx="3962400" cy="5153025"/>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8226"/>
                                        </p:tgtEl>
                                        <p:attrNameLst>
                                          <p:attrName>style.visibility</p:attrName>
                                        </p:attrNameLst>
                                      </p:cBhvr>
                                      <p:to>
                                        <p:strVal val="visible"/>
                                      </p:to>
                                    </p:set>
                                    <p:animEffect transition="in" filter="fade">
                                      <p:cBhvr>
                                        <p:cTn id="7" dur="2000"/>
                                        <p:tgtEl>
                                          <p:spTgt spid="30822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08229">
                                            <p:txEl>
                                              <p:pRg st="0" end="0"/>
                                            </p:txEl>
                                          </p:spTgt>
                                        </p:tgtEl>
                                        <p:attrNameLst>
                                          <p:attrName>style.visibility</p:attrName>
                                        </p:attrNameLst>
                                      </p:cBhvr>
                                      <p:to>
                                        <p:strVal val="visible"/>
                                      </p:to>
                                    </p:set>
                                    <p:animEffect transition="in" filter="fade">
                                      <p:cBhvr>
                                        <p:cTn id="11" dur="2000"/>
                                        <p:tgtEl>
                                          <p:spTgt spid="30822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08229">
                                            <p:txEl>
                                              <p:pRg st="1" end="1"/>
                                            </p:txEl>
                                          </p:spTgt>
                                        </p:tgtEl>
                                        <p:attrNameLst>
                                          <p:attrName>style.visibility</p:attrName>
                                        </p:attrNameLst>
                                      </p:cBhvr>
                                      <p:to>
                                        <p:strVal val="visible"/>
                                      </p:to>
                                    </p:set>
                                    <p:animEffect transition="in" filter="fade">
                                      <p:cBhvr>
                                        <p:cTn id="16" dur="2000"/>
                                        <p:tgtEl>
                                          <p:spTgt spid="3082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2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Text Box 2"/>
          <p:cNvSpPr txBox="1">
            <a:spLocks noChangeArrowheads="1"/>
          </p:cNvSpPr>
          <p:nvPr/>
        </p:nvSpPr>
        <p:spPr bwMode="auto">
          <a:xfrm>
            <a:off x="2590800" y="1981200"/>
            <a:ext cx="5181600" cy="4664075"/>
          </a:xfrm>
          <a:prstGeom prst="rect">
            <a:avLst/>
          </a:prstGeom>
          <a:noFill/>
          <a:ln w="9525">
            <a:noFill/>
            <a:miter lim="800000"/>
            <a:headEnd/>
            <a:tailEnd/>
          </a:ln>
          <a:effectLst/>
        </p:spPr>
        <p:txBody>
          <a:bodyPr>
            <a:spAutoFit/>
          </a:bodyPr>
          <a:lstStyle/>
          <a:p>
            <a:pPr algn="l" eaLnBrk="1" hangingPunct="1">
              <a:spcBef>
                <a:spcPct val="0"/>
              </a:spcBef>
            </a:pPr>
            <a:r>
              <a:rPr lang="en-US" sz="30000" b="1" dirty="0">
                <a:solidFill>
                  <a:schemeClr val="bg2">
                    <a:lumMod val="90000"/>
                  </a:schemeClr>
                </a:solidFill>
                <a:latin typeface="Times New Roman" pitchFamily="18" charset="0"/>
                <a:cs typeface="Times New Roman" pitchFamily="18" charset="0"/>
                <a:sym typeface="Symbol" pitchFamily="18" charset="2"/>
              </a:rPr>
              <a:t></a:t>
            </a:r>
            <a:r>
              <a:rPr lang="en-US" sz="30000" b="1" baseline="-25000" dirty="0">
                <a:solidFill>
                  <a:schemeClr val="bg2">
                    <a:lumMod val="90000"/>
                  </a:schemeClr>
                </a:solidFill>
                <a:latin typeface="Times New Roman" pitchFamily="18" charset="0"/>
                <a:cs typeface="Times New Roman" pitchFamily="18" charset="0"/>
                <a:sym typeface="Symbol" pitchFamily="18" charset="2"/>
              </a:rPr>
              <a:t>0</a:t>
            </a:r>
            <a:endParaRPr lang="en-US" sz="3200" b="1" dirty="0">
              <a:solidFill>
                <a:schemeClr val="bg2">
                  <a:lumMod val="90000"/>
                </a:schemeClr>
              </a:solidFill>
              <a:latin typeface="Times New Roman" pitchFamily="18" charset="0"/>
            </a:endParaRPr>
          </a:p>
        </p:txBody>
      </p:sp>
      <p:sp>
        <p:nvSpPr>
          <p:cNvPr id="299011" name="AutoShape 3"/>
          <p:cNvSpPr>
            <a:spLocks noGrp="1" noChangeArrowheads="1"/>
          </p:cNvSpPr>
          <p:nvPr>
            <p:ph type="title"/>
          </p:nvPr>
        </p:nvSpPr>
        <p:spPr>
          <a:xfrm>
            <a:off x="457200" y="0"/>
            <a:ext cx="8686800" cy="838200"/>
          </a:xfrm>
        </p:spPr>
        <p:txBody>
          <a:bodyPr>
            <a:normAutofit fontScale="90000"/>
          </a:bodyPr>
          <a:lstStyle/>
          <a:p>
            <a:r>
              <a:rPr lang="en-US" altLang="zh-CN" sz="2800" dirty="0" smtClean="0">
                <a:ea typeface="隶书" pitchFamily="49" charset="-122"/>
              </a:rPr>
              <a:t> </a:t>
            </a:r>
            <a:r>
              <a:rPr lang="en-US" sz="2400" b="0" dirty="0">
                <a:solidFill>
                  <a:srgbClr val="FF0000"/>
                </a:solidFill>
              </a:rPr>
              <a:t/>
            </a:r>
            <a:br>
              <a:rPr lang="en-US" sz="2400" b="0" dirty="0">
                <a:solidFill>
                  <a:srgbClr val="FF0000"/>
                </a:solidFill>
              </a:rPr>
            </a:br>
            <a:r>
              <a:rPr lang="en-US" b="0" dirty="0" err="1"/>
              <a:t>Cantorian</a:t>
            </a:r>
            <a:r>
              <a:rPr lang="en-US" b="0" dirty="0"/>
              <a:t> Infinities…</a:t>
            </a:r>
          </a:p>
        </p:txBody>
      </p:sp>
      <p:sp>
        <p:nvSpPr>
          <p:cNvPr id="299012" name="Rectangle 4"/>
          <p:cNvSpPr>
            <a:spLocks noGrp="1" noChangeArrowheads="1"/>
          </p:cNvSpPr>
          <p:nvPr>
            <p:ph idx="1"/>
          </p:nvPr>
        </p:nvSpPr>
        <p:spPr>
          <a:xfrm>
            <a:off x="228600" y="1143000"/>
            <a:ext cx="8915400" cy="2667000"/>
          </a:xfrm>
        </p:spPr>
        <p:txBody>
          <a:bodyPr>
            <a:noAutofit/>
          </a:bodyPr>
          <a:lstStyle/>
          <a:p>
            <a:pPr algn="ctr">
              <a:buFont typeface="Symbol" pitchFamily="18" charset="2"/>
              <a:buNone/>
            </a:pPr>
            <a:r>
              <a:rPr lang="en-US" sz="2400" b="1" dirty="0"/>
              <a:t>The set of all </a:t>
            </a:r>
            <a:r>
              <a:rPr lang="en-US" sz="2400" b="1" dirty="0" smtClean="0"/>
              <a:t>points on the unit interval</a:t>
            </a:r>
            <a:endParaRPr lang="en-US" sz="2400" b="1" dirty="0"/>
          </a:p>
          <a:p>
            <a:pPr algn="ctr">
              <a:buFont typeface="Symbol" pitchFamily="18" charset="2"/>
              <a:buNone/>
            </a:pPr>
            <a:r>
              <a:rPr lang="en-US" sz="2400" b="1" dirty="0">
                <a:solidFill>
                  <a:schemeClr val="tx1"/>
                </a:solidFill>
                <a:latin typeface="Arial Black" pitchFamily="34" charset="0"/>
              </a:rPr>
              <a:t>C</a:t>
            </a:r>
            <a:r>
              <a:rPr lang="en-US" sz="2400" b="1" dirty="0" smtClean="0">
                <a:solidFill>
                  <a:schemeClr val="tx1"/>
                </a:solidFill>
              </a:rPr>
              <a:t>={ </a:t>
            </a:r>
            <a:r>
              <a:rPr lang="en-US" sz="2400" b="1" i="1" dirty="0" smtClean="0">
                <a:solidFill>
                  <a:schemeClr val="tx1"/>
                </a:solidFill>
                <a:latin typeface="Times New Roman" pitchFamily="18" charset="0"/>
                <a:cs typeface="Times New Roman" pitchFamily="18" charset="0"/>
              </a:rPr>
              <a:t>x</a:t>
            </a:r>
            <a:r>
              <a:rPr lang="en-US" sz="2400" b="1" dirty="0" smtClean="0">
                <a:solidFill>
                  <a:schemeClr val="tx1"/>
                </a:solidFill>
              </a:rPr>
              <a:t> | 0 &lt; </a:t>
            </a:r>
            <a:r>
              <a:rPr lang="en-US" sz="2400" b="1" i="1" dirty="0" smtClean="0">
                <a:solidFill>
                  <a:schemeClr val="tx1"/>
                </a:solidFill>
                <a:latin typeface="Times New Roman" pitchFamily="18" charset="0"/>
                <a:cs typeface="Times New Roman" pitchFamily="18" charset="0"/>
              </a:rPr>
              <a:t>x</a:t>
            </a:r>
            <a:r>
              <a:rPr lang="en-US" sz="2400" b="1" dirty="0" smtClean="0">
                <a:solidFill>
                  <a:schemeClr val="tx1"/>
                </a:solidFill>
              </a:rPr>
              <a:t> &lt; 1 }</a:t>
            </a:r>
            <a:r>
              <a:rPr lang="en-US" sz="2400" b="1" dirty="0" smtClean="0"/>
              <a:t>   has cardinality </a:t>
            </a:r>
            <a:r>
              <a:rPr lang="en-US" sz="2400" b="1" dirty="0" smtClean="0">
                <a:cs typeface="Times New Roman" pitchFamily="18" charset="0"/>
                <a:sym typeface="Symbol" pitchFamily="18" charset="2"/>
              </a:rPr>
              <a:t></a:t>
            </a:r>
            <a:r>
              <a:rPr lang="en-US" sz="2400" b="1" baseline="-25000" dirty="0" smtClean="0">
                <a:cs typeface="Times New Roman" pitchFamily="18" charset="0"/>
                <a:sym typeface="Symbol" pitchFamily="18" charset="2"/>
              </a:rPr>
              <a:t>1</a:t>
            </a:r>
            <a:r>
              <a:rPr lang="en-US" sz="2400" b="1" dirty="0" smtClean="0"/>
              <a:t> </a:t>
            </a:r>
            <a:r>
              <a:rPr lang="en-US" sz="2400" b="1" dirty="0"/>
              <a:t>.</a:t>
            </a:r>
            <a:r>
              <a:rPr lang="en-US" sz="2400" dirty="0"/>
              <a:t> </a:t>
            </a:r>
          </a:p>
          <a:p>
            <a:pPr algn="ctr">
              <a:buFont typeface="Symbol" pitchFamily="18" charset="2"/>
              <a:buNone/>
            </a:pPr>
            <a:r>
              <a:rPr lang="en-US" sz="2400" dirty="0"/>
              <a:t>Other sets have </a:t>
            </a:r>
            <a:r>
              <a:rPr lang="en-US" sz="2400" b="1" dirty="0" smtClean="0"/>
              <a:t>cardinality </a:t>
            </a:r>
            <a:r>
              <a:rPr lang="en-US" sz="2400" b="1" dirty="0" smtClean="0">
                <a:cs typeface="Times New Roman" pitchFamily="18" charset="0"/>
                <a:sym typeface="Symbol" pitchFamily="18" charset="2"/>
              </a:rPr>
              <a:t></a:t>
            </a:r>
            <a:r>
              <a:rPr lang="en-US" sz="2400" b="1" baseline="-25000" dirty="0" smtClean="0">
                <a:cs typeface="Times New Roman" pitchFamily="18" charset="0"/>
                <a:sym typeface="Symbol" pitchFamily="18" charset="2"/>
              </a:rPr>
              <a:t>1</a:t>
            </a:r>
            <a:r>
              <a:rPr lang="en-US" sz="2400" b="1" dirty="0" smtClean="0"/>
              <a:t> </a:t>
            </a:r>
            <a:r>
              <a:rPr lang="en-US" sz="2400" b="1" dirty="0"/>
              <a:t>if each element in the set can be placed on a one-to-one correspondence to </a:t>
            </a:r>
            <a:r>
              <a:rPr lang="en-US" sz="2400" b="1" dirty="0">
                <a:latin typeface="Arial Black" pitchFamily="34" charset="0"/>
              </a:rPr>
              <a:t>C</a:t>
            </a:r>
            <a:r>
              <a:rPr lang="en-US" sz="2400" b="1" dirty="0"/>
              <a:t>.</a:t>
            </a:r>
          </a:p>
        </p:txBody>
      </p:sp>
      <p:sp>
        <p:nvSpPr>
          <p:cNvPr id="7" name="Rectangle 4"/>
          <p:cNvSpPr txBox="1">
            <a:spLocks noChangeArrowheads="1"/>
          </p:cNvSpPr>
          <p:nvPr/>
        </p:nvSpPr>
        <p:spPr>
          <a:xfrm>
            <a:off x="381000" y="2895600"/>
            <a:ext cx="4114800" cy="1981200"/>
          </a:xfrm>
          <a:prstGeom prst="rect">
            <a:avLst/>
          </a:prstGeom>
          <a:solidFill>
            <a:schemeClr val="accent1">
              <a:alpha val="20000"/>
            </a:schemeClr>
          </a:solidFill>
        </p:spPr>
        <p:txBody>
          <a:bodyPr vert="horz">
            <a:noAutofit/>
          </a:bodyPr>
          <a:lstStyle/>
          <a:p>
            <a:pPr marL="342900" marR="0" lvl="0" indent="-342900" algn="ctr" defTabSz="914400" rtl="0" eaLnBrk="1" fontAlgn="auto" latinLnBrk="0" hangingPunct="1">
              <a:lnSpc>
                <a:spcPct val="100000"/>
              </a:lnSpc>
              <a:spcBef>
                <a:spcPct val="20000"/>
              </a:spcBef>
              <a:spcAft>
                <a:spcPts val="0"/>
              </a:spcAft>
              <a:buClr>
                <a:schemeClr val="accent1"/>
              </a:buClr>
              <a:buSzPct val="70000"/>
              <a:buFont typeface="Symbol" pitchFamily="18" charset="2"/>
              <a:buNone/>
              <a:tabLst/>
              <a:defRPr/>
            </a:pPr>
            <a:r>
              <a:rPr kumimoji="0" lang="en-US" sz="2400" b="1" i="0" u="none" strike="noStrike" kern="1200" cap="none" spc="0" normalizeH="0" baseline="0" noProof="0" dirty="0" smtClean="0">
                <a:ln>
                  <a:noFill/>
                </a:ln>
                <a:solidFill>
                  <a:schemeClr val="tx2"/>
                </a:solidFill>
                <a:effectLst/>
                <a:uLnTx/>
                <a:uFillTx/>
                <a:latin typeface="+mn-lt"/>
                <a:ea typeface="+mn-ea"/>
                <a:cs typeface="+mn-cs"/>
              </a:rPr>
              <a:t>WEIRD:</a:t>
            </a:r>
          </a:p>
          <a:p>
            <a:pPr marL="342900" marR="0" lvl="0" indent="-342900" algn="ctr" defTabSz="914400" rtl="0" eaLnBrk="1" fontAlgn="auto" latinLnBrk="0" hangingPunct="1">
              <a:lnSpc>
                <a:spcPct val="100000"/>
              </a:lnSpc>
              <a:spcBef>
                <a:spcPct val="20000"/>
              </a:spcBef>
              <a:spcAft>
                <a:spcPts val="0"/>
              </a:spcAft>
              <a:buClr>
                <a:schemeClr val="accent1"/>
              </a:buClr>
              <a:buSzPct val="70000"/>
              <a:buFont typeface="Symbol" pitchFamily="18" charset="2"/>
              <a:buNone/>
              <a:tabLst/>
              <a:defRPr/>
            </a:pPr>
            <a:r>
              <a:rPr kumimoji="0" lang="en-US" sz="2400" b="1" i="0" u="none" strike="noStrike" kern="1200" cap="none" spc="0" normalizeH="0" baseline="0" noProof="0" dirty="0" smtClean="0">
                <a:ln>
                  <a:noFill/>
                </a:ln>
                <a:solidFill>
                  <a:schemeClr val="tx2"/>
                </a:solidFill>
                <a:effectLst/>
                <a:uLnTx/>
                <a:uFillTx/>
                <a:latin typeface="+mn-lt"/>
                <a:ea typeface="+mn-ea"/>
                <a:cs typeface="+mn-cs"/>
              </a:rPr>
              <a:t>The set  </a:t>
            </a:r>
          </a:p>
          <a:p>
            <a:pPr marL="342900" lvl="0" indent="-342900" algn="ctr">
              <a:spcBef>
                <a:spcPct val="20000"/>
              </a:spcBef>
              <a:buClr>
                <a:schemeClr val="accent1"/>
              </a:buClr>
              <a:buSzPct val="70000"/>
            </a:pPr>
            <a:r>
              <a:rPr kumimoji="0" lang="en-US" sz="2400" b="1" i="0" u="none" strike="noStrike" kern="1200" cap="none" spc="0" normalizeH="0" baseline="0" noProof="0" dirty="0" smtClean="0">
                <a:ln>
                  <a:noFill/>
                </a:ln>
                <a:effectLst/>
                <a:uLnTx/>
                <a:uFillTx/>
                <a:latin typeface="Arial Black" pitchFamily="34" charset="0"/>
                <a:ea typeface="+mn-ea"/>
                <a:cs typeface="+mn-cs"/>
              </a:rPr>
              <a:t>C</a:t>
            </a:r>
            <a:r>
              <a:rPr lang="en-US" sz="2400" b="1" baseline="-25000" dirty="0" smtClean="0"/>
              <a:t>1</a:t>
            </a:r>
            <a:r>
              <a:rPr lang="en-US" sz="2400" b="1" dirty="0" smtClean="0"/>
              <a:t> ={ </a:t>
            </a:r>
            <a:r>
              <a:rPr lang="en-US" sz="2400" b="1" i="1" dirty="0" smtClean="0">
                <a:latin typeface="Times New Roman" pitchFamily="18" charset="0"/>
                <a:cs typeface="Times New Roman" pitchFamily="18" charset="0"/>
              </a:rPr>
              <a:t>x</a:t>
            </a:r>
            <a:r>
              <a:rPr lang="en-US" sz="2400" b="1" dirty="0" smtClean="0"/>
              <a:t> </a:t>
            </a:r>
            <a:r>
              <a:rPr lang="en-US" sz="2400" b="1" dirty="0" smtClean="0">
                <a:latin typeface="Times New Roman" pitchFamily="18" charset="0"/>
                <a:cs typeface="Times New Roman" pitchFamily="18" charset="0"/>
              </a:rPr>
              <a:t>| 0 &lt; </a:t>
            </a:r>
            <a:r>
              <a:rPr lang="en-US" sz="2400" b="1" i="1" dirty="0" smtClean="0">
                <a:latin typeface="Times New Roman" pitchFamily="18" charset="0"/>
                <a:cs typeface="Times New Roman" pitchFamily="18" charset="0"/>
              </a:rPr>
              <a:t>x</a:t>
            </a:r>
            <a:r>
              <a:rPr lang="en-US" sz="2400" b="1" dirty="0" smtClean="0">
                <a:latin typeface="Times New Roman" pitchFamily="18" charset="0"/>
                <a:cs typeface="Times New Roman" pitchFamily="18" charset="0"/>
              </a:rPr>
              <a:t> &lt; 10 </a:t>
            </a:r>
            <a:r>
              <a:rPr lang="en-US" sz="2400" b="1" dirty="0" smtClean="0"/>
              <a:t>} </a:t>
            </a:r>
            <a:endParaRPr kumimoji="0" lang="en-US" sz="2400" b="1" i="0" u="none" strike="noStrike" kern="1200" cap="none" spc="0" normalizeH="0" baseline="0" noProof="0" dirty="0" smtClean="0">
              <a:ln>
                <a:noFill/>
              </a:ln>
              <a:effectLst/>
              <a:uLnTx/>
              <a:uFillTx/>
              <a:latin typeface="+mn-lt"/>
              <a:ea typeface="+mn-ea"/>
              <a:cs typeface="+mn-cs"/>
            </a:endParaRPr>
          </a:p>
          <a:p>
            <a:pPr marL="342900" marR="0" lvl="0" indent="-342900" algn="ctr" defTabSz="914400" rtl="0" eaLnBrk="1" fontAlgn="auto" latinLnBrk="0" hangingPunct="1">
              <a:lnSpc>
                <a:spcPct val="100000"/>
              </a:lnSpc>
              <a:spcBef>
                <a:spcPct val="20000"/>
              </a:spcBef>
              <a:spcAft>
                <a:spcPts val="0"/>
              </a:spcAft>
              <a:buClr>
                <a:schemeClr val="accent1"/>
              </a:buClr>
              <a:buSzPct val="70000"/>
              <a:buFont typeface="Symbol" pitchFamily="18" charset="2"/>
              <a:buNone/>
              <a:tabLst/>
              <a:defRPr/>
            </a:pPr>
            <a:r>
              <a:rPr kumimoji="0" lang="en-US" sz="2400" b="1" i="0" u="none" strike="noStrike" kern="1200" cap="none" spc="0" normalizeH="0" baseline="0" noProof="0" dirty="0" smtClean="0">
                <a:ln>
                  <a:noFill/>
                </a:ln>
                <a:solidFill>
                  <a:schemeClr val="tx2"/>
                </a:solidFill>
                <a:effectLst/>
                <a:uLnTx/>
                <a:uFillTx/>
                <a:latin typeface="+mn-lt"/>
                <a:ea typeface="+mn-ea"/>
                <a:cs typeface="+mn-cs"/>
              </a:rPr>
              <a:t>has cardinality </a:t>
            </a:r>
            <a:r>
              <a:rPr kumimoji="0" lang="en-US" sz="2400" b="1" i="0" u="none" strike="noStrike" kern="1200" cap="none" spc="0" normalizeH="0" baseline="0" noProof="0" dirty="0" smtClean="0">
                <a:ln>
                  <a:noFill/>
                </a:ln>
                <a:solidFill>
                  <a:schemeClr val="tx2"/>
                </a:solidFill>
                <a:effectLst/>
                <a:uLnTx/>
                <a:uFillTx/>
                <a:latin typeface="+mn-lt"/>
                <a:ea typeface="+mn-ea"/>
                <a:cs typeface="Times New Roman" pitchFamily="18" charset="0"/>
                <a:sym typeface="Symbol" pitchFamily="18" charset="2"/>
              </a:rPr>
              <a:t></a:t>
            </a:r>
            <a:r>
              <a:rPr kumimoji="0" lang="en-US" sz="2400" b="1" i="0" u="none" strike="noStrike" kern="1200" cap="none" spc="0" normalizeH="0" baseline="-25000" noProof="0" dirty="0" smtClean="0">
                <a:ln>
                  <a:noFill/>
                </a:ln>
                <a:solidFill>
                  <a:schemeClr val="tx2"/>
                </a:solidFill>
                <a:effectLst/>
                <a:uLnTx/>
                <a:uFillTx/>
                <a:latin typeface="+mn-lt"/>
                <a:ea typeface="+mn-ea"/>
                <a:cs typeface="Times New Roman" pitchFamily="18" charset="0"/>
                <a:sym typeface="Symbol" pitchFamily="18" charset="2"/>
              </a:rPr>
              <a:t>1</a:t>
            </a:r>
            <a:r>
              <a:rPr kumimoji="0" lang="en-US" sz="2400" b="1" i="0" u="none" strike="noStrike" kern="1200" cap="none" spc="0" normalizeH="0" baseline="0" noProof="0" dirty="0" smtClean="0">
                <a:ln>
                  <a:noFill/>
                </a:ln>
                <a:solidFill>
                  <a:schemeClr val="tx2"/>
                </a:solidFill>
                <a:effectLst/>
                <a:uLnTx/>
                <a:uFillTx/>
                <a:latin typeface="+mn-lt"/>
                <a:ea typeface="+mn-ea"/>
                <a:cs typeface="+mn-cs"/>
              </a:rPr>
              <a:t> .</a:t>
            </a:r>
            <a:r>
              <a:rPr kumimoji="0" lang="en-US" sz="2400" b="0" i="0" u="none" strike="noStrike" kern="1200" cap="none" spc="0" normalizeH="0" baseline="0" noProof="0" dirty="0" smtClean="0">
                <a:ln>
                  <a:noFill/>
                </a:ln>
                <a:solidFill>
                  <a:schemeClr val="tx2"/>
                </a:solidFill>
                <a:effectLst/>
                <a:uLnTx/>
                <a:uFillTx/>
                <a:latin typeface="+mn-lt"/>
                <a:ea typeface="+mn-ea"/>
                <a:cs typeface="+mn-cs"/>
              </a:rPr>
              <a:t> </a:t>
            </a:r>
          </a:p>
        </p:txBody>
      </p:sp>
      <p:sp>
        <p:nvSpPr>
          <p:cNvPr id="8" name="Rectangle 4"/>
          <p:cNvSpPr txBox="1">
            <a:spLocks noChangeArrowheads="1"/>
          </p:cNvSpPr>
          <p:nvPr/>
        </p:nvSpPr>
        <p:spPr>
          <a:xfrm>
            <a:off x="457200" y="4876800"/>
            <a:ext cx="4114800" cy="1981200"/>
          </a:xfrm>
          <a:prstGeom prst="rect">
            <a:avLst/>
          </a:prstGeom>
          <a:solidFill>
            <a:schemeClr val="accent1">
              <a:alpha val="20000"/>
            </a:schemeClr>
          </a:solidFill>
        </p:spPr>
        <p:txBody>
          <a:bodyPr vert="horz">
            <a:noAutofit/>
          </a:bodyPr>
          <a:lstStyle/>
          <a:p>
            <a:pPr marL="342900" lvl="0" indent="-342900" algn="ctr">
              <a:spcBef>
                <a:spcPct val="20000"/>
              </a:spcBef>
              <a:buClr>
                <a:schemeClr val="accent1"/>
              </a:buClr>
              <a:buSzPct val="70000"/>
              <a:defRPr/>
            </a:pPr>
            <a:r>
              <a:rPr lang="en-US" sz="2400" b="1" dirty="0" smtClean="0">
                <a:solidFill>
                  <a:schemeClr val="tx2"/>
                </a:solidFill>
              </a:rPr>
              <a:t>WEIRD:</a:t>
            </a:r>
          </a:p>
          <a:p>
            <a:pPr marL="342900" lvl="0" indent="-342900" algn="ctr">
              <a:spcBef>
                <a:spcPct val="20000"/>
              </a:spcBef>
              <a:buClr>
                <a:schemeClr val="accent1"/>
              </a:buClr>
              <a:buSzPct val="70000"/>
              <a:defRPr/>
            </a:pPr>
            <a:r>
              <a:rPr lang="en-US" sz="2400" b="1" dirty="0" smtClean="0">
                <a:solidFill>
                  <a:schemeClr val="tx2"/>
                </a:solidFill>
              </a:rPr>
              <a:t>The set of point in a square</a:t>
            </a:r>
          </a:p>
          <a:p>
            <a:pPr marL="342900" lvl="0" indent="-342900" algn="ctr">
              <a:spcBef>
                <a:spcPct val="20000"/>
              </a:spcBef>
              <a:buClr>
                <a:schemeClr val="accent1"/>
              </a:buClr>
              <a:buSzPct val="70000"/>
            </a:pPr>
            <a:r>
              <a:rPr lang="en-US" sz="2400" b="1" dirty="0" err="1" smtClean="0">
                <a:latin typeface="Arial Black" pitchFamily="34" charset="0"/>
              </a:rPr>
              <a:t>C</a:t>
            </a:r>
            <a:r>
              <a:rPr lang="en-US" sz="2400" b="1" baseline="-25000" dirty="0" err="1" smtClean="0"/>
              <a:t>3</a:t>
            </a:r>
            <a:r>
              <a:rPr lang="en-US" sz="2400" b="1" dirty="0" smtClean="0"/>
              <a:t> = </a:t>
            </a:r>
            <a:r>
              <a:rPr lang="en-US" sz="2400" b="1" dirty="0" smtClean="0">
                <a:latin typeface="Times New Roman" pitchFamily="18" charset="0"/>
                <a:cs typeface="Times New Roman" pitchFamily="18" charset="0"/>
              </a:rPr>
              <a:t>{(</a:t>
            </a:r>
            <a:r>
              <a:rPr lang="en-US" sz="2400" b="1" i="1" dirty="0" err="1" smtClean="0">
                <a:latin typeface="Times New Roman" pitchFamily="18" charset="0"/>
                <a:cs typeface="Times New Roman" pitchFamily="18" charset="0"/>
              </a:rPr>
              <a:t>x,y</a:t>
            </a:r>
            <a:r>
              <a:rPr lang="en-US" sz="2400" b="1" dirty="0" smtClean="0">
                <a:latin typeface="Times New Roman" pitchFamily="18" charset="0"/>
                <a:cs typeface="Times New Roman" pitchFamily="18" charset="0"/>
              </a:rPr>
              <a:t>)| 0 &lt; </a:t>
            </a:r>
            <a:r>
              <a:rPr lang="en-US" sz="2400" b="1" i="1" dirty="0" err="1" smtClean="0">
                <a:latin typeface="Times New Roman" pitchFamily="18" charset="0"/>
                <a:cs typeface="Times New Roman" pitchFamily="18" charset="0"/>
              </a:rPr>
              <a:t>x,y</a:t>
            </a:r>
            <a:r>
              <a:rPr lang="en-US" sz="2400" b="1" dirty="0" smtClean="0">
                <a:latin typeface="Times New Roman" pitchFamily="18" charset="0"/>
                <a:cs typeface="Times New Roman" pitchFamily="18" charset="0"/>
              </a:rPr>
              <a:t>  &lt; 1 }</a:t>
            </a:r>
            <a:endParaRPr lang="en-US" sz="2400" b="1" dirty="0" smtClean="0"/>
          </a:p>
          <a:p>
            <a:pPr marL="342900" lvl="0" indent="-342900" algn="ctr">
              <a:spcBef>
                <a:spcPct val="20000"/>
              </a:spcBef>
              <a:buClr>
                <a:schemeClr val="accent1"/>
              </a:buClr>
              <a:buSzPct val="70000"/>
              <a:defRPr/>
            </a:pPr>
            <a:r>
              <a:rPr lang="en-US" sz="2400" b="1" dirty="0" smtClean="0">
                <a:solidFill>
                  <a:schemeClr val="tx2"/>
                </a:solidFill>
              </a:rPr>
              <a:t>has cardinality </a:t>
            </a:r>
            <a:r>
              <a:rPr lang="en-US" sz="2400" b="1" dirty="0" smtClean="0">
                <a:solidFill>
                  <a:schemeClr val="tx2"/>
                </a:solidFill>
                <a:cs typeface="Times New Roman" pitchFamily="18" charset="0"/>
                <a:sym typeface="Symbol" pitchFamily="18" charset="2"/>
              </a:rPr>
              <a:t></a:t>
            </a:r>
            <a:r>
              <a:rPr lang="en-US" sz="2400" b="1" baseline="-25000" dirty="0" smtClean="0">
                <a:solidFill>
                  <a:schemeClr val="tx2"/>
                </a:solidFill>
                <a:cs typeface="Times New Roman" pitchFamily="18" charset="0"/>
                <a:sym typeface="Symbol" pitchFamily="18" charset="2"/>
              </a:rPr>
              <a:t>1</a:t>
            </a:r>
            <a:r>
              <a:rPr lang="en-US" sz="2400" b="1" dirty="0" smtClean="0">
                <a:solidFill>
                  <a:schemeClr val="tx2"/>
                </a:solidFill>
              </a:rPr>
              <a:t> .</a:t>
            </a:r>
            <a:r>
              <a:rPr lang="en-US" sz="2400" dirty="0" smtClean="0">
                <a:solidFill>
                  <a:schemeClr val="tx2"/>
                </a:solidFill>
              </a:rPr>
              <a:t> </a:t>
            </a:r>
          </a:p>
        </p:txBody>
      </p:sp>
      <p:sp>
        <p:nvSpPr>
          <p:cNvPr id="9" name="Rectangle 4"/>
          <p:cNvSpPr txBox="1">
            <a:spLocks noChangeArrowheads="1"/>
          </p:cNvSpPr>
          <p:nvPr/>
        </p:nvSpPr>
        <p:spPr>
          <a:xfrm>
            <a:off x="4495800" y="2895600"/>
            <a:ext cx="4191000" cy="1981200"/>
          </a:xfrm>
          <a:prstGeom prst="rect">
            <a:avLst/>
          </a:prstGeom>
          <a:solidFill>
            <a:schemeClr val="accent1">
              <a:alpha val="20000"/>
            </a:schemeClr>
          </a:solidFill>
        </p:spPr>
        <p:txBody>
          <a:bodyPr vert="horz">
            <a:noAutofit/>
          </a:bodyPr>
          <a:lstStyle/>
          <a:p>
            <a:pPr marL="342900" lvl="0" indent="-342900" algn="ctr">
              <a:spcBef>
                <a:spcPct val="20000"/>
              </a:spcBef>
              <a:buClr>
                <a:schemeClr val="accent1"/>
              </a:buClr>
              <a:buSzPct val="70000"/>
              <a:defRPr/>
            </a:pPr>
            <a:r>
              <a:rPr lang="en-US" sz="2400" b="1" dirty="0" smtClean="0">
                <a:solidFill>
                  <a:schemeClr val="tx2"/>
                </a:solidFill>
              </a:rPr>
              <a:t>WEIRD:</a:t>
            </a:r>
          </a:p>
          <a:p>
            <a:pPr marL="342900" lvl="0" indent="-342900" algn="ctr">
              <a:spcBef>
                <a:spcPct val="20000"/>
              </a:spcBef>
              <a:buClr>
                <a:schemeClr val="accent1"/>
              </a:buClr>
              <a:buSzPct val="70000"/>
              <a:defRPr/>
            </a:pPr>
            <a:r>
              <a:rPr lang="en-US" sz="2400" b="1" dirty="0" smtClean="0">
                <a:solidFill>
                  <a:schemeClr val="tx2"/>
                </a:solidFill>
              </a:rPr>
              <a:t>The set of point on a ray</a:t>
            </a:r>
          </a:p>
          <a:p>
            <a:pPr marL="342900" lvl="0" indent="-342900" algn="ctr">
              <a:spcBef>
                <a:spcPct val="20000"/>
              </a:spcBef>
              <a:buClr>
                <a:schemeClr val="accent1"/>
              </a:buClr>
              <a:buSzPct val="70000"/>
            </a:pPr>
            <a:r>
              <a:rPr lang="en-US" sz="2400" b="1" dirty="0" err="1" smtClean="0">
                <a:latin typeface="Arial Black" pitchFamily="34" charset="0"/>
              </a:rPr>
              <a:t>C</a:t>
            </a:r>
            <a:r>
              <a:rPr lang="en-US" sz="2400" b="1" baseline="-25000" dirty="0" err="1" smtClean="0"/>
              <a:t>2</a:t>
            </a:r>
            <a:r>
              <a:rPr lang="en-US" sz="2400" b="1" dirty="0" smtClean="0"/>
              <a:t> = </a:t>
            </a:r>
            <a:r>
              <a:rPr lang="en-US" sz="2400" b="1" dirty="0" smtClean="0">
                <a:latin typeface="Times New Roman" pitchFamily="18" charset="0"/>
                <a:cs typeface="Times New Roman" pitchFamily="18" charset="0"/>
              </a:rPr>
              <a:t>{ </a:t>
            </a:r>
            <a:r>
              <a:rPr lang="en-US" sz="2400" b="1" i="1" dirty="0" smtClean="0">
                <a:latin typeface="Times New Roman" pitchFamily="18" charset="0"/>
                <a:cs typeface="Times New Roman" pitchFamily="18" charset="0"/>
              </a:rPr>
              <a:t>x</a:t>
            </a:r>
            <a:r>
              <a:rPr lang="en-US" sz="2400" b="1" dirty="0" smtClean="0">
                <a:latin typeface="Times New Roman" pitchFamily="18" charset="0"/>
                <a:cs typeface="Times New Roman" pitchFamily="18" charset="0"/>
              </a:rPr>
              <a:t> | 1 &lt;  </a:t>
            </a:r>
            <a:r>
              <a:rPr lang="en-US" sz="2400" b="1" i="1" dirty="0" smtClean="0">
                <a:latin typeface="Times New Roman" pitchFamily="18" charset="0"/>
                <a:cs typeface="Times New Roman" pitchFamily="18" charset="0"/>
              </a:rPr>
              <a:t>x </a:t>
            </a:r>
            <a:r>
              <a:rPr lang="en-US" sz="2400" b="1" dirty="0" smtClean="0">
                <a:latin typeface="Times New Roman" pitchFamily="18" charset="0"/>
                <a:cs typeface="Times New Roman" pitchFamily="18" charset="0"/>
              </a:rPr>
              <a:t> &lt; </a:t>
            </a:r>
            <a:r>
              <a:rPr lang="en-US" sz="2400" b="1" dirty="0" smtClean="0">
                <a:latin typeface="Times New Roman" pitchFamily="18" charset="0"/>
                <a:cs typeface="Times New Roman" pitchFamily="18" charset="0"/>
                <a:sym typeface="Symbol"/>
              </a:rPr>
              <a:t></a:t>
            </a:r>
            <a:r>
              <a:rPr lang="en-US" sz="2400" b="1" dirty="0" smtClean="0">
                <a:latin typeface="Times New Roman" pitchFamily="18" charset="0"/>
                <a:cs typeface="Times New Roman" pitchFamily="18" charset="0"/>
              </a:rPr>
              <a:t> }</a:t>
            </a:r>
            <a:endParaRPr lang="en-US" sz="2400" b="1" dirty="0" smtClean="0"/>
          </a:p>
          <a:p>
            <a:pPr marL="342900" lvl="0" indent="-342900" algn="ctr">
              <a:spcBef>
                <a:spcPct val="20000"/>
              </a:spcBef>
              <a:buClr>
                <a:schemeClr val="accent1"/>
              </a:buClr>
              <a:buSzPct val="70000"/>
              <a:defRPr/>
            </a:pPr>
            <a:r>
              <a:rPr lang="en-US" sz="2400" b="1" dirty="0" smtClean="0">
                <a:solidFill>
                  <a:schemeClr val="tx2"/>
                </a:solidFill>
              </a:rPr>
              <a:t>has cardinality </a:t>
            </a:r>
            <a:r>
              <a:rPr lang="en-US" sz="2400" b="1" dirty="0" smtClean="0">
                <a:solidFill>
                  <a:schemeClr val="tx2"/>
                </a:solidFill>
                <a:cs typeface="Times New Roman" pitchFamily="18" charset="0"/>
                <a:sym typeface="Symbol" pitchFamily="18" charset="2"/>
              </a:rPr>
              <a:t></a:t>
            </a:r>
            <a:r>
              <a:rPr lang="en-US" sz="2400" b="1" baseline="-25000" dirty="0" smtClean="0">
                <a:solidFill>
                  <a:schemeClr val="tx2"/>
                </a:solidFill>
                <a:cs typeface="Times New Roman" pitchFamily="18" charset="0"/>
                <a:sym typeface="Symbol" pitchFamily="18" charset="2"/>
              </a:rPr>
              <a:t>1</a:t>
            </a:r>
            <a:r>
              <a:rPr lang="en-US" sz="2400" b="1" dirty="0" smtClean="0">
                <a:solidFill>
                  <a:schemeClr val="tx2"/>
                </a:solidFill>
              </a:rPr>
              <a:t> .</a:t>
            </a:r>
            <a:r>
              <a:rPr lang="en-US" sz="2400" dirty="0" smtClean="0">
                <a:solidFill>
                  <a:schemeClr val="tx2"/>
                </a:solidFill>
              </a:rPr>
              <a:t> </a:t>
            </a:r>
          </a:p>
        </p:txBody>
      </p:sp>
      <p:sp>
        <p:nvSpPr>
          <p:cNvPr id="10" name="Rectangle 4"/>
          <p:cNvSpPr txBox="1">
            <a:spLocks noChangeArrowheads="1"/>
          </p:cNvSpPr>
          <p:nvPr/>
        </p:nvSpPr>
        <p:spPr>
          <a:xfrm>
            <a:off x="4572000" y="4876800"/>
            <a:ext cx="4114800" cy="1981200"/>
          </a:xfrm>
          <a:prstGeom prst="rect">
            <a:avLst/>
          </a:prstGeom>
          <a:solidFill>
            <a:schemeClr val="accent1">
              <a:alpha val="20000"/>
            </a:schemeClr>
          </a:solidFill>
        </p:spPr>
        <p:txBody>
          <a:bodyPr vert="horz">
            <a:noAutofit/>
          </a:bodyPr>
          <a:lstStyle/>
          <a:p>
            <a:pPr marL="342900" lvl="0" indent="-342900" algn="ctr">
              <a:spcBef>
                <a:spcPct val="20000"/>
              </a:spcBef>
              <a:buClr>
                <a:schemeClr val="accent1"/>
              </a:buClr>
              <a:buSzPct val="70000"/>
              <a:defRPr/>
            </a:pPr>
            <a:r>
              <a:rPr lang="en-US" sz="2400" b="1" dirty="0" smtClean="0">
                <a:solidFill>
                  <a:schemeClr val="tx2"/>
                </a:solidFill>
              </a:rPr>
              <a:t>WEIRD:</a:t>
            </a:r>
          </a:p>
          <a:p>
            <a:pPr marL="342900" lvl="0" indent="-342900" algn="ctr">
              <a:spcBef>
                <a:spcPct val="20000"/>
              </a:spcBef>
              <a:buClr>
                <a:schemeClr val="accent1"/>
              </a:buClr>
              <a:buSzPct val="70000"/>
              <a:defRPr/>
            </a:pPr>
            <a:r>
              <a:rPr lang="en-US" sz="2400" b="1" dirty="0" smtClean="0">
                <a:solidFill>
                  <a:schemeClr val="tx2"/>
                </a:solidFill>
              </a:rPr>
              <a:t>The set of point in a cube</a:t>
            </a:r>
          </a:p>
          <a:p>
            <a:pPr marL="342900" lvl="0" indent="-342900" algn="ctr">
              <a:spcBef>
                <a:spcPct val="20000"/>
              </a:spcBef>
              <a:buClr>
                <a:schemeClr val="accent1"/>
              </a:buClr>
              <a:buSzPct val="70000"/>
            </a:pPr>
            <a:r>
              <a:rPr lang="en-US" sz="2400" b="1" dirty="0" err="1" smtClean="0">
                <a:latin typeface="Arial Black" pitchFamily="34" charset="0"/>
              </a:rPr>
              <a:t>C</a:t>
            </a:r>
            <a:r>
              <a:rPr lang="en-US" sz="2400" b="1" baseline="-25000" dirty="0" err="1" smtClean="0"/>
              <a:t>4</a:t>
            </a:r>
            <a:r>
              <a:rPr lang="en-US" sz="2400" b="1" dirty="0" smtClean="0"/>
              <a:t> = </a:t>
            </a:r>
            <a:r>
              <a:rPr lang="en-US" sz="2400" b="1" dirty="0" smtClean="0">
                <a:latin typeface="Times New Roman" pitchFamily="18" charset="0"/>
                <a:cs typeface="Times New Roman" pitchFamily="18" charset="0"/>
              </a:rPr>
              <a:t>{(</a:t>
            </a:r>
            <a:r>
              <a:rPr lang="en-US" sz="2400" b="1" i="1" dirty="0" err="1" smtClean="0">
                <a:latin typeface="Times New Roman" pitchFamily="18" charset="0"/>
                <a:cs typeface="Times New Roman" pitchFamily="18" charset="0"/>
              </a:rPr>
              <a:t>x,y,z</a:t>
            </a:r>
            <a:r>
              <a:rPr lang="en-US" sz="2400" b="1" dirty="0" smtClean="0">
                <a:latin typeface="Times New Roman" pitchFamily="18" charset="0"/>
                <a:cs typeface="Times New Roman" pitchFamily="18" charset="0"/>
              </a:rPr>
              <a:t>)| 0 &lt; </a:t>
            </a:r>
            <a:r>
              <a:rPr lang="en-US" sz="2400" b="1" i="1" dirty="0" err="1" smtClean="0">
                <a:latin typeface="Times New Roman" pitchFamily="18" charset="0"/>
                <a:cs typeface="Times New Roman" pitchFamily="18" charset="0"/>
              </a:rPr>
              <a:t>x,y,z</a:t>
            </a:r>
            <a:r>
              <a:rPr lang="en-US" sz="2400" b="1" dirty="0" smtClean="0">
                <a:latin typeface="Times New Roman" pitchFamily="18" charset="0"/>
                <a:cs typeface="Times New Roman" pitchFamily="18" charset="0"/>
              </a:rPr>
              <a:t>  &lt; 1 }</a:t>
            </a:r>
            <a:endParaRPr lang="en-US" sz="2400" b="1" dirty="0" smtClean="0"/>
          </a:p>
          <a:p>
            <a:pPr marL="342900" lvl="0" indent="-342900" algn="ctr">
              <a:spcBef>
                <a:spcPct val="20000"/>
              </a:spcBef>
              <a:buClr>
                <a:schemeClr val="accent1"/>
              </a:buClr>
              <a:buSzPct val="70000"/>
              <a:defRPr/>
            </a:pPr>
            <a:r>
              <a:rPr lang="en-US" sz="2400" b="1" dirty="0" smtClean="0">
                <a:solidFill>
                  <a:schemeClr val="tx2"/>
                </a:solidFill>
              </a:rPr>
              <a:t>has cardinality </a:t>
            </a:r>
            <a:r>
              <a:rPr lang="en-US" sz="2400" b="1" dirty="0" smtClean="0">
                <a:solidFill>
                  <a:schemeClr val="tx2"/>
                </a:solidFill>
                <a:cs typeface="Times New Roman" pitchFamily="18" charset="0"/>
                <a:sym typeface="Symbol" pitchFamily="18" charset="2"/>
              </a:rPr>
              <a:t></a:t>
            </a:r>
            <a:r>
              <a:rPr lang="en-US" sz="2400" b="1" baseline="-25000" dirty="0" smtClean="0">
                <a:solidFill>
                  <a:schemeClr val="tx2"/>
                </a:solidFill>
                <a:cs typeface="Times New Roman" pitchFamily="18" charset="0"/>
                <a:sym typeface="Symbol" pitchFamily="18" charset="2"/>
              </a:rPr>
              <a:t>1</a:t>
            </a:r>
            <a:r>
              <a:rPr lang="en-US" sz="2400" b="1" dirty="0" smtClean="0">
                <a:solidFill>
                  <a:schemeClr val="tx2"/>
                </a:solidFill>
              </a:rPr>
              <a:t> .</a:t>
            </a:r>
            <a:r>
              <a:rPr lang="en-US" sz="2400" dirty="0" smtClean="0">
                <a:solidFill>
                  <a:schemeClr val="tx2"/>
                </a:solidFill>
              </a:rPr>
              <a:t>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99010"/>
                                        </p:tgtEl>
                                        <p:attrNameLst>
                                          <p:attrName>style.visibility</p:attrName>
                                        </p:attrNameLst>
                                      </p:cBhvr>
                                      <p:to>
                                        <p:strVal val="visible"/>
                                      </p:to>
                                    </p:set>
                                    <p:anim calcmode="lin" valueType="num">
                                      <p:cBhvr>
                                        <p:cTn id="7" dur="3000" fill="hold"/>
                                        <p:tgtEl>
                                          <p:spTgt spid="299010"/>
                                        </p:tgtEl>
                                        <p:attrNameLst>
                                          <p:attrName>ppt_w</p:attrName>
                                        </p:attrNameLst>
                                      </p:cBhvr>
                                      <p:tavLst>
                                        <p:tav tm="0">
                                          <p:val>
                                            <p:fltVal val="0"/>
                                          </p:val>
                                        </p:tav>
                                        <p:tav tm="100000">
                                          <p:val>
                                            <p:strVal val="#ppt_w"/>
                                          </p:val>
                                        </p:tav>
                                      </p:tavLst>
                                    </p:anim>
                                    <p:anim calcmode="lin" valueType="num">
                                      <p:cBhvr>
                                        <p:cTn id="8" dur="3000" fill="hold"/>
                                        <p:tgtEl>
                                          <p:spTgt spid="299010"/>
                                        </p:tgtEl>
                                        <p:attrNameLst>
                                          <p:attrName>ppt_h</p:attrName>
                                        </p:attrNameLst>
                                      </p:cBhvr>
                                      <p:tavLst>
                                        <p:tav tm="0">
                                          <p:val>
                                            <p:fltVal val="0"/>
                                          </p:val>
                                        </p:tav>
                                        <p:tav tm="100000">
                                          <p:val>
                                            <p:strVal val="#ppt_h"/>
                                          </p:val>
                                        </p:tav>
                                      </p:tavLst>
                                    </p:anim>
                                    <p:animEffect transition="in" filter="fade">
                                      <p:cBhvr>
                                        <p:cTn id="9" dur="3000"/>
                                        <p:tgtEl>
                                          <p:spTgt spid="2990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0" grpId="0"/>
      <p:bldP spid="7" grpId="0" animBg="1"/>
      <p:bldP spid="8" grpId="0" animBg="1"/>
      <p:bldP spid="9"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3" name="Text Box 3"/>
          <p:cNvSpPr txBox="1">
            <a:spLocks noChangeArrowheads="1"/>
          </p:cNvSpPr>
          <p:nvPr/>
        </p:nvSpPr>
        <p:spPr bwMode="auto">
          <a:xfrm>
            <a:off x="457200" y="1752600"/>
            <a:ext cx="5181600" cy="4664075"/>
          </a:xfrm>
          <a:prstGeom prst="rect">
            <a:avLst/>
          </a:prstGeom>
          <a:noFill/>
          <a:ln w="9525">
            <a:noFill/>
            <a:miter lim="800000"/>
            <a:headEnd/>
            <a:tailEnd/>
          </a:ln>
          <a:effectLst/>
        </p:spPr>
        <p:txBody>
          <a:bodyPr>
            <a:spAutoFit/>
          </a:bodyPr>
          <a:lstStyle/>
          <a:p>
            <a:pPr algn="l" eaLnBrk="1" hangingPunct="1">
              <a:spcBef>
                <a:spcPct val="0"/>
              </a:spcBef>
            </a:pPr>
            <a:r>
              <a:rPr lang="en-US" sz="30000" b="1" dirty="0">
                <a:solidFill>
                  <a:srgbClr val="C0C0C0"/>
                </a:solidFill>
                <a:latin typeface="Times New Roman" pitchFamily="18" charset="0"/>
                <a:cs typeface="Times New Roman" pitchFamily="18" charset="0"/>
                <a:sym typeface="Symbol" pitchFamily="18" charset="2"/>
              </a:rPr>
              <a:t></a:t>
            </a:r>
            <a:r>
              <a:rPr lang="en-US" sz="30000" b="1" baseline="-25000" dirty="0">
                <a:solidFill>
                  <a:srgbClr val="C0C0C0"/>
                </a:solidFill>
                <a:latin typeface="Times New Roman" pitchFamily="18" charset="0"/>
                <a:cs typeface="Times New Roman" pitchFamily="18" charset="0"/>
                <a:sym typeface="Symbol" pitchFamily="18" charset="2"/>
              </a:rPr>
              <a:t>2</a:t>
            </a:r>
          </a:p>
        </p:txBody>
      </p:sp>
      <p:sp>
        <p:nvSpPr>
          <p:cNvPr id="312324" name="AutoShape 4"/>
          <p:cNvSpPr>
            <a:spLocks noGrp="1" noChangeArrowheads="1"/>
          </p:cNvSpPr>
          <p:nvPr>
            <p:ph type="title"/>
          </p:nvPr>
        </p:nvSpPr>
        <p:spPr>
          <a:xfrm>
            <a:off x="304800" y="381000"/>
            <a:ext cx="8686800" cy="838200"/>
          </a:xfrm>
        </p:spPr>
        <p:txBody>
          <a:bodyPr>
            <a:normAutofit/>
          </a:bodyPr>
          <a:lstStyle/>
          <a:p>
            <a:r>
              <a:rPr lang="en-US" altLang="zh-CN" sz="2800" dirty="0" smtClean="0">
                <a:ea typeface="隶书" pitchFamily="49" charset="-122"/>
              </a:rPr>
              <a:t>… AND BEYOND…</a:t>
            </a:r>
            <a:endParaRPr lang="en-US" b="0" dirty="0"/>
          </a:p>
        </p:txBody>
      </p:sp>
      <p:sp>
        <p:nvSpPr>
          <p:cNvPr id="9" name="Rectangle 4"/>
          <p:cNvSpPr>
            <a:spLocks noGrp="1" noChangeArrowheads="1"/>
          </p:cNvSpPr>
          <p:nvPr>
            <p:ph idx="1"/>
          </p:nvPr>
        </p:nvSpPr>
        <p:spPr>
          <a:xfrm>
            <a:off x="762000" y="1143000"/>
            <a:ext cx="5715000" cy="762000"/>
          </a:xfrm>
        </p:spPr>
        <p:txBody>
          <a:bodyPr/>
          <a:lstStyle/>
          <a:p>
            <a:pPr algn="ctr">
              <a:buFont typeface="Symbol" pitchFamily="18" charset="2"/>
              <a:buNone/>
            </a:pPr>
            <a:r>
              <a:rPr lang="en-US" sz="3200" b="1" dirty="0" smtClean="0">
                <a:cs typeface="Times New Roman" pitchFamily="18" charset="0"/>
                <a:sym typeface="Symbol" pitchFamily="18" charset="2"/>
              </a:rPr>
              <a:t></a:t>
            </a:r>
            <a:r>
              <a:rPr lang="en-US" sz="3200" b="1" baseline="-25000" dirty="0" smtClean="0">
                <a:cs typeface="Times New Roman" pitchFamily="18" charset="0"/>
                <a:sym typeface="Symbol" pitchFamily="18" charset="2"/>
              </a:rPr>
              <a:t>2</a:t>
            </a:r>
            <a:r>
              <a:rPr lang="en-US" sz="3200" b="1" dirty="0" smtClean="0"/>
              <a:t> = the set of all scribbles.</a:t>
            </a:r>
            <a:endParaRPr lang="en-US" sz="3200" b="1" dirty="0"/>
          </a:p>
          <a:p>
            <a:pPr algn="ctr">
              <a:buFont typeface="Symbol" pitchFamily="18" charset="2"/>
              <a:buNone/>
            </a:pPr>
            <a:endParaRPr lang="en-US" sz="3200" b="1" dirty="0"/>
          </a:p>
        </p:txBody>
      </p:sp>
      <p:sp>
        <p:nvSpPr>
          <p:cNvPr id="10" name="Rounded Rectangle 9"/>
          <p:cNvSpPr/>
          <p:nvPr/>
        </p:nvSpPr>
        <p:spPr>
          <a:xfrm>
            <a:off x="381000" y="1828800"/>
            <a:ext cx="7696200" cy="4800600"/>
          </a:xfrm>
          <a:prstGeom prst="roundRect">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p:cNvPicPr>
            <a:picLocks noChangeAspect="1" noChangeArrowheads="1"/>
          </p:cNvPicPr>
          <p:nvPr/>
        </p:nvPicPr>
        <p:blipFill>
          <a:blip r:embed="rId3" cstate="print"/>
          <a:srcRect/>
          <a:stretch>
            <a:fillRect/>
          </a:stretch>
        </p:blipFill>
        <p:spPr bwMode="auto">
          <a:xfrm>
            <a:off x="5562600" y="4038600"/>
            <a:ext cx="3368274" cy="2647950"/>
          </a:xfrm>
          <a:prstGeom prst="rect">
            <a:avLst/>
          </a:prstGeom>
          <a:noFill/>
          <a:ln w="9525">
            <a:noFill/>
            <a:miter lim="800000"/>
            <a:headEnd/>
            <a:tailEnd/>
          </a:ln>
        </p:spPr>
      </p:pic>
      <p:cxnSp>
        <p:nvCxnSpPr>
          <p:cNvPr id="12" name="Straight Connector 11"/>
          <p:cNvCxnSpPr/>
          <p:nvPr/>
        </p:nvCxnSpPr>
        <p:spPr>
          <a:xfrm flipV="1">
            <a:off x="914400" y="2133600"/>
            <a:ext cx="1600200" cy="685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701252" y="2990335"/>
            <a:ext cx="1661151" cy="3045116"/>
          </a:xfrm>
          <a:custGeom>
            <a:avLst/>
            <a:gdLst>
              <a:gd name="connsiteX0" fmla="*/ 386143 w 1661151"/>
              <a:gd name="connsiteY0" fmla="*/ 0 h 3045116"/>
              <a:gd name="connsiteX1" fmla="*/ 435570 w 1661151"/>
              <a:gd name="connsiteY1" fmla="*/ 148281 h 3045116"/>
              <a:gd name="connsiteX2" fmla="*/ 509710 w 1661151"/>
              <a:gd name="connsiteY2" fmla="*/ 383060 h 3045116"/>
              <a:gd name="connsiteX3" fmla="*/ 546780 w 1661151"/>
              <a:gd name="connsiteY3" fmla="*/ 432487 h 3045116"/>
              <a:gd name="connsiteX4" fmla="*/ 596207 w 1661151"/>
              <a:gd name="connsiteY4" fmla="*/ 531341 h 3045116"/>
              <a:gd name="connsiteX5" fmla="*/ 620921 w 1661151"/>
              <a:gd name="connsiteY5" fmla="*/ 580768 h 3045116"/>
              <a:gd name="connsiteX6" fmla="*/ 732132 w 1661151"/>
              <a:gd name="connsiteY6" fmla="*/ 716692 h 3045116"/>
              <a:gd name="connsiteX7" fmla="*/ 818629 w 1661151"/>
              <a:gd name="connsiteY7" fmla="*/ 766119 h 3045116"/>
              <a:gd name="connsiteX8" fmla="*/ 868056 w 1661151"/>
              <a:gd name="connsiteY8" fmla="*/ 803189 h 3045116"/>
              <a:gd name="connsiteX9" fmla="*/ 905126 w 1661151"/>
              <a:gd name="connsiteY9" fmla="*/ 827903 h 3045116"/>
              <a:gd name="connsiteX10" fmla="*/ 954553 w 1661151"/>
              <a:gd name="connsiteY10" fmla="*/ 864973 h 3045116"/>
              <a:gd name="connsiteX11" fmla="*/ 1041051 w 1661151"/>
              <a:gd name="connsiteY11" fmla="*/ 914400 h 3045116"/>
              <a:gd name="connsiteX12" fmla="*/ 1090478 w 1661151"/>
              <a:gd name="connsiteY12" fmla="*/ 939114 h 3045116"/>
              <a:gd name="connsiteX13" fmla="*/ 1139905 w 1661151"/>
              <a:gd name="connsiteY13" fmla="*/ 976184 h 3045116"/>
              <a:gd name="connsiteX14" fmla="*/ 1238759 w 1661151"/>
              <a:gd name="connsiteY14" fmla="*/ 1000897 h 3045116"/>
              <a:gd name="connsiteX15" fmla="*/ 1547678 w 1661151"/>
              <a:gd name="connsiteY15" fmla="*/ 963827 h 3045116"/>
              <a:gd name="connsiteX16" fmla="*/ 1597105 w 1661151"/>
              <a:gd name="connsiteY16" fmla="*/ 939114 h 3045116"/>
              <a:gd name="connsiteX17" fmla="*/ 1634175 w 1661151"/>
              <a:gd name="connsiteY17" fmla="*/ 914400 h 3045116"/>
              <a:gd name="connsiteX18" fmla="*/ 1658889 w 1661151"/>
              <a:gd name="connsiteY18" fmla="*/ 864973 h 3045116"/>
              <a:gd name="connsiteX19" fmla="*/ 1634175 w 1661151"/>
              <a:gd name="connsiteY19" fmla="*/ 691979 h 3045116"/>
              <a:gd name="connsiteX20" fmla="*/ 1621818 w 1661151"/>
              <a:gd name="connsiteY20" fmla="*/ 654908 h 3045116"/>
              <a:gd name="connsiteX21" fmla="*/ 1609462 w 1661151"/>
              <a:gd name="connsiteY21" fmla="*/ 605481 h 3045116"/>
              <a:gd name="connsiteX22" fmla="*/ 1572391 w 1661151"/>
              <a:gd name="connsiteY22" fmla="*/ 556054 h 3045116"/>
              <a:gd name="connsiteX23" fmla="*/ 1535321 w 1661151"/>
              <a:gd name="connsiteY23" fmla="*/ 481914 h 3045116"/>
              <a:gd name="connsiteX24" fmla="*/ 1498251 w 1661151"/>
              <a:gd name="connsiteY24" fmla="*/ 444843 h 3045116"/>
              <a:gd name="connsiteX25" fmla="*/ 1448824 w 1661151"/>
              <a:gd name="connsiteY25" fmla="*/ 432487 h 3045116"/>
              <a:gd name="connsiteX26" fmla="*/ 1325256 w 1661151"/>
              <a:gd name="connsiteY26" fmla="*/ 370703 h 3045116"/>
              <a:gd name="connsiteX27" fmla="*/ 1275829 w 1661151"/>
              <a:gd name="connsiteY27" fmla="*/ 345989 h 3045116"/>
              <a:gd name="connsiteX28" fmla="*/ 1226402 w 1661151"/>
              <a:gd name="connsiteY28" fmla="*/ 333633 h 3045116"/>
              <a:gd name="connsiteX29" fmla="*/ 1102834 w 1661151"/>
              <a:gd name="connsiteY29" fmla="*/ 296562 h 3045116"/>
              <a:gd name="connsiteX30" fmla="*/ 855699 w 1661151"/>
              <a:gd name="connsiteY30" fmla="*/ 284206 h 3045116"/>
              <a:gd name="connsiteX31" fmla="*/ 818629 w 1661151"/>
              <a:gd name="connsiteY31" fmla="*/ 259492 h 3045116"/>
              <a:gd name="connsiteX32" fmla="*/ 682705 w 1661151"/>
              <a:gd name="connsiteY32" fmla="*/ 259492 h 3045116"/>
              <a:gd name="connsiteX33" fmla="*/ 583851 w 1661151"/>
              <a:gd name="connsiteY33" fmla="*/ 321276 h 3045116"/>
              <a:gd name="connsiteX34" fmla="*/ 509710 w 1661151"/>
              <a:gd name="connsiteY34" fmla="*/ 395416 h 3045116"/>
              <a:gd name="connsiteX35" fmla="*/ 447926 w 1661151"/>
              <a:gd name="connsiteY35" fmla="*/ 481914 h 3045116"/>
              <a:gd name="connsiteX36" fmla="*/ 435570 w 1661151"/>
              <a:gd name="connsiteY36" fmla="*/ 518984 h 3045116"/>
              <a:gd name="connsiteX37" fmla="*/ 398499 w 1661151"/>
              <a:gd name="connsiteY37" fmla="*/ 568411 h 3045116"/>
              <a:gd name="connsiteX38" fmla="*/ 336716 w 1661151"/>
              <a:gd name="connsiteY38" fmla="*/ 704335 h 3045116"/>
              <a:gd name="connsiteX39" fmla="*/ 312002 w 1661151"/>
              <a:gd name="connsiteY39" fmla="*/ 753762 h 3045116"/>
              <a:gd name="connsiteX40" fmla="*/ 299645 w 1661151"/>
              <a:gd name="connsiteY40" fmla="*/ 803189 h 3045116"/>
              <a:gd name="connsiteX41" fmla="*/ 287289 w 1661151"/>
              <a:gd name="connsiteY41" fmla="*/ 840260 h 3045116"/>
              <a:gd name="connsiteX42" fmla="*/ 299645 w 1661151"/>
              <a:gd name="connsiteY42" fmla="*/ 1025611 h 3045116"/>
              <a:gd name="connsiteX43" fmla="*/ 324359 w 1661151"/>
              <a:gd name="connsiteY43" fmla="*/ 1087395 h 3045116"/>
              <a:gd name="connsiteX44" fmla="*/ 361429 w 1661151"/>
              <a:gd name="connsiteY44" fmla="*/ 1149179 h 3045116"/>
              <a:gd name="connsiteX45" fmla="*/ 435570 w 1661151"/>
              <a:gd name="connsiteY45" fmla="*/ 1235676 h 3045116"/>
              <a:gd name="connsiteX46" fmla="*/ 509710 w 1661151"/>
              <a:gd name="connsiteY46" fmla="*/ 1322173 h 3045116"/>
              <a:gd name="connsiteX47" fmla="*/ 596207 w 1661151"/>
              <a:gd name="connsiteY47" fmla="*/ 1396314 h 3045116"/>
              <a:gd name="connsiteX48" fmla="*/ 620921 w 1661151"/>
              <a:gd name="connsiteY48" fmla="*/ 1433384 h 3045116"/>
              <a:gd name="connsiteX49" fmla="*/ 756845 w 1661151"/>
              <a:gd name="connsiteY49" fmla="*/ 1532238 h 3045116"/>
              <a:gd name="connsiteX50" fmla="*/ 818629 w 1661151"/>
              <a:gd name="connsiteY50" fmla="*/ 1569308 h 3045116"/>
              <a:gd name="connsiteX51" fmla="*/ 892770 w 1661151"/>
              <a:gd name="connsiteY51" fmla="*/ 1594022 h 3045116"/>
              <a:gd name="connsiteX52" fmla="*/ 1535321 w 1661151"/>
              <a:gd name="connsiteY52" fmla="*/ 1556951 h 3045116"/>
              <a:gd name="connsiteX53" fmla="*/ 1584748 w 1661151"/>
              <a:gd name="connsiteY53" fmla="*/ 1519881 h 3045116"/>
              <a:gd name="connsiteX54" fmla="*/ 1621818 w 1661151"/>
              <a:gd name="connsiteY54" fmla="*/ 1445741 h 3045116"/>
              <a:gd name="connsiteX55" fmla="*/ 1646532 w 1661151"/>
              <a:gd name="connsiteY55" fmla="*/ 1346887 h 3045116"/>
              <a:gd name="connsiteX56" fmla="*/ 1621818 w 1661151"/>
              <a:gd name="connsiteY56" fmla="*/ 1099751 h 3045116"/>
              <a:gd name="connsiteX57" fmla="*/ 1609462 w 1661151"/>
              <a:gd name="connsiteY57" fmla="*/ 1062681 h 3045116"/>
              <a:gd name="connsiteX58" fmla="*/ 1597105 w 1661151"/>
              <a:gd name="connsiteY58" fmla="*/ 988541 h 3045116"/>
              <a:gd name="connsiteX59" fmla="*/ 1560034 w 1661151"/>
              <a:gd name="connsiteY59" fmla="*/ 902043 h 3045116"/>
              <a:gd name="connsiteX60" fmla="*/ 1535321 w 1661151"/>
              <a:gd name="connsiteY60" fmla="*/ 864973 h 3045116"/>
              <a:gd name="connsiteX61" fmla="*/ 1498251 w 1661151"/>
              <a:gd name="connsiteY61" fmla="*/ 840260 h 3045116"/>
              <a:gd name="connsiteX62" fmla="*/ 1424110 w 1661151"/>
              <a:gd name="connsiteY62" fmla="*/ 778476 h 3045116"/>
              <a:gd name="connsiteX63" fmla="*/ 1399397 w 1661151"/>
              <a:gd name="connsiteY63" fmla="*/ 741406 h 3045116"/>
              <a:gd name="connsiteX64" fmla="*/ 1337613 w 1661151"/>
              <a:gd name="connsiteY64" fmla="*/ 716692 h 3045116"/>
              <a:gd name="connsiteX65" fmla="*/ 1275829 w 1661151"/>
              <a:gd name="connsiteY65" fmla="*/ 679622 h 3045116"/>
              <a:gd name="connsiteX66" fmla="*/ 1238759 w 1661151"/>
              <a:gd name="connsiteY66" fmla="*/ 654908 h 3045116"/>
              <a:gd name="connsiteX67" fmla="*/ 1201689 w 1661151"/>
              <a:gd name="connsiteY67" fmla="*/ 642551 h 3045116"/>
              <a:gd name="connsiteX68" fmla="*/ 880413 w 1661151"/>
              <a:gd name="connsiteY68" fmla="*/ 654908 h 3045116"/>
              <a:gd name="connsiteX69" fmla="*/ 793916 w 1661151"/>
              <a:gd name="connsiteY69" fmla="*/ 704335 h 3045116"/>
              <a:gd name="connsiteX70" fmla="*/ 756845 w 1661151"/>
              <a:gd name="connsiteY70" fmla="*/ 716692 h 3045116"/>
              <a:gd name="connsiteX71" fmla="*/ 732132 w 1661151"/>
              <a:gd name="connsiteY71" fmla="*/ 753762 h 3045116"/>
              <a:gd name="connsiteX72" fmla="*/ 657991 w 1661151"/>
              <a:gd name="connsiteY72" fmla="*/ 852616 h 3045116"/>
              <a:gd name="connsiteX73" fmla="*/ 633278 w 1661151"/>
              <a:gd name="connsiteY73" fmla="*/ 951470 h 3045116"/>
              <a:gd name="connsiteX74" fmla="*/ 608564 w 1661151"/>
              <a:gd name="connsiteY74" fmla="*/ 1025611 h 3045116"/>
              <a:gd name="connsiteX75" fmla="*/ 583851 w 1661151"/>
              <a:gd name="connsiteY75" fmla="*/ 1136822 h 3045116"/>
              <a:gd name="connsiteX76" fmla="*/ 608564 w 1661151"/>
              <a:gd name="connsiteY76" fmla="*/ 1458097 h 3045116"/>
              <a:gd name="connsiteX77" fmla="*/ 620921 w 1661151"/>
              <a:gd name="connsiteY77" fmla="*/ 1495168 h 3045116"/>
              <a:gd name="connsiteX78" fmla="*/ 633278 w 1661151"/>
              <a:gd name="connsiteY78" fmla="*/ 1569308 h 3045116"/>
              <a:gd name="connsiteX79" fmla="*/ 682705 w 1661151"/>
              <a:gd name="connsiteY79" fmla="*/ 1655806 h 3045116"/>
              <a:gd name="connsiteX80" fmla="*/ 719775 w 1661151"/>
              <a:gd name="connsiteY80" fmla="*/ 1705233 h 3045116"/>
              <a:gd name="connsiteX81" fmla="*/ 793916 w 1661151"/>
              <a:gd name="connsiteY81" fmla="*/ 1779373 h 3045116"/>
              <a:gd name="connsiteX82" fmla="*/ 830986 w 1661151"/>
              <a:gd name="connsiteY82" fmla="*/ 1816443 h 3045116"/>
              <a:gd name="connsiteX83" fmla="*/ 917483 w 1661151"/>
              <a:gd name="connsiteY83" fmla="*/ 1902941 h 3045116"/>
              <a:gd name="connsiteX84" fmla="*/ 954553 w 1661151"/>
              <a:gd name="connsiteY84" fmla="*/ 1940011 h 3045116"/>
              <a:gd name="connsiteX85" fmla="*/ 991624 w 1661151"/>
              <a:gd name="connsiteY85" fmla="*/ 1952368 h 3045116"/>
              <a:gd name="connsiteX86" fmla="*/ 1041051 w 1661151"/>
              <a:gd name="connsiteY86" fmla="*/ 1989438 h 3045116"/>
              <a:gd name="connsiteX87" fmla="*/ 1189332 w 1661151"/>
              <a:gd name="connsiteY87" fmla="*/ 2088292 h 3045116"/>
              <a:gd name="connsiteX88" fmla="*/ 1275829 w 1661151"/>
              <a:gd name="connsiteY88" fmla="*/ 2174789 h 3045116"/>
              <a:gd name="connsiteX89" fmla="*/ 1349970 w 1661151"/>
              <a:gd name="connsiteY89" fmla="*/ 2224216 h 3045116"/>
              <a:gd name="connsiteX90" fmla="*/ 1436467 w 1661151"/>
              <a:gd name="connsiteY90" fmla="*/ 2298357 h 3045116"/>
              <a:gd name="connsiteX91" fmla="*/ 1448824 w 1661151"/>
              <a:gd name="connsiteY91" fmla="*/ 2335427 h 3045116"/>
              <a:gd name="connsiteX92" fmla="*/ 1411753 w 1661151"/>
              <a:gd name="connsiteY92" fmla="*/ 2545492 h 3045116"/>
              <a:gd name="connsiteX93" fmla="*/ 1387040 w 1661151"/>
              <a:gd name="connsiteY93" fmla="*/ 2594919 h 3045116"/>
              <a:gd name="connsiteX94" fmla="*/ 1362326 w 1661151"/>
              <a:gd name="connsiteY94" fmla="*/ 2681416 h 3045116"/>
              <a:gd name="connsiteX95" fmla="*/ 1312899 w 1661151"/>
              <a:gd name="connsiteY95" fmla="*/ 2755557 h 3045116"/>
              <a:gd name="connsiteX96" fmla="*/ 1251116 w 1661151"/>
              <a:gd name="connsiteY96" fmla="*/ 2842054 h 3045116"/>
              <a:gd name="connsiteX97" fmla="*/ 1214045 w 1661151"/>
              <a:gd name="connsiteY97" fmla="*/ 2879124 h 3045116"/>
              <a:gd name="connsiteX98" fmla="*/ 1189332 w 1661151"/>
              <a:gd name="connsiteY98" fmla="*/ 2916195 h 3045116"/>
              <a:gd name="connsiteX99" fmla="*/ 1102834 w 1661151"/>
              <a:gd name="connsiteY99" fmla="*/ 2977979 h 3045116"/>
              <a:gd name="connsiteX100" fmla="*/ 1065764 w 1661151"/>
              <a:gd name="connsiteY100" fmla="*/ 3015049 h 3045116"/>
              <a:gd name="connsiteX101" fmla="*/ 966910 w 1661151"/>
              <a:gd name="connsiteY101" fmla="*/ 3039762 h 3045116"/>
              <a:gd name="connsiteX102" fmla="*/ 868056 w 1661151"/>
              <a:gd name="connsiteY102" fmla="*/ 3002692 h 3045116"/>
              <a:gd name="connsiteX103" fmla="*/ 781559 w 1661151"/>
              <a:gd name="connsiteY103" fmla="*/ 2977979 h 3045116"/>
              <a:gd name="connsiteX104" fmla="*/ 744489 w 1661151"/>
              <a:gd name="connsiteY104" fmla="*/ 2965622 h 3045116"/>
              <a:gd name="connsiteX105" fmla="*/ 682705 w 1661151"/>
              <a:gd name="connsiteY105" fmla="*/ 2879124 h 3045116"/>
              <a:gd name="connsiteX106" fmla="*/ 657991 w 1661151"/>
              <a:gd name="connsiteY106" fmla="*/ 2842054 h 3045116"/>
              <a:gd name="connsiteX107" fmla="*/ 608564 w 1661151"/>
              <a:gd name="connsiteY107" fmla="*/ 2755557 h 3045116"/>
              <a:gd name="connsiteX108" fmla="*/ 559137 w 1661151"/>
              <a:gd name="connsiteY108" fmla="*/ 2693773 h 3045116"/>
              <a:gd name="connsiteX109" fmla="*/ 534424 w 1661151"/>
              <a:gd name="connsiteY109" fmla="*/ 2656703 h 3045116"/>
              <a:gd name="connsiteX110" fmla="*/ 497353 w 1661151"/>
              <a:gd name="connsiteY110" fmla="*/ 2619633 h 3045116"/>
              <a:gd name="connsiteX111" fmla="*/ 484997 w 1661151"/>
              <a:gd name="connsiteY111" fmla="*/ 2557849 h 3045116"/>
              <a:gd name="connsiteX112" fmla="*/ 423213 w 1661151"/>
              <a:gd name="connsiteY112" fmla="*/ 2483708 h 3045116"/>
              <a:gd name="connsiteX113" fmla="*/ 410856 w 1661151"/>
              <a:gd name="connsiteY113" fmla="*/ 2446638 h 3045116"/>
              <a:gd name="connsiteX114" fmla="*/ 361429 w 1661151"/>
              <a:gd name="connsiteY114" fmla="*/ 2360141 h 3045116"/>
              <a:gd name="connsiteX115" fmla="*/ 349072 w 1661151"/>
              <a:gd name="connsiteY115" fmla="*/ 2310714 h 3045116"/>
              <a:gd name="connsiteX116" fmla="*/ 312002 w 1661151"/>
              <a:gd name="connsiteY116" fmla="*/ 2261287 h 3045116"/>
              <a:gd name="connsiteX117" fmla="*/ 262575 w 1661151"/>
              <a:gd name="connsiteY117" fmla="*/ 2162433 h 3045116"/>
              <a:gd name="connsiteX118" fmla="*/ 250218 w 1661151"/>
              <a:gd name="connsiteY118" fmla="*/ 2125362 h 3045116"/>
              <a:gd name="connsiteX119" fmla="*/ 225505 w 1661151"/>
              <a:gd name="connsiteY119" fmla="*/ 2026508 h 3045116"/>
              <a:gd name="connsiteX120" fmla="*/ 188434 w 1661151"/>
              <a:gd name="connsiteY120" fmla="*/ 1952368 h 3045116"/>
              <a:gd name="connsiteX121" fmla="*/ 163721 w 1661151"/>
              <a:gd name="connsiteY121" fmla="*/ 1865870 h 3045116"/>
              <a:gd name="connsiteX122" fmla="*/ 114294 w 1661151"/>
              <a:gd name="connsiteY122" fmla="*/ 1767016 h 3045116"/>
              <a:gd name="connsiteX123" fmla="*/ 101937 w 1661151"/>
              <a:gd name="connsiteY123" fmla="*/ 1680519 h 3045116"/>
              <a:gd name="connsiteX124" fmla="*/ 77224 w 1661151"/>
              <a:gd name="connsiteY124" fmla="*/ 1631092 h 3045116"/>
              <a:gd name="connsiteX125" fmla="*/ 64867 w 1661151"/>
              <a:gd name="connsiteY125" fmla="*/ 1581665 h 3045116"/>
              <a:gd name="connsiteX126" fmla="*/ 40153 w 1661151"/>
              <a:gd name="connsiteY126" fmla="*/ 1507524 h 3045116"/>
              <a:gd name="connsiteX127" fmla="*/ 27797 w 1661151"/>
              <a:gd name="connsiteY127" fmla="*/ 1458097 h 3045116"/>
              <a:gd name="connsiteX128" fmla="*/ 3083 w 1661151"/>
              <a:gd name="connsiteY128" fmla="*/ 1371600 h 3045116"/>
              <a:gd name="connsiteX129" fmla="*/ 3083 w 1661151"/>
              <a:gd name="connsiteY129" fmla="*/ 1223319 h 304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1661151" h="3045116">
                <a:moveTo>
                  <a:pt x="386143" y="0"/>
                </a:moveTo>
                <a:cubicBezTo>
                  <a:pt x="402619" y="49427"/>
                  <a:pt x="421257" y="98185"/>
                  <a:pt x="435570" y="148281"/>
                </a:cubicBezTo>
                <a:cubicBezTo>
                  <a:pt x="438777" y="159507"/>
                  <a:pt x="482072" y="333312"/>
                  <a:pt x="509710" y="383060"/>
                </a:cubicBezTo>
                <a:cubicBezTo>
                  <a:pt x="519711" y="401063"/>
                  <a:pt x="534423" y="416011"/>
                  <a:pt x="546780" y="432487"/>
                </a:cubicBezTo>
                <a:cubicBezTo>
                  <a:pt x="568462" y="519213"/>
                  <a:pt x="543696" y="447324"/>
                  <a:pt x="596207" y="531341"/>
                </a:cubicBezTo>
                <a:cubicBezTo>
                  <a:pt x="605970" y="546961"/>
                  <a:pt x="610703" y="565441"/>
                  <a:pt x="620921" y="580768"/>
                </a:cubicBezTo>
                <a:cubicBezTo>
                  <a:pt x="645385" y="617464"/>
                  <a:pt x="691461" y="682799"/>
                  <a:pt x="732132" y="716692"/>
                </a:cubicBezTo>
                <a:cubicBezTo>
                  <a:pt x="772950" y="750708"/>
                  <a:pt x="770280" y="735901"/>
                  <a:pt x="818629" y="766119"/>
                </a:cubicBezTo>
                <a:cubicBezTo>
                  <a:pt x="836093" y="777034"/>
                  <a:pt x="851298" y="791219"/>
                  <a:pt x="868056" y="803189"/>
                </a:cubicBezTo>
                <a:cubicBezTo>
                  <a:pt x="880141" y="811821"/>
                  <a:pt x="893041" y="819271"/>
                  <a:pt x="905126" y="827903"/>
                </a:cubicBezTo>
                <a:cubicBezTo>
                  <a:pt x="921884" y="839873"/>
                  <a:pt x="937178" y="853916"/>
                  <a:pt x="954553" y="864973"/>
                </a:cubicBezTo>
                <a:cubicBezTo>
                  <a:pt x="982569" y="882801"/>
                  <a:pt x="1011898" y="898498"/>
                  <a:pt x="1041051" y="914400"/>
                </a:cubicBezTo>
                <a:cubicBezTo>
                  <a:pt x="1057222" y="923221"/>
                  <a:pt x="1074858" y="929351"/>
                  <a:pt x="1090478" y="939114"/>
                </a:cubicBezTo>
                <a:cubicBezTo>
                  <a:pt x="1107942" y="950029"/>
                  <a:pt x="1122024" y="965966"/>
                  <a:pt x="1139905" y="976184"/>
                </a:cubicBezTo>
                <a:cubicBezTo>
                  <a:pt x="1160367" y="987877"/>
                  <a:pt x="1223110" y="997767"/>
                  <a:pt x="1238759" y="1000897"/>
                </a:cubicBezTo>
                <a:cubicBezTo>
                  <a:pt x="1280476" y="997105"/>
                  <a:pt x="1459087" y="1001794"/>
                  <a:pt x="1547678" y="963827"/>
                </a:cubicBezTo>
                <a:cubicBezTo>
                  <a:pt x="1564609" y="956571"/>
                  <a:pt x="1581112" y="948253"/>
                  <a:pt x="1597105" y="939114"/>
                </a:cubicBezTo>
                <a:cubicBezTo>
                  <a:pt x="1609999" y="931746"/>
                  <a:pt x="1621818" y="922638"/>
                  <a:pt x="1634175" y="914400"/>
                </a:cubicBezTo>
                <a:cubicBezTo>
                  <a:pt x="1642413" y="897924"/>
                  <a:pt x="1657476" y="883339"/>
                  <a:pt x="1658889" y="864973"/>
                </a:cubicBezTo>
                <a:cubicBezTo>
                  <a:pt x="1661151" y="835572"/>
                  <a:pt x="1644310" y="732516"/>
                  <a:pt x="1634175" y="691979"/>
                </a:cubicBezTo>
                <a:cubicBezTo>
                  <a:pt x="1631016" y="679342"/>
                  <a:pt x="1625396" y="667432"/>
                  <a:pt x="1621818" y="654908"/>
                </a:cubicBezTo>
                <a:cubicBezTo>
                  <a:pt x="1617153" y="638579"/>
                  <a:pt x="1617057" y="620671"/>
                  <a:pt x="1609462" y="605481"/>
                </a:cubicBezTo>
                <a:cubicBezTo>
                  <a:pt x="1600252" y="587061"/>
                  <a:pt x="1584748" y="572530"/>
                  <a:pt x="1572391" y="556054"/>
                </a:cubicBezTo>
                <a:cubicBezTo>
                  <a:pt x="1560006" y="518901"/>
                  <a:pt x="1561936" y="513852"/>
                  <a:pt x="1535321" y="481914"/>
                </a:cubicBezTo>
                <a:cubicBezTo>
                  <a:pt x="1524134" y="468489"/>
                  <a:pt x="1513424" y="453513"/>
                  <a:pt x="1498251" y="444843"/>
                </a:cubicBezTo>
                <a:cubicBezTo>
                  <a:pt x="1483506" y="436417"/>
                  <a:pt x="1465300" y="436606"/>
                  <a:pt x="1448824" y="432487"/>
                </a:cubicBezTo>
                <a:lnTo>
                  <a:pt x="1325256" y="370703"/>
                </a:lnTo>
                <a:cubicBezTo>
                  <a:pt x="1308780" y="362465"/>
                  <a:pt x="1293700" y="350456"/>
                  <a:pt x="1275829" y="345989"/>
                </a:cubicBezTo>
                <a:cubicBezTo>
                  <a:pt x="1259353" y="341870"/>
                  <a:pt x="1242668" y="338513"/>
                  <a:pt x="1226402" y="333633"/>
                </a:cubicBezTo>
                <a:cubicBezTo>
                  <a:pt x="1210403" y="328833"/>
                  <a:pt x="1129127" y="298753"/>
                  <a:pt x="1102834" y="296562"/>
                </a:cubicBezTo>
                <a:cubicBezTo>
                  <a:pt x="1020638" y="289712"/>
                  <a:pt x="938077" y="288325"/>
                  <a:pt x="855699" y="284206"/>
                </a:cubicBezTo>
                <a:cubicBezTo>
                  <a:pt x="843342" y="275968"/>
                  <a:pt x="831912" y="266134"/>
                  <a:pt x="818629" y="259492"/>
                </a:cubicBezTo>
                <a:cubicBezTo>
                  <a:pt x="768342" y="234348"/>
                  <a:pt x="747862" y="251347"/>
                  <a:pt x="682705" y="259492"/>
                </a:cubicBezTo>
                <a:cubicBezTo>
                  <a:pt x="635202" y="275326"/>
                  <a:pt x="626267" y="273558"/>
                  <a:pt x="583851" y="321276"/>
                </a:cubicBezTo>
                <a:cubicBezTo>
                  <a:pt x="510131" y="404211"/>
                  <a:pt x="585806" y="370052"/>
                  <a:pt x="509710" y="395416"/>
                </a:cubicBezTo>
                <a:cubicBezTo>
                  <a:pt x="501315" y="406609"/>
                  <a:pt x="456960" y="463846"/>
                  <a:pt x="447926" y="481914"/>
                </a:cubicBezTo>
                <a:cubicBezTo>
                  <a:pt x="442101" y="493564"/>
                  <a:pt x="442032" y="507675"/>
                  <a:pt x="435570" y="518984"/>
                </a:cubicBezTo>
                <a:cubicBezTo>
                  <a:pt x="425352" y="536865"/>
                  <a:pt x="408876" y="550622"/>
                  <a:pt x="398499" y="568411"/>
                </a:cubicBezTo>
                <a:cubicBezTo>
                  <a:pt x="295613" y="744786"/>
                  <a:pt x="377563" y="609026"/>
                  <a:pt x="336716" y="704335"/>
                </a:cubicBezTo>
                <a:cubicBezTo>
                  <a:pt x="329460" y="721266"/>
                  <a:pt x="318470" y="736514"/>
                  <a:pt x="312002" y="753762"/>
                </a:cubicBezTo>
                <a:cubicBezTo>
                  <a:pt x="306039" y="769663"/>
                  <a:pt x="304310" y="786860"/>
                  <a:pt x="299645" y="803189"/>
                </a:cubicBezTo>
                <a:cubicBezTo>
                  <a:pt x="296067" y="815713"/>
                  <a:pt x="291408" y="827903"/>
                  <a:pt x="287289" y="840260"/>
                </a:cubicBezTo>
                <a:cubicBezTo>
                  <a:pt x="291408" y="902044"/>
                  <a:pt x="290460" y="964375"/>
                  <a:pt x="299645" y="1025611"/>
                </a:cubicBezTo>
                <a:cubicBezTo>
                  <a:pt x="302935" y="1047547"/>
                  <a:pt x="314439" y="1067556"/>
                  <a:pt x="324359" y="1087395"/>
                </a:cubicBezTo>
                <a:cubicBezTo>
                  <a:pt x="335100" y="1108877"/>
                  <a:pt x="346684" y="1130221"/>
                  <a:pt x="361429" y="1149179"/>
                </a:cubicBezTo>
                <a:cubicBezTo>
                  <a:pt x="501281" y="1328990"/>
                  <a:pt x="346990" y="1102809"/>
                  <a:pt x="435570" y="1235676"/>
                </a:cubicBezTo>
                <a:cubicBezTo>
                  <a:pt x="457762" y="1302255"/>
                  <a:pt x="434726" y="1255520"/>
                  <a:pt x="509710" y="1322173"/>
                </a:cubicBezTo>
                <a:cubicBezTo>
                  <a:pt x="599606" y="1402080"/>
                  <a:pt x="520650" y="1345941"/>
                  <a:pt x="596207" y="1396314"/>
                </a:cubicBezTo>
                <a:cubicBezTo>
                  <a:pt x="604445" y="1408671"/>
                  <a:pt x="609882" y="1423449"/>
                  <a:pt x="620921" y="1433384"/>
                </a:cubicBezTo>
                <a:cubicBezTo>
                  <a:pt x="641262" y="1451691"/>
                  <a:pt x="718096" y="1508020"/>
                  <a:pt x="756845" y="1532238"/>
                </a:cubicBezTo>
                <a:cubicBezTo>
                  <a:pt x="777212" y="1544967"/>
                  <a:pt x="796765" y="1559370"/>
                  <a:pt x="818629" y="1569308"/>
                </a:cubicBezTo>
                <a:cubicBezTo>
                  <a:pt x="842345" y="1580088"/>
                  <a:pt x="892770" y="1594022"/>
                  <a:pt x="892770" y="1594022"/>
                </a:cubicBezTo>
                <a:cubicBezTo>
                  <a:pt x="1001703" y="1591753"/>
                  <a:pt x="1355839" y="1669128"/>
                  <a:pt x="1535321" y="1556951"/>
                </a:cubicBezTo>
                <a:cubicBezTo>
                  <a:pt x="1552785" y="1546036"/>
                  <a:pt x="1568272" y="1532238"/>
                  <a:pt x="1584748" y="1519881"/>
                </a:cubicBezTo>
                <a:cubicBezTo>
                  <a:pt x="1615809" y="1426701"/>
                  <a:pt x="1573909" y="1541560"/>
                  <a:pt x="1621818" y="1445741"/>
                </a:cubicBezTo>
                <a:cubicBezTo>
                  <a:pt x="1634483" y="1420410"/>
                  <a:pt x="1641832" y="1370387"/>
                  <a:pt x="1646532" y="1346887"/>
                </a:cubicBezTo>
                <a:cubicBezTo>
                  <a:pt x="1638294" y="1264508"/>
                  <a:pt x="1632526" y="1181845"/>
                  <a:pt x="1621818" y="1099751"/>
                </a:cubicBezTo>
                <a:cubicBezTo>
                  <a:pt x="1620133" y="1086835"/>
                  <a:pt x="1612287" y="1075396"/>
                  <a:pt x="1609462" y="1062681"/>
                </a:cubicBezTo>
                <a:cubicBezTo>
                  <a:pt x="1604027" y="1038223"/>
                  <a:pt x="1602540" y="1012999"/>
                  <a:pt x="1597105" y="988541"/>
                </a:cubicBezTo>
                <a:cubicBezTo>
                  <a:pt x="1590803" y="960183"/>
                  <a:pt x="1573772" y="926085"/>
                  <a:pt x="1560034" y="902043"/>
                </a:cubicBezTo>
                <a:cubicBezTo>
                  <a:pt x="1552666" y="889149"/>
                  <a:pt x="1545822" y="875474"/>
                  <a:pt x="1535321" y="864973"/>
                </a:cubicBezTo>
                <a:cubicBezTo>
                  <a:pt x="1524820" y="854472"/>
                  <a:pt x="1510608" y="848498"/>
                  <a:pt x="1498251" y="840260"/>
                </a:cubicBezTo>
                <a:cubicBezTo>
                  <a:pt x="1438039" y="749942"/>
                  <a:pt x="1518176" y="856864"/>
                  <a:pt x="1424110" y="778476"/>
                </a:cubicBezTo>
                <a:cubicBezTo>
                  <a:pt x="1412701" y="768969"/>
                  <a:pt x="1411482" y="750038"/>
                  <a:pt x="1399397" y="741406"/>
                </a:cubicBezTo>
                <a:cubicBezTo>
                  <a:pt x="1381347" y="728513"/>
                  <a:pt x="1357452" y="726612"/>
                  <a:pt x="1337613" y="716692"/>
                </a:cubicBezTo>
                <a:cubicBezTo>
                  <a:pt x="1316131" y="705951"/>
                  <a:pt x="1296196" y="692351"/>
                  <a:pt x="1275829" y="679622"/>
                </a:cubicBezTo>
                <a:cubicBezTo>
                  <a:pt x="1263235" y="671751"/>
                  <a:pt x="1252042" y="661550"/>
                  <a:pt x="1238759" y="654908"/>
                </a:cubicBezTo>
                <a:cubicBezTo>
                  <a:pt x="1227109" y="649083"/>
                  <a:pt x="1214046" y="646670"/>
                  <a:pt x="1201689" y="642551"/>
                </a:cubicBezTo>
                <a:cubicBezTo>
                  <a:pt x="1094597" y="646670"/>
                  <a:pt x="987052" y="644244"/>
                  <a:pt x="880413" y="654908"/>
                </a:cubicBezTo>
                <a:cubicBezTo>
                  <a:pt x="853336" y="657616"/>
                  <a:pt x="817585" y="692501"/>
                  <a:pt x="793916" y="704335"/>
                </a:cubicBezTo>
                <a:cubicBezTo>
                  <a:pt x="782266" y="710160"/>
                  <a:pt x="769202" y="712573"/>
                  <a:pt x="756845" y="716692"/>
                </a:cubicBezTo>
                <a:cubicBezTo>
                  <a:pt x="748607" y="729049"/>
                  <a:pt x="740867" y="741752"/>
                  <a:pt x="732132" y="753762"/>
                </a:cubicBezTo>
                <a:cubicBezTo>
                  <a:pt x="707906" y="787073"/>
                  <a:pt x="657991" y="852616"/>
                  <a:pt x="657991" y="852616"/>
                </a:cubicBezTo>
                <a:cubicBezTo>
                  <a:pt x="649753" y="885567"/>
                  <a:pt x="642609" y="918811"/>
                  <a:pt x="633278" y="951470"/>
                </a:cubicBezTo>
                <a:cubicBezTo>
                  <a:pt x="626121" y="976518"/>
                  <a:pt x="612847" y="999915"/>
                  <a:pt x="608564" y="1025611"/>
                </a:cubicBezTo>
                <a:cubicBezTo>
                  <a:pt x="594066" y="1112599"/>
                  <a:pt x="604129" y="1075982"/>
                  <a:pt x="583851" y="1136822"/>
                </a:cubicBezTo>
                <a:cubicBezTo>
                  <a:pt x="592089" y="1243914"/>
                  <a:pt x="597512" y="1351259"/>
                  <a:pt x="608564" y="1458097"/>
                </a:cubicBezTo>
                <a:cubicBezTo>
                  <a:pt x="609904" y="1471053"/>
                  <a:pt x="618095" y="1482453"/>
                  <a:pt x="620921" y="1495168"/>
                </a:cubicBezTo>
                <a:cubicBezTo>
                  <a:pt x="626356" y="1519626"/>
                  <a:pt x="626079" y="1545310"/>
                  <a:pt x="633278" y="1569308"/>
                </a:cubicBezTo>
                <a:cubicBezTo>
                  <a:pt x="640768" y="1594276"/>
                  <a:pt x="667014" y="1633838"/>
                  <a:pt x="682705" y="1655806"/>
                </a:cubicBezTo>
                <a:cubicBezTo>
                  <a:pt x="694675" y="1672564"/>
                  <a:pt x="705998" y="1689925"/>
                  <a:pt x="719775" y="1705233"/>
                </a:cubicBezTo>
                <a:cubicBezTo>
                  <a:pt x="743156" y="1731211"/>
                  <a:pt x="769202" y="1754660"/>
                  <a:pt x="793916" y="1779373"/>
                </a:cubicBezTo>
                <a:lnTo>
                  <a:pt x="830986" y="1816443"/>
                </a:lnTo>
                <a:lnTo>
                  <a:pt x="917483" y="1902941"/>
                </a:lnTo>
                <a:cubicBezTo>
                  <a:pt x="929840" y="1915298"/>
                  <a:pt x="937975" y="1934485"/>
                  <a:pt x="954553" y="1940011"/>
                </a:cubicBezTo>
                <a:lnTo>
                  <a:pt x="991624" y="1952368"/>
                </a:lnTo>
                <a:cubicBezTo>
                  <a:pt x="1008100" y="1964725"/>
                  <a:pt x="1023915" y="1978014"/>
                  <a:pt x="1041051" y="1989438"/>
                </a:cubicBezTo>
                <a:cubicBezTo>
                  <a:pt x="1111565" y="2036447"/>
                  <a:pt x="1115234" y="2024780"/>
                  <a:pt x="1189332" y="2088292"/>
                </a:cubicBezTo>
                <a:cubicBezTo>
                  <a:pt x="1220291" y="2114828"/>
                  <a:pt x="1241902" y="2152171"/>
                  <a:pt x="1275829" y="2174789"/>
                </a:cubicBezTo>
                <a:cubicBezTo>
                  <a:pt x="1300543" y="2191265"/>
                  <a:pt x="1328967" y="2203213"/>
                  <a:pt x="1349970" y="2224216"/>
                </a:cubicBezTo>
                <a:cubicBezTo>
                  <a:pt x="1409898" y="2284144"/>
                  <a:pt x="1380010" y="2260718"/>
                  <a:pt x="1436467" y="2298357"/>
                </a:cubicBezTo>
                <a:cubicBezTo>
                  <a:pt x="1440586" y="2310714"/>
                  <a:pt x="1448824" y="2322402"/>
                  <a:pt x="1448824" y="2335427"/>
                </a:cubicBezTo>
                <a:cubicBezTo>
                  <a:pt x="1448824" y="2409287"/>
                  <a:pt x="1436726" y="2476815"/>
                  <a:pt x="1411753" y="2545492"/>
                </a:cubicBezTo>
                <a:cubicBezTo>
                  <a:pt x="1405458" y="2562803"/>
                  <a:pt x="1393508" y="2577672"/>
                  <a:pt x="1387040" y="2594919"/>
                </a:cubicBezTo>
                <a:cubicBezTo>
                  <a:pt x="1379656" y="2614609"/>
                  <a:pt x="1373816" y="2660734"/>
                  <a:pt x="1362326" y="2681416"/>
                </a:cubicBezTo>
                <a:cubicBezTo>
                  <a:pt x="1347901" y="2707380"/>
                  <a:pt x="1329375" y="2730843"/>
                  <a:pt x="1312899" y="2755557"/>
                </a:cubicBezTo>
                <a:cubicBezTo>
                  <a:pt x="1293341" y="2784895"/>
                  <a:pt x="1274106" y="2815232"/>
                  <a:pt x="1251116" y="2842054"/>
                </a:cubicBezTo>
                <a:cubicBezTo>
                  <a:pt x="1239743" y="2855322"/>
                  <a:pt x="1225232" y="2865699"/>
                  <a:pt x="1214045" y="2879124"/>
                </a:cubicBezTo>
                <a:cubicBezTo>
                  <a:pt x="1204538" y="2890533"/>
                  <a:pt x="1199833" y="2905694"/>
                  <a:pt x="1189332" y="2916195"/>
                </a:cubicBezTo>
                <a:cubicBezTo>
                  <a:pt x="1144823" y="2960705"/>
                  <a:pt x="1144927" y="2942902"/>
                  <a:pt x="1102834" y="2977979"/>
                </a:cubicBezTo>
                <a:cubicBezTo>
                  <a:pt x="1089409" y="2989166"/>
                  <a:pt x="1081673" y="3007818"/>
                  <a:pt x="1065764" y="3015049"/>
                </a:cubicBezTo>
                <a:cubicBezTo>
                  <a:pt x="1034843" y="3029104"/>
                  <a:pt x="966910" y="3039762"/>
                  <a:pt x="966910" y="3039762"/>
                </a:cubicBezTo>
                <a:cubicBezTo>
                  <a:pt x="847711" y="3015924"/>
                  <a:pt x="952902" y="3045116"/>
                  <a:pt x="868056" y="3002692"/>
                </a:cubicBezTo>
                <a:cubicBezTo>
                  <a:pt x="848301" y="2992814"/>
                  <a:pt x="800040" y="2983259"/>
                  <a:pt x="781559" y="2977979"/>
                </a:cubicBezTo>
                <a:cubicBezTo>
                  <a:pt x="769035" y="2974401"/>
                  <a:pt x="756846" y="2969741"/>
                  <a:pt x="744489" y="2965622"/>
                </a:cubicBezTo>
                <a:cubicBezTo>
                  <a:pt x="686254" y="2878270"/>
                  <a:pt x="759328" y="2986395"/>
                  <a:pt x="682705" y="2879124"/>
                </a:cubicBezTo>
                <a:cubicBezTo>
                  <a:pt x="674073" y="2867039"/>
                  <a:pt x="664633" y="2855337"/>
                  <a:pt x="657991" y="2842054"/>
                </a:cubicBezTo>
                <a:cubicBezTo>
                  <a:pt x="610815" y="2747704"/>
                  <a:pt x="698206" y="2875080"/>
                  <a:pt x="608564" y="2755557"/>
                </a:cubicBezTo>
                <a:cubicBezTo>
                  <a:pt x="584507" y="2683389"/>
                  <a:pt x="615029" y="2749666"/>
                  <a:pt x="559137" y="2693773"/>
                </a:cubicBezTo>
                <a:cubicBezTo>
                  <a:pt x="548636" y="2683272"/>
                  <a:pt x="543931" y="2668112"/>
                  <a:pt x="534424" y="2656703"/>
                </a:cubicBezTo>
                <a:cubicBezTo>
                  <a:pt x="523237" y="2643278"/>
                  <a:pt x="509710" y="2631990"/>
                  <a:pt x="497353" y="2619633"/>
                </a:cubicBezTo>
                <a:cubicBezTo>
                  <a:pt x="493234" y="2599038"/>
                  <a:pt x="492371" y="2577514"/>
                  <a:pt x="484997" y="2557849"/>
                </a:cubicBezTo>
                <a:cubicBezTo>
                  <a:pt x="474676" y="2530326"/>
                  <a:pt x="442441" y="2502937"/>
                  <a:pt x="423213" y="2483708"/>
                </a:cubicBezTo>
                <a:cubicBezTo>
                  <a:pt x="419094" y="2471351"/>
                  <a:pt x="416681" y="2458288"/>
                  <a:pt x="410856" y="2446638"/>
                </a:cubicBezTo>
                <a:cubicBezTo>
                  <a:pt x="375007" y="2374940"/>
                  <a:pt x="393924" y="2446791"/>
                  <a:pt x="361429" y="2360141"/>
                </a:cubicBezTo>
                <a:cubicBezTo>
                  <a:pt x="355466" y="2344240"/>
                  <a:pt x="356667" y="2325904"/>
                  <a:pt x="349072" y="2310714"/>
                </a:cubicBezTo>
                <a:cubicBezTo>
                  <a:pt x="339862" y="2292294"/>
                  <a:pt x="322003" y="2279290"/>
                  <a:pt x="312002" y="2261287"/>
                </a:cubicBezTo>
                <a:cubicBezTo>
                  <a:pt x="211253" y="2079936"/>
                  <a:pt x="346809" y="2288781"/>
                  <a:pt x="262575" y="2162433"/>
                </a:cubicBezTo>
                <a:cubicBezTo>
                  <a:pt x="258456" y="2150076"/>
                  <a:pt x="253377" y="2137999"/>
                  <a:pt x="250218" y="2125362"/>
                </a:cubicBezTo>
                <a:cubicBezTo>
                  <a:pt x="243168" y="2097160"/>
                  <a:pt x="239629" y="2054755"/>
                  <a:pt x="225505" y="2026508"/>
                </a:cubicBezTo>
                <a:cubicBezTo>
                  <a:pt x="189403" y="1954304"/>
                  <a:pt x="209139" y="2024836"/>
                  <a:pt x="188434" y="1952368"/>
                </a:cubicBezTo>
                <a:cubicBezTo>
                  <a:pt x="183154" y="1933887"/>
                  <a:pt x="173598" y="1885625"/>
                  <a:pt x="163721" y="1865870"/>
                </a:cubicBezTo>
                <a:cubicBezTo>
                  <a:pt x="105359" y="1749145"/>
                  <a:pt x="142159" y="1850611"/>
                  <a:pt x="114294" y="1767016"/>
                </a:cubicBezTo>
                <a:cubicBezTo>
                  <a:pt x="110175" y="1738184"/>
                  <a:pt x="109600" y="1708618"/>
                  <a:pt x="101937" y="1680519"/>
                </a:cubicBezTo>
                <a:cubicBezTo>
                  <a:pt x="97090" y="1662748"/>
                  <a:pt x="83692" y="1648339"/>
                  <a:pt x="77224" y="1631092"/>
                </a:cubicBezTo>
                <a:cubicBezTo>
                  <a:pt x="71261" y="1615191"/>
                  <a:pt x="69747" y="1597932"/>
                  <a:pt x="64867" y="1581665"/>
                </a:cubicBezTo>
                <a:cubicBezTo>
                  <a:pt x="57381" y="1556713"/>
                  <a:pt x="46471" y="1532797"/>
                  <a:pt x="40153" y="1507524"/>
                </a:cubicBezTo>
                <a:cubicBezTo>
                  <a:pt x="36034" y="1491048"/>
                  <a:pt x="32462" y="1474426"/>
                  <a:pt x="27797" y="1458097"/>
                </a:cubicBezTo>
                <a:cubicBezTo>
                  <a:pt x="20784" y="1433553"/>
                  <a:pt x="4628" y="1396325"/>
                  <a:pt x="3083" y="1371600"/>
                </a:cubicBezTo>
                <a:cubicBezTo>
                  <a:pt x="0" y="1322269"/>
                  <a:pt x="3083" y="1272746"/>
                  <a:pt x="3083" y="1223319"/>
                </a:cubicBezTo>
              </a:path>
            </a:pathLst>
          </a:custGeom>
          <a:ln w="222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298357" y="1787611"/>
            <a:ext cx="3731740" cy="3035643"/>
          </a:xfrm>
          <a:custGeom>
            <a:avLst/>
            <a:gdLst>
              <a:gd name="connsiteX0" fmla="*/ 0 w 3731740"/>
              <a:gd name="connsiteY0" fmla="*/ 980303 h 3035643"/>
              <a:gd name="connsiteX1" fmla="*/ 654908 w 3731740"/>
              <a:gd name="connsiteY1" fmla="*/ 177113 h 3035643"/>
              <a:gd name="connsiteX2" fmla="*/ 494270 w 3731740"/>
              <a:gd name="connsiteY2" fmla="*/ 2042984 h 3035643"/>
              <a:gd name="connsiteX3" fmla="*/ 1421027 w 3731740"/>
              <a:gd name="connsiteY3" fmla="*/ 992659 h 3035643"/>
              <a:gd name="connsiteX4" fmla="*/ 2767913 w 3731740"/>
              <a:gd name="connsiteY4" fmla="*/ 906162 h 3035643"/>
              <a:gd name="connsiteX5" fmla="*/ 2113005 w 3731740"/>
              <a:gd name="connsiteY5" fmla="*/ 2994454 h 3035643"/>
              <a:gd name="connsiteX6" fmla="*/ 3731740 w 3731740"/>
              <a:gd name="connsiteY6" fmla="*/ 659027 h 303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1740" h="3035643">
                <a:moveTo>
                  <a:pt x="0" y="980303"/>
                </a:moveTo>
                <a:cubicBezTo>
                  <a:pt x="286265" y="490151"/>
                  <a:pt x="572530" y="0"/>
                  <a:pt x="654908" y="177113"/>
                </a:cubicBezTo>
                <a:cubicBezTo>
                  <a:pt x="737286" y="354227"/>
                  <a:pt x="366583" y="1907060"/>
                  <a:pt x="494270" y="2042984"/>
                </a:cubicBezTo>
                <a:cubicBezTo>
                  <a:pt x="621957" y="2178908"/>
                  <a:pt x="1042087" y="1182129"/>
                  <a:pt x="1421027" y="992659"/>
                </a:cubicBezTo>
                <a:cubicBezTo>
                  <a:pt x="1799967" y="803189"/>
                  <a:pt x="2652583" y="572530"/>
                  <a:pt x="2767913" y="906162"/>
                </a:cubicBezTo>
                <a:cubicBezTo>
                  <a:pt x="2883243" y="1239794"/>
                  <a:pt x="1952367" y="3035643"/>
                  <a:pt x="2113005" y="2994454"/>
                </a:cubicBezTo>
                <a:cubicBezTo>
                  <a:pt x="2273643" y="2953265"/>
                  <a:pt x="3002691" y="1806146"/>
                  <a:pt x="3731740" y="659027"/>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Left Brace 15"/>
          <p:cNvSpPr/>
          <p:nvPr/>
        </p:nvSpPr>
        <p:spPr>
          <a:xfrm rot="19912629">
            <a:off x="3276600" y="3429000"/>
            <a:ext cx="1295400" cy="2743200"/>
          </a:xfrm>
          <a:prstGeom prst="leftBrace">
            <a:avLst/>
          </a:prstGeom>
          <a:ln w="254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 name="Elbow Connector 17"/>
          <p:cNvCxnSpPr/>
          <p:nvPr/>
        </p:nvCxnSpPr>
        <p:spPr>
          <a:xfrm rot="5400000" flipH="1" flipV="1">
            <a:off x="5334000" y="2590800"/>
            <a:ext cx="2590800" cy="2590800"/>
          </a:xfrm>
          <a:prstGeom prst="bentConnector3">
            <a:avLst>
              <a:gd name="adj1" fmla="val 49523"/>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flipH="1" flipV="1">
            <a:off x="2209800" y="4876800"/>
            <a:ext cx="106680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Freeform 25"/>
          <p:cNvSpPr/>
          <p:nvPr/>
        </p:nvSpPr>
        <p:spPr>
          <a:xfrm rot="17763687">
            <a:off x="6347378" y="1825084"/>
            <a:ext cx="777195" cy="1214378"/>
          </a:xfrm>
          <a:custGeom>
            <a:avLst/>
            <a:gdLst>
              <a:gd name="connsiteX0" fmla="*/ 386143 w 1661151"/>
              <a:gd name="connsiteY0" fmla="*/ 0 h 3045116"/>
              <a:gd name="connsiteX1" fmla="*/ 435570 w 1661151"/>
              <a:gd name="connsiteY1" fmla="*/ 148281 h 3045116"/>
              <a:gd name="connsiteX2" fmla="*/ 509710 w 1661151"/>
              <a:gd name="connsiteY2" fmla="*/ 383060 h 3045116"/>
              <a:gd name="connsiteX3" fmla="*/ 546780 w 1661151"/>
              <a:gd name="connsiteY3" fmla="*/ 432487 h 3045116"/>
              <a:gd name="connsiteX4" fmla="*/ 596207 w 1661151"/>
              <a:gd name="connsiteY4" fmla="*/ 531341 h 3045116"/>
              <a:gd name="connsiteX5" fmla="*/ 620921 w 1661151"/>
              <a:gd name="connsiteY5" fmla="*/ 580768 h 3045116"/>
              <a:gd name="connsiteX6" fmla="*/ 732132 w 1661151"/>
              <a:gd name="connsiteY6" fmla="*/ 716692 h 3045116"/>
              <a:gd name="connsiteX7" fmla="*/ 818629 w 1661151"/>
              <a:gd name="connsiteY7" fmla="*/ 766119 h 3045116"/>
              <a:gd name="connsiteX8" fmla="*/ 868056 w 1661151"/>
              <a:gd name="connsiteY8" fmla="*/ 803189 h 3045116"/>
              <a:gd name="connsiteX9" fmla="*/ 905126 w 1661151"/>
              <a:gd name="connsiteY9" fmla="*/ 827903 h 3045116"/>
              <a:gd name="connsiteX10" fmla="*/ 954553 w 1661151"/>
              <a:gd name="connsiteY10" fmla="*/ 864973 h 3045116"/>
              <a:gd name="connsiteX11" fmla="*/ 1041051 w 1661151"/>
              <a:gd name="connsiteY11" fmla="*/ 914400 h 3045116"/>
              <a:gd name="connsiteX12" fmla="*/ 1090478 w 1661151"/>
              <a:gd name="connsiteY12" fmla="*/ 939114 h 3045116"/>
              <a:gd name="connsiteX13" fmla="*/ 1139905 w 1661151"/>
              <a:gd name="connsiteY13" fmla="*/ 976184 h 3045116"/>
              <a:gd name="connsiteX14" fmla="*/ 1238759 w 1661151"/>
              <a:gd name="connsiteY14" fmla="*/ 1000897 h 3045116"/>
              <a:gd name="connsiteX15" fmla="*/ 1547678 w 1661151"/>
              <a:gd name="connsiteY15" fmla="*/ 963827 h 3045116"/>
              <a:gd name="connsiteX16" fmla="*/ 1597105 w 1661151"/>
              <a:gd name="connsiteY16" fmla="*/ 939114 h 3045116"/>
              <a:gd name="connsiteX17" fmla="*/ 1634175 w 1661151"/>
              <a:gd name="connsiteY17" fmla="*/ 914400 h 3045116"/>
              <a:gd name="connsiteX18" fmla="*/ 1658889 w 1661151"/>
              <a:gd name="connsiteY18" fmla="*/ 864973 h 3045116"/>
              <a:gd name="connsiteX19" fmla="*/ 1634175 w 1661151"/>
              <a:gd name="connsiteY19" fmla="*/ 691979 h 3045116"/>
              <a:gd name="connsiteX20" fmla="*/ 1621818 w 1661151"/>
              <a:gd name="connsiteY20" fmla="*/ 654908 h 3045116"/>
              <a:gd name="connsiteX21" fmla="*/ 1609462 w 1661151"/>
              <a:gd name="connsiteY21" fmla="*/ 605481 h 3045116"/>
              <a:gd name="connsiteX22" fmla="*/ 1572391 w 1661151"/>
              <a:gd name="connsiteY22" fmla="*/ 556054 h 3045116"/>
              <a:gd name="connsiteX23" fmla="*/ 1535321 w 1661151"/>
              <a:gd name="connsiteY23" fmla="*/ 481914 h 3045116"/>
              <a:gd name="connsiteX24" fmla="*/ 1498251 w 1661151"/>
              <a:gd name="connsiteY24" fmla="*/ 444843 h 3045116"/>
              <a:gd name="connsiteX25" fmla="*/ 1448824 w 1661151"/>
              <a:gd name="connsiteY25" fmla="*/ 432487 h 3045116"/>
              <a:gd name="connsiteX26" fmla="*/ 1325256 w 1661151"/>
              <a:gd name="connsiteY26" fmla="*/ 370703 h 3045116"/>
              <a:gd name="connsiteX27" fmla="*/ 1275829 w 1661151"/>
              <a:gd name="connsiteY27" fmla="*/ 345989 h 3045116"/>
              <a:gd name="connsiteX28" fmla="*/ 1226402 w 1661151"/>
              <a:gd name="connsiteY28" fmla="*/ 333633 h 3045116"/>
              <a:gd name="connsiteX29" fmla="*/ 1102834 w 1661151"/>
              <a:gd name="connsiteY29" fmla="*/ 296562 h 3045116"/>
              <a:gd name="connsiteX30" fmla="*/ 855699 w 1661151"/>
              <a:gd name="connsiteY30" fmla="*/ 284206 h 3045116"/>
              <a:gd name="connsiteX31" fmla="*/ 818629 w 1661151"/>
              <a:gd name="connsiteY31" fmla="*/ 259492 h 3045116"/>
              <a:gd name="connsiteX32" fmla="*/ 682705 w 1661151"/>
              <a:gd name="connsiteY32" fmla="*/ 259492 h 3045116"/>
              <a:gd name="connsiteX33" fmla="*/ 583851 w 1661151"/>
              <a:gd name="connsiteY33" fmla="*/ 321276 h 3045116"/>
              <a:gd name="connsiteX34" fmla="*/ 509710 w 1661151"/>
              <a:gd name="connsiteY34" fmla="*/ 395416 h 3045116"/>
              <a:gd name="connsiteX35" fmla="*/ 447926 w 1661151"/>
              <a:gd name="connsiteY35" fmla="*/ 481914 h 3045116"/>
              <a:gd name="connsiteX36" fmla="*/ 435570 w 1661151"/>
              <a:gd name="connsiteY36" fmla="*/ 518984 h 3045116"/>
              <a:gd name="connsiteX37" fmla="*/ 398499 w 1661151"/>
              <a:gd name="connsiteY37" fmla="*/ 568411 h 3045116"/>
              <a:gd name="connsiteX38" fmla="*/ 336716 w 1661151"/>
              <a:gd name="connsiteY38" fmla="*/ 704335 h 3045116"/>
              <a:gd name="connsiteX39" fmla="*/ 312002 w 1661151"/>
              <a:gd name="connsiteY39" fmla="*/ 753762 h 3045116"/>
              <a:gd name="connsiteX40" fmla="*/ 299645 w 1661151"/>
              <a:gd name="connsiteY40" fmla="*/ 803189 h 3045116"/>
              <a:gd name="connsiteX41" fmla="*/ 287289 w 1661151"/>
              <a:gd name="connsiteY41" fmla="*/ 840260 h 3045116"/>
              <a:gd name="connsiteX42" fmla="*/ 299645 w 1661151"/>
              <a:gd name="connsiteY42" fmla="*/ 1025611 h 3045116"/>
              <a:gd name="connsiteX43" fmla="*/ 324359 w 1661151"/>
              <a:gd name="connsiteY43" fmla="*/ 1087395 h 3045116"/>
              <a:gd name="connsiteX44" fmla="*/ 361429 w 1661151"/>
              <a:gd name="connsiteY44" fmla="*/ 1149179 h 3045116"/>
              <a:gd name="connsiteX45" fmla="*/ 435570 w 1661151"/>
              <a:gd name="connsiteY45" fmla="*/ 1235676 h 3045116"/>
              <a:gd name="connsiteX46" fmla="*/ 509710 w 1661151"/>
              <a:gd name="connsiteY46" fmla="*/ 1322173 h 3045116"/>
              <a:gd name="connsiteX47" fmla="*/ 596207 w 1661151"/>
              <a:gd name="connsiteY47" fmla="*/ 1396314 h 3045116"/>
              <a:gd name="connsiteX48" fmla="*/ 620921 w 1661151"/>
              <a:gd name="connsiteY48" fmla="*/ 1433384 h 3045116"/>
              <a:gd name="connsiteX49" fmla="*/ 756845 w 1661151"/>
              <a:gd name="connsiteY49" fmla="*/ 1532238 h 3045116"/>
              <a:gd name="connsiteX50" fmla="*/ 818629 w 1661151"/>
              <a:gd name="connsiteY50" fmla="*/ 1569308 h 3045116"/>
              <a:gd name="connsiteX51" fmla="*/ 892770 w 1661151"/>
              <a:gd name="connsiteY51" fmla="*/ 1594022 h 3045116"/>
              <a:gd name="connsiteX52" fmla="*/ 1535321 w 1661151"/>
              <a:gd name="connsiteY52" fmla="*/ 1556951 h 3045116"/>
              <a:gd name="connsiteX53" fmla="*/ 1584748 w 1661151"/>
              <a:gd name="connsiteY53" fmla="*/ 1519881 h 3045116"/>
              <a:gd name="connsiteX54" fmla="*/ 1621818 w 1661151"/>
              <a:gd name="connsiteY54" fmla="*/ 1445741 h 3045116"/>
              <a:gd name="connsiteX55" fmla="*/ 1646532 w 1661151"/>
              <a:gd name="connsiteY55" fmla="*/ 1346887 h 3045116"/>
              <a:gd name="connsiteX56" fmla="*/ 1621818 w 1661151"/>
              <a:gd name="connsiteY56" fmla="*/ 1099751 h 3045116"/>
              <a:gd name="connsiteX57" fmla="*/ 1609462 w 1661151"/>
              <a:gd name="connsiteY57" fmla="*/ 1062681 h 3045116"/>
              <a:gd name="connsiteX58" fmla="*/ 1597105 w 1661151"/>
              <a:gd name="connsiteY58" fmla="*/ 988541 h 3045116"/>
              <a:gd name="connsiteX59" fmla="*/ 1560034 w 1661151"/>
              <a:gd name="connsiteY59" fmla="*/ 902043 h 3045116"/>
              <a:gd name="connsiteX60" fmla="*/ 1535321 w 1661151"/>
              <a:gd name="connsiteY60" fmla="*/ 864973 h 3045116"/>
              <a:gd name="connsiteX61" fmla="*/ 1498251 w 1661151"/>
              <a:gd name="connsiteY61" fmla="*/ 840260 h 3045116"/>
              <a:gd name="connsiteX62" fmla="*/ 1424110 w 1661151"/>
              <a:gd name="connsiteY62" fmla="*/ 778476 h 3045116"/>
              <a:gd name="connsiteX63" fmla="*/ 1399397 w 1661151"/>
              <a:gd name="connsiteY63" fmla="*/ 741406 h 3045116"/>
              <a:gd name="connsiteX64" fmla="*/ 1337613 w 1661151"/>
              <a:gd name="connsiteY64" fmla="*/ 716692 h 3045116"/>
              <a:gd name="connsiteX65" fmla="*/ 1275829 w 1661151"/>
              <a:gd name="connsiteY65" fmla="*/ 679622 h 3045116"/>
              <a:gd name="connsiteX66" fmla="*/ 1238759 w 1661151"/>
              <a:gd name="connsiteY66" fmla="*/ 654908 h 3045116"/>
              <a:gd name="connsiteX67" fmla="*/ 1201689 w 1661151"/>
              <a:gd name="connsiteY67" fmla="*/ 642551 h 3045116"/>
              <a:gd name="connsiteX68" fmla="*/ 880413 w 1661151"/>
              <a:gd name="connsiteY68" fmla="*/ 654908 h 3045116"/>
              <a:gd name="connsiteX69" fmla="*/ 793916 w 1661151"/>
              <a:gd name="connsiteY69" fmla="*/ 704335 h 3045116"/>
              <a:gd name="connsiteX70" fmla="*/ 756845 w 1661151"/>
              <a:gd name="connsiteY70" fmla="*/ 716692 h 3045116"/>
              <a:gd name="connsiteX71" fmla="*/ 732132 w 1661151"/>
              <a:gd name="connsiteY71" fmla="*/ 753762 h 3045116"/>
              <a:gd name="connsiteX72" fmla="*/ 657991 w 1661151"/>
              <a:gd name="connsiteY72" fmla="*/ 852616 h 3045116"/>
              <a:gd name="connsiteX73" fmla="*/ 633278 w 1661151"/>
              <a:gd name="connsiteY73" fmla="*/ 951470 h 3045116"/>
              <a:gd name="connsiteX74" fmla="*/ 608564 w 1661151"/>
              <a:gd name="connsiteY74" fmla="*/ 1025611 h 3045116"/>
              <a:gd name="connsiteX75" fmla="*/ 583851 w 1661151"/>
              <a:gd name="connsiteY75" fmla="*/ 1136822 h 3045116"/>
              <a:gd name="connsiteX76" fmla="*/ 608564 w 1661151"/>
              <a:gd name="connsiteY76" fmla="*/ 1458097 h 3045116"/>
              <a:gd name="connsiteX77" fmla="*/ 620921 w 1661151"/>
              <a:gd name="connsiteY77" fmla="*/ 1495168 h 3045116"/>
              <a:gd name="connsiteX78" fmla="*/ 633278 w 1661151"/>
              <a:gd name="connsiteY78" fmla="*/ 1569308 h 3045116"/>
              <a:gd name="connsiteX79" fmla="*/ 682705 w 1661151"/>
              <a:gd name="connsiteY79" fmla="*/ 1655806 h 3045116"/>
              <a:gd name="connsiteX80" fmla="*/ 719775 w 1661151"/>
              <a:gd name="connsiteY80" fmla="*/ 1705233 h 3045116"/>
              <a:gd name="connsiteX81" fmla="*/ 793916 w 1661151"/>
              <a:gd name="connsiteY81" fmla="*/ 1779373 h 3045116"/>
              <a:gd name="connsiteX82" fmla="*/ 830986 w 1661151"/>
              <a:gd name="connsiteY82" fmla="*/ 1816443 h 3045116"/>
              <a:gd name="connsiteX83" fmla="*/ 917483 w 1661151"/>
              <a:gd name="connsiteY83" fmla="*/ 1902941 h 3045116"/>
              <a:gd name="connsiteX84" fmla="*/ 954553 w 1661151"/>
              <a:gd name="connsiteY84" fmla="*/ 1940011 h 3045116"/>
              <a:gd name="connsiteX85" fmla="*/ 991624 w 1661151"/>
              <a:gd name="connsiteY85" fmla="*/ 1952368 h 3045116"/>
              <a:gd name="connsiteX86" fmla="*/ 1041051 w 1661151"/>
              <a:gd name="connsiteY86" fmla="*/ 1989438 h 3045116"/>
              <a:gd name="connsiteX87" fmla="*/ 1189332 w 1661151"/>
              <a:gd name="connsiteY87" fmla="*/ 2088292 h 3045116"/>
              <a:gd name="connsiteX88" fmla="*/ 1275829 w 1661151"/>
              <a:gd name="connsiteY88" fmla="*/ 2174789 h 3045116"/>
              <a:gd name="connsiteX89" fmla="*/ 1349970 w 1661151"/>
              <a:gd name="connsiteY89" fmla="*/ 2224216 h 3045116"/>
              <a:gd name="connsiteX90" fmla="*/ 1436467 w 1661151"/>
              <a:gd name="connsiteY90" fmla="*/ 2298357 h 3045116"/>
              <a:gd name="connsiteX91" fmla="*/ 1448824 w 1661151"/>
              <a:gd name="connsiteY91" fmla="*/ 2335427 h 3045116"/>
              <a:gd name="connsiteX92" fmla="*/ 1411753 w 1661151"/>
              <a:gd name="connsiteY92" fmla="*/ 2545492 h 3045116"/>
              <a:gd name="connsiteX93" fmla="*/ 1387040 w 1661151"/>
              <a:gd name="connsiteY93" fmla="*/ 2594919 h 3045116"/>
              <a:gd name="connsiteX94" fmla="*/ 1362326 w 1661151"/>
              <a:gd name="connsiteY94" fmla="*/ 2681416 h 3045116"/>
              <a:gd name="connsiteX95" fmla="*/ 1312899 w 1661151"/>
              <a:gd name="connsiteY95" fmla="*/ 2755557 h 3045116"/>
              <a:gd name="connsiteX96" fmla="*/ 1251116 w 1661151"/>
              <a:gd name="connsiteY96" fmla="*/ 2842054 h 3045116"/>
              <a:gd name="connsiteX97" fmla="*/ 1214045 w 1661151"/>
              <a:gd name="connsiteY97" fmla="*/ 2879124 h 3045116"/>
              <a:gd name="connsiteX98" fmla="*/ 1189332 w 1661151"/>
              <a:gd name="connsiteY98" fmla="*/ 2916195 h 3045116"/>
              <a:gd name="connsiteX99" fmla="*/ 1102834 w 1661151"/>
              <a:gd name="connsiteY99" fmla="*/ 2977979 h 3045116"/>
              <a:gd name="connsiteX100" fmla="*/ 1065764 w 1661151"/>
              <a:gd name="connsiteY100" fmla="*/ 3015049 h 3045116"/>
              <a:gd name="connsiteX101" fmla="*/ 966910 w 1661151"/>
              <a:gd name="connsiteY101" fmla="*/ 3039762 h 3045116"/>
              <a:gd name="connsiteX102" fmla="*/ 868056 w 1661151"/>
              <a:gd name="connsiteY102" fmla="*/ 3002692 h 3045116"/>
              <a:gd name="connsiteX103" fmla="*/ 781559 w 1661151"/>
              <a:gd name="connsiteY103" fmla="*/ 2977979 h 3045116"/>
              <a:gd name="connsiteX104" fmla="*/ 744489 w 1661151"/>
              <a:gd name="connsiteY104" fmla="*/ 2965622 h 3045116"/>
              <a:gd name="connsiteX105" fmla="*/ 682705 w 1661151"/>
              <a:gd name="connsiteY105" fmla="*/ 2879124 h 3045116"/>
              <a:gd name="connsiteX106" fmla="*/ 657991 w 1661151"/>
              <a:gd name="connsiteY106" fmla="*/ 2842054 h 3045116"/>
              <a:gd name="connsiteX107" fmla="*/ 608564 w 1661151"/>
              <a:gd name="connsiteY107" fmla="*/ 2755557 h 3045116"/>
              <a:gd name="connsiteX108" fmla="*/ 559137 w 1661151"/>
              <a:gd name="connsiteY108" fmla="*/ 2693773 h 3045116"/>
              <a:gd name="connsiteX109" fmla="*/ 534424 w 1661151"/>
              <a:gd name="connsiteY109" fmla="*/ 2656703 h 3045116"/>
              <a:gd name="connsiteX110" fmla="*/ 497353 w 1661151"/>
              <a:gd name="connsiteY110" fmla="*/ 2619633 h 3045116"/>
              <a:gd name="connsiteX111" fmla="*/ 484997 w 1661151"/>
              <a:gd name="connsiteY111" fmla="*/ 2557849 h 3045116"/>
              <a:gd name="connsiteX112" fmla="*/ 423213 w 1661151"/>
              <a:gd name="connsiteY112" fmla="*/ 2483708 h 3045116"/>
              <a:gd name="connsiteX113" fmla="*/ 410856 w 1661151"/>
              <a:gd name="connsiteY113" fmla="*/ 2446638 h 3045116"/>
              <a:gd name="connsiteX114" fmla="*/ 361429 w 1661151"/>
              <a:gd name="connsiteY114" fmla="*/ 2360141 h 3045116"/>
              <a:gd name="connsiteX115" fmla="*/ 349072 w 1661151"/>
              <a:gd name="connsiteY115" fmla="*/ 2310714 h 3045116"/>
              <a:gd name="connsiteX116" fmla="*/ 312002 w 1661151"/>
              <a:gd name="connsiteY116" fmla="*/ 2261287 h 3045116"/>
              <a:gd name="connsiteX117" fmla="*/ 262575 w 1661151"/>
              <a:gd name="connsiteY117" fmla="*/ 2162433 h 3045116"/>
              <a:gd name="connsiteX118" fmla="*/ 250218 w 1661151"/>
              <a:gd name="connsiteY118" fmla="*/ 2125362 h 3045116"/>
              <a:gd name="connsiteX119" fmla="*/ 225505 w 1661151"/>
              <a:gd name="connsiteY119" fmla="*/ 2026508 h 3045116"/>
              <a:gd name="connsiteX120" fmla="*/ 188434 w 1661151"/>
              <a:gd name="connsiteY120" fmla="*/ 1952368 h 3045116"/>
              <a:gd name="connsiteX121" fmla="*/ 163721 w 1661151"/>
              <a:gd name="connsiteY121" fmla="*/ 1865870 h 3045116"/>
              <a:gd name="connsiteX122" fmla="*/ 114294 w 1661151"/>
              <a:gd name="connsiteY122" fmla="*/ 1767016 h 3045116"/>
              <a:gd name="connsiteX123" fmla="*/ 101937 w 1661151"/>
              <a:gd name="connsiteY123" fmla="*/ 1680519 h 3045116"/>
              <a:gd name="connsiteX124" fmla="*/ 77224 w 1661151"/>
              <a:gd name="connsiteY124" fmla="*/ 1631092 h 3045116"/>
              <a:gd name="connsiteX125" fmla="*/ 64867 w 1661151"/>
              <a:gd name="connsiteY125" fmla="*/ 1581665 h 3045116"/>
              <a:gd name="connsiteX126" fmla="*/ 40153 w 1661151"/>
              <a:gd name="connsiteY126" fmla="*/ 1507524 h 3045116"/>
              <a:gd name="connsiteX127" fmla="*/ 27797 w 1661151"/>
              <a:gd name="connsiteY127" fmla="*/ 1458097 h 3045116"/>
              <a:gd name="connsiteX128" fmla="*/ 3083 w 1661151"/>
              <a:gd name="connsiteY128" fmla="*/ 1371600 h 3045116"/>
              <a:gd name="connsiteX129" fmla="*/ 3083 w 1661151"/>
              <a:gd name="connsiteY129" fmla="*/ 1223319 h 304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1661151" h="3045116">
                <a:moveTo>
                  <a:pt x="386143" y="0"/>
                </a:moveTo>
                <a:cubicBezTo>
                  <a:pt x="402619" y="49427"/>
                  <a:pt x="421257" y="98185"/>
                  <a:pt x="435570" y="148281"/>
                </a:cubicBezTo>
                <a:cubicBezTo>
                  <a:pt x="438777" y="159507"/>
                  <a:pt x="482072" y="333312"/>
                  <a:pt x="509710" y="383060"/>
                </a:cubicBezTo>
                <a:cubicBezTo>
                  <a:pt x="519711" y="401063"/>
                  <a:pt x="534423" y="416011"/>
                  <a:pt x="546780" y="432487"/>
                </a:cubicBezTo>
                <a:cubicBezTo>
                  <a:pt x="568462" y="519213"/>
                  <a:pt x="543696" y="447324"/>
                  <a:pt x="596207" y="531341"/>
                </a:cubicBezTo>
                <a:cubicBezTo>
                  <a:pt x="605970" y="546961"/>
                  <a:pt x="610703" y="565441"/>
                  <a:pt x="620921" y="580768"/>
                </a:cubicBezTo>
                <a:cubicBezTo>
                  <a:pt x="645385" y="617464"/>
                  <a:pt x="691461" y="682799"/>
                  <a:pt x="732132" y="716692"/>
                </a:cubicBezTo>
                <a:cubicBezTo>
                  <a:pt x="772950" y="750708"/>
                  <a:pt x="770280" y="735901"/>
                  <a:pt x="818629" y="766119"/>
                </a:cubicBezTo>
                <a:cubicBezTo>
                  <a:pt x="836093" y="777034"/>
                  <a:pt x="851298" y="791219"/>
                  <a:pt x="868056" y="803189"/>
                </a:cubicBezTo>
                <a:cubicBezTo>
                  <a:pt x="880141" y="811821"/>
                  <a:pt x="893041" y="819271"/>
                  <a:pt x="905126" y="827903"/>
                </a:cubicBezTo>
                <a:cubicBezTo>
                  <a:pt x="921884" y="839873"/>
                  <a:pt x="937178" y="853916"/>
                  <a:pt x="954553" y="864973"/>
                </a:cubicBezTo>
                <a:cubicBezTo>
                  <a:pt x="982569" y="882801"/>
                  <a:pt x="1011898" y="898498"/>
                  <a:pt x="1041051" y="914400"/>
                </a:cubicBezTo>
                <a:cubicBezTo>
                  <a:pt x="1057222" y="923221"/>
                  <a:pt x="1074858" y="929351"/>
                  <a:pt x="1090478" y="939114"/>
                </a:cubicBezTo>
                <a:cubicBezTo>
                  <a:pt x="1107942" y="950029"/>
                  <a:pt x="1122024" y="965966"/>
                  <a:pt x="1139905" y="976184"/>
                </a:cubicBezTo>
                <a:cubicBezTo>
                  <a:pt x="1160367" y="987877"/>
                  <a:pt x="1223110" y="997767"/>
                  <a:pt x="1238759" y="1000897"/>
                </a:cubicBezTo>
                <a:cubicBezTo>
                  <a:pt x="1280476" y="997105"/>
                  <a:pt x="1459087" y="1001794"/>
                  <a:pt x="1547678" y="963827"/>
                </a:cubicBezTo>
                <a:cubicBezTo>
                  <a:pt x="1564609" y="956571"/>
                  <a:pt x="1581112" y="948253"/>
                  <a:pt x="1597105" y="939114"/>
                </a:cubicBezTo>
                <a:cubicBezTo>
                  <a:pt x="1609999" y="931746"/>
                  <a:pt x="1621818" y="922638"/>
                  <a:pt x="1634175" y="914400"/>
                </a:cubicBezTo>
                <a:cubicBezTo>
                  <a:pt x="1642413" y="897924"/>
                  <a:pt x="1657476" y="883339"/>
                  <a:pt x="1658889" y="864973"/>
                </a:cubicBezTo>
                <a:cubicBezTo>
                  <a:pt x="1661151" y="835572"/>
                  <a:pt x="1644310" y="732516"/>
                  <a:pt x="1634175" y="691979"/>
                </a:cubicBezTo>
                <a:cubicBezTo>
                  <a:pt x="1631016" y="679342"/>
                  <a:pt x="1625396" y="667432"/>
                  <a:pt x="1621818" y="654908"/>
                </a:cubicBezTo>
                <a:cubicBezTo>
                  <a:pt x="1617153" y="638579"/>
                  <a:pt x="1617057" y="620671"/>
                  <a:pt x="1609462" y="605481"/>
                </a:cubicBezTo>
                <a:cubicBezTo>
                  <a:pt x="1600252" y="587061"/>
                  <a:pt x="1584748" y="572530"/>
                  <a:pt x="1572391" y="556054"/>
                </a:cubicBezTo>
                <a:cubicBezTo>
                  <a:pt x="1560006" y="518901"/>
                  <a:pt x="1561936" y="513852"/>
                  <a:pt x="1535321" y="481914"/>
                </a:cubicBezTo>
                <a:cubicBezTo>
                  <a:pt x="1524134" y="468489"/>
                  <a:pt x="1513424" y="453513"/>
                  <a:pt x="1498251" y="444843"/>
                </a:cubicBezTo>
                <a:cubicBezTo>
                  <a:pt x="1483506" y="436417"/>
                  <a:pt x="1465300" y="436606"/>
                  <a:pt x="1448824" y="432487"/>
                </a:cubicBezTo>
                <a:lnTo>
                  <a:pt x="1325256" y="370703"/>
                </a:lnTo>
                <a:cubicBezTo>
                  <a:pt x="1308780" y="362465"/>
                  <a:pt x="1293700" y="350456"/>
                  <a:pt x="1275829" y="345989"/>
                </a:cubicBezTo>
                <a:cubicBezTo>
                  <a:pt x="1259353" y="341870"/>
                  <a:pt x="1242668" y="338513"/>
                  <a:pt x="1226402" y="333633"/>
                </a:cubicBezTo>
                <a:cubicBezTo>
                  <a:pt x="1210403" y="328833"/>
                  <a:pt x="1129127" y="298753"/>
                  <a:pt x="1102834" y="296562"/>
                </a:cubicBezTo>
                <a:cubicBezTo>
                  <a:pt x="1020638" y="289712"/>
                  <a:pt x="938077" y="288325"/>
                  <a:pt x="855699" y="284206"/>
                </a:cubicBezTo>
                <a:cubicBezTo>
                  <a:pt x="843342" y="275968"/>
                  <a:pt x="831912" y="266134"/>
                  <a:pt x="818629" y="259492"/>
                </a:cubicBezTo>
                <a:cubicBezTo>
                  <a:pt x="768342" y="234348"/>
                  <a:pt x="747862" y="251347"/>
                  <a:pt x="682705" y="259492"/>
                </a:cubicBezTo>
                <a:cubicBezTo>
                  <a:pt x="635202" y="275326"/>
                  <a:pt x="626267" y="273558"/>
                  <a:pt x="583851" y="321276"/>
                </a:cubicBezTo>
                <a:cubicBezTo>
                  <a:pt x="510131" y="404211"/>
                  <a:pt x="585806" y="370052"/>
                  <a:pt x="509710" y="395416"/>
                </a:cubicBezTo>
                <a:cubicBezTo>
                  <a:pt x="501315" y="406609"/>
                  <a:pt x="456960" y="463846"/>
                  <a:pt x="447926" y="481914"/>
                </a:cubicBezTo>
                <a:cubicBezTo>
                  <a:pt x="442101" y="493564"/>
                  <a:pt x="442032" y="507675"/>
                  <a:pt x="435570" y="518984"/>
                </a:cubicBezTo>
                <a:cubicBezTo>
                  <a:pt x="425352" y="536865"/>
                  <a:pt x="408876" y="550622"/>
                  <a:pt x="398499" y="568411"/>
                </a:cubicBezTo>
                <a:cubicBezTo>
                  <a:pt x="295613" y="744786"/>
                  <a:pt x="377563" y="609026"/>
                  <a:pt x="336716" y="704335"/>
                </a:cubicBezTo>
                <a:cubicBezTo>
                  <a:pt x="329460" y="721266"/>
                  <a:pt x="318470" y="736514"/>
                  <a:pt x="312002" y="753762"/>
                </a:cubicBezTo>
                <a:cubicBezTo>
                  <a:pt x="306039" y="769663"/>
                  <a:pt x="304310" y="786860"/>
                  <a:pt x="299645" y="803189"/>
                </a:cubicBezTo>
                <a:cubicBezTo>
                  <a:pt x="296067" y="815713"/>
                  <a:pt x="291408" y="827903"/>
                  <a:pt x="287289" y="840260"/>
                </a:cubicBezTo>
                <a:cubicBezTo>
                  <a:pt x="291408" y="902044"/>
                  <a:pt x="290460" y="964375"/>
                  <a:pt x="299645" y="1025611"/>
                </a:cubicBezTo>
                <a:cubicBezTo>
                  <a:pt x="302935" y="1047547"/>
                  <a:pt x="314439" y="1067556"/>
                  <a:pt x="324359" y="1087395"/>
                </a:cubicBezTo>
                <a:cubicBezTo>
                  <a:pt x="335100" y="1108877"/>
                  <a:pt x="346684" y="1130221"/>
                  <a:pt x="361429" y="1149179"/>
                </a:cubicBezTo>
                <a:cubicBezTo>
                  <a:pt x="501281" y="1328990"/>
                  <a:pt x="346990" y="1102809"/>
                  <a:pt x="435570" y="1235676"/>
                </a:cubicBezTo>
                <a:cubicBezTo>
                  <a:pt x="457762" y="1302255"/>
                  <a:pt x="434726" y="1255520"/>
                  <a:pt x="509710" y="1322173"/>
                </a:cubicBezTo>
                <a:cubicBezTo>
                  <a:pt x="599606" y="1402080"/>
                  <a:pt x="520650" y="1345941"/>
                  <a:pt x="596207" y="1396314"/>
                </a:cubicBezTo>
                <a:cubicBezTo>
                  <a:pt x="604445" y="1408671"/>
                  <a:pt x="609882" y="1423449"/>
                  <a:pt x="620921" y="1433384"/>
                </a:cubicBezTo>
                <a:cubicBezTo>
                  <a:pt x="641262" y="1451691"/>
                  <a:pt x="718096" y="1508020"/>
                  <a:pt x="756845" y="1532238"/>
                </a:cubicBezTo>
                <a:cubicBezTo>
                  <a:pt x="777212" y="1544967"/>
                  <a:pt x="796765" y="1559370"/>
                  <a:pt x="818629" y="1569308"/>
                </a:cubicBezTo>
                <a:cubicBezTo>
                  <a:pt x="842345" y="1580088"/>
                  <a:pt x="892770" y="1594022"/>
                  <a:pt x="892770" y="1594022"/>
                </a:cubicBezTo>
                <a:cubicBezTo>
                  <a:pt x="1001703" y="1591753"/>
                  <a:pt x="1355839" y="1669128"/>
                  <a:pt x="1535321" y="1556951"/>
                </a:cubicBezTo>
                <a:cubicBezTo>
                  <a:pt x="1552785" y="1546036"/>
                  <a:pt x="1568272" y="1532238"/>
                  <a:pt x="1584748" y="1519881"/>
                </a:cubicBezTo>
                <a:cubicBezTo>
                  <a:pt x="1615809" y="1426701"/>
                  <a:pt x="1573909" y="1541560"/>
                  <a:pt x="1621818" y="1445741"/>
                </a:cubicBezTo>
                <a:cubicBezTo>
                  <a:pt x="1634483" y="1420410"/>
                  <a:pt x="1641832" y="1370387"/>
                  <a:pt x="1646532" y="1346887"/>
                </a:cubicBezTo>
                <a:cubicBezTo>
                  <a:pt x="1638294" y="1264508"/>
                  <a:pt x="1632526" y="1181845"/>
                  <a:pt x="1621818" y="1099751"/>
                </a:cubicBezTo>
                <a:cubicBezTo>
                  <a:pt x="1620133" y="1086835"/>
                  <a:pt x="1612287" y="1075396"/>
                  <a:pt x="1609462" y="1062681"/>
                </a:cubicBezTo>
                <a:cubicBezTo>
                  <a:pt x="1604027" y="1038223"/>
                  <a:pt x="1602540" y="1012999"/>
                  <a:pt x="1597105" y="988541"/>
                </a:cubicBezTo>
                <a:cubicBezTo>
                  <a:pt x="1590803" y="960183"/>
                  <a:pt x="1573772" y="926085"/>
                  <a:pt x="1560034" y="902043"/>
                </a:cubicBezTo>
                <a:cubicBezTo>
                  <a:pt x="1552666" y="889149"/>
                  <a:pt x="1545822" y="875474"/>
                  <a:pt x="1535321" y="864973"/>
                </a:cubicBezTo>
                <a:cubicBezTo>
                  <a:pt x="1524820" y="854472"/>
                  <a:pt x="1510608" y="848498"/>
                  <a:pt x="1498251" y="840260"/>
                </a:cubicBezTo>
                <a:cubicBezTo>
                  <a:pt x="1438039" y="749942"/>
                  <a:pt x="1518176" y="856864"/>
                  <a:pt x="1424110" y="778476"/>
                </a:cubicBezTo>
                <a:cubicBezTo>
                  <a:pt x="1412701" y="768969"/>
                  <a:pt x="1411482" y="750038"/>
                  <a:pt x="1399397" y="741406"/>
                </a:cubicBezTo>
                <a:cubicBezTo>
                  <a:pt x="1381347" y="728513"/>
                  <a:pt x="1357452" y="726612"/>
                  <a:pt x="1337613" y="716692"/>
                </a:cubicBezTo>
                <a:cubicBezTo>
                  <a:pt x="1316131" y="705951"/>
                  <a:pt x="1296196" y="692351"/>
                  <a:pt x="1275829" y="679622"/>
                </a:cubicBezTo>
                <a:cubicBezTo>
                  <a:pt x="1263235" y="671751"/>
                  <a:pt x="1252042" y="661550"/>
                  <a:pt x="1238759" y="654908"/>
                </a:cubicBezTo>
                <a:cubicBezTo>
                  <a:pt x="1227109" y="649083"/>
                  <a:pt x="1214046" y="646670"/>
                  <a:pt x="1201689" y="642551"/>
                </a:cubicBezTo>
                <a:cubicBezTo>
                  <a:pt x="1094597" y="646670"/>
                  <a:pt x="987052" y="644244"/>
                  <a:pt x="880413" y="654908"/>
                </a:cubicBezTo>
                <a:cubicBezTo>
                  <a:pt x="853336" y="657616"/>
                  <a:pt x="817585" y="692501"/>
                  <a:pt x="793916" y="704335"/>
                </a:cubicBezTo>
                <a:cubicBezTo>
                  <a:pt x="782266" y="710160"/>
                  <a:pt x="769202" y="712573"/>
                  <a:pt x="756845" y="716692"/>
                </a:cubicBezTo>
                <a:cubicBezTo>
                  <a:pt x="748607" y="729049"/>
                  <a:pt x="740867" y="741752"/>
                  <a:pt x="732132" y="753762"/>
                </a:cubicBezTo>
                <a:cubicBezTo>
                  <a:pt x="707906" y="787073"/>
                  <a:pt x="657991" y="852616"/>
                  <a:pt x="657991" y="852616"/>
                </a:cubicBezTo>
                <a:cubicBezTo>
                  <a:pt x="649753" y="885567"/>
                  <a:pt x="642609" y="918811"/>
                  <a:pt x="633278" y="951470"/>
                </a:cubicBezTo>
                <a:cubicBezTo>
                  <a:pt x="626121" y="976518"/>
                  <a:pt x="612847" y="999915"/>
                  <a:pt x="608564" y="1025611"/>
                </a:cubicBezTo>
                <a:cubicBezTo>
                  <a:pt x="594066" y="1112599"/>
                  <a:pt x="604129" y="1075982"/>
                  <a:pt x="583851" y="1136822"/>
                </a:cubicBezTo>
                <a:cubicBezTo>
                  <a:pt x="592089" y="1243914"/>
                  <a:pt x="597512" y="1351259"/>
                  <a:pt x="608564" y="1458097"/>
                </a:cubicBezTo>
                <a:cubicBezTo>
                  <a:pt x="609904" y="1471053"/>
                  <a:pt x="618095" y="1482453"/>
                  <a:pt x="620921" y="1495168"/>
                </a:cubicBezTo>
                <a:cubicBezTo>
                  <a:pt x="626356" y="1519626"/>
                  <a:pt x="626079" y="1545310"/>
                  <a:pt x="633278" y="1569308"/>
                </a:cubicBezTo>
                <a:cubicBezTo>
                  <a:pt x="640768" y="1594276"/>
                  <a:pt x="667014" y="1633838"/>
                  <a:pt x="682705" y="1655806"/>
                </a:cubicBezTo>
                <a:cubicBezTo>
                  <a:pt x="694675" y="1672564"/>
                  <a:pt x="705998" y="1689925"/>
                  <a:pt x="719775" y="1705233"/>
                </a:cubicBezTo>
                <a:cubicBezTo>
                  <a:pt x="743156" y="1731211"/>
                  <a:pt x="769202" y="1754660"/>
                  <a:pt x="793916" y="1779373"/>
                </a:cubicBezTo>
                <a:lnTo>
                  <a:pt x="830986" y="1816443"/>
                </a:lnTo>
                <a:lnTo>
                  <a:pt x="917483" y="1902941"/>
                </a:lnTo>
                <a:cubicBezTo>
                  <a:pt x="929840" y="1915298"/>
                  <a:pt x="937975" y="1934485"/>
                  <a:pt x="954553" y="1940011"/>
                </a:cubicBezTo>
                <a:lnTo>
                  <a:pt x="991624" y="1952368"/>
                </a:lnTo>
                <a:cubicBezTo>
                  <a:pt x="1008100" y="1964725"/>
                  <a:pt x="1023915" y="1978014"/>
                  <a:pt x="1041051" y="1989438"/>
                </a:cubicBezTo>
                <a:cubicBezTo>
                  <a:pt x="1111565" y="2036447"/>
                  <a:pt x="1115234" y="2024780"/>
                  <a:pt x="1189332" y="2088292"/>
                </a:cubicBezTo>
                <a:cubicBezTo>
                  <a:pt x="1220291" y="2114828"/>
                  <a:pt x="1241902" y="2152171"/>
                  <a:pt x="1275829" y="2174789"/>
                </a:cubicBezTo>
                <a:cubicBezTo>
                  <a:pt x="1300543" y="2191265"/>
                  <a:pt x="1328967" y="2203213"/>
                  <a:pt x="1349970" y="2224216"/>
                </a:cubicBezTo>
                <a:cubicBezTo>
                  <a:pt x="1409898" y="2284144"/>
                  <a:pt x="1380010" y="2260718"/>
                  <a:pt x="1436467" y="2298357"/>
                </a:cubicBezTo>
                <a:cubicBezTo>
                  <a:pt x="1440586" y="2310714"/>
                  <a:pt x="1448824" y="2322402"/>
                  <a:pt x="1448824" y="2335427"/>
                </a:cubicBezTo>
                <a:cubicBezTo>
                  <a:pt x="1448824" y="2409287"/>
                  <a:pt x="1436726" y="2476815"/>
                  <a:pt x="1411753" y="2545492"/>
                </a:cubicBezTo>
                <a:cubicBezTo>
                  <a:pt x="1405458" y="2562803"/>
                  <a:pt x="1393508" y="2577672"/>
                  <a:pt x="1387040" y="2594919"/>
                </a:cubicBezTo>
                <a:cubicBezTo>
                  <a:pt x="1379656" y="2614609"/>
                  <a:pt x="1373816" y="2660734"/>
                  <a:pt x="1362326" y="2681416"/>
                </a:cubicBezTo>
                <a:cubicBezTo>
                  <a:pt x="1347901" y="2707380"/>
                  <a:pt x="1329375" y="2730843"/>
                  <a:pt x="1312899" y="2755557"/>
                </a:cubicBezTo>
                <a:cubicBezTo>
                  <a:pt x="1293341" y="2784895"/>
                  <a:pt x="1274106" y="2815232"/>
                  <a:pt x="1251116" y="2842054"/>
                </a:cubicBezTo>
                <a:cubicBezTo>
                  <a:pt x="1239743" y="2855322"/>
                  <a:pt x="1225232" y="2865699"/>
                  <a:pt x="1214045" y="2879124"/>
                </a:cubicBezTo>
                <a:cubicBezTo>
                  <a:pt x="1204538" y="2890533"/>
                  <a:pt x="1199833" y="2905694"/>
                  <a:pt x="1189332" y="2916195"/>
                </a:cubicBezTo>
                <a:cubicBezTo>
                  <a:pt x="1144823" y="2960705"/>
                  <a:pt x="1144927" y="2942902"/>
                  <a:pt x="1102834" y="2977979"/>
                </a:cubicBezTo>
                <a:cubicBezTo>
                  <a:pt x="1089409" y="2989166"/>
                  <a:pt x="1081673" y="3007818"/>
                  <a:pt x="1065764" y="3015049"/>
                </a:cubicBezTo>
                <a:cubicBezTo>
                  <a:pt x="1034843" y="3029104"/>
                  <a:pt x="966910" y="3039762"/>
                  <a:pt x="966910" y="3039762"/>
                </a:cubicBezTo>
                <a:cubicBezTo>
                  <a:pt x="847711" y="3015924"/>
                  <a:pt x="952902" y="3045116"/>
                  <a:pt x="868056" y="3002692"/>
                </a:cubicBezTo>
                <a:cubicBezTo>
                  <a:pt x="848301" y="2992814"/>
                  <a:pt x="800040" y="2983259"/>
                  <a:pt x="781559" y="2977979"/>
                </a:cubicBezTo>
                <a:cubicBezTo>
                  <a:pt x="769035" y="2974401"/>
                  <a:pt x="756846" y="2969741"/>
                  <a:pt x="744489" y="2965622"/>
                </a:cubicBezTo>
                <a:cubicBezTo>
                  <a:pt x="686254" y="2878270"/>
                  <a:pt x="759328" y="2986395"/>
                  <a:pt x="682705" y="2879124"/>
                </a:cubicBezTo>
                <a:cubicBezTo>
                  <a:pt x="674073" y="2867039"/>
                  <a:pt x="664633" y="2855337"/>
                  <a:pt x="657991" y="2842054"/>
                </a:cubicBezTo>
                <a:cubicBezTo>
                  <a:pt x="610815" y="2747704"/>
                  <a:pt x="698206" y="2875080"/>
                  <a:pt x="608564" y="2755557"/>
                </a:cubicBezTo>
                <a:cubicBezTo>
                  <a:pt x="584507" y="2683389"/>
                  <a:pt x="615029" y="2749666"/>
                  <a:pt x="559137" y="2693773"/>
                </a:cubicBezTo>
                <a:cubicBezTo>
                  <a:pt x="548636" y="2683272"/>
                  <a:pt x="543931" y="2668112"/>
                  <a:pt x="534424" y="2656703"/>
                </a:cubicBezTo>
                <a:cubicBezTo>
                  <a:pt x="523237" y="2643278"/>
                  <a:pt x="509710" y="2631990"/>
                  <a:pt x="497353" y="2619633"/>
                </a:cubicBezTo>
                <a:cubicBezTo>
                  <a:pt x="493234" y="2599038"/>
                  <a:pt x="492371" y="2577514"/>
                  <a:pt x="484997" y="2557849"/>
                </a:cubicBezTo>
                <a:cubicBezTo>
                  <a:pt x="474676" y="2530326"/>
                  <a:pt x="442441" y="2502937"/>
                  <a:pt x="423213" y="2483708"/>
                </a:cubicBezTo>
                <a:cubicBezTo>
                  <a:pt x="419094" y="2471351"/>
                  <a:pt x="416681" y="2458288"/>
                  <a:pt x="410856" y="2446638"/>
                </a:cubicBezTo>
                <a:cubicBezTo>
                  <a:pt x="375007" y="2374940"/>
                  <a:pt x="393924" y="2446791"/>
                  <a:pt x="361429" y="2360141"/>
                </a:cubicBezTo>
                <a:cubicBezTo>
                  <a:pt x="355466" y="2344240"/>
                  <a:pt x="356667" y="2325904"/>
                  <a:pt x="349072" y="2310714"/>
                </a:cubicBezTo>
                <a:cubicBezTo>
                  <a:pt x="339862" y="2292294"/>
                  <a:pt x="322003" y="2279290"/>
                  <a:pt x="312002" y="2261287"/>
                </a:cubicBezTo>
                <a:cubicBezTo>
                  <a:pt x="211253" y="2079936"/>
                  <a:pt x="346809" y="2288781"/>
                  <a:pt x="262575" y="2162433"/>
                </a:cubicBezTo>
                <a:cubicBezTo>
                  <a:pt x="258456" y="2150076"/>
                  <a:pt x="253377" y="2137999"/>
                  <a:pt x="250218" y="2125362"/>
                </a:cubicBezTo>
                <a:cubicBezTo>
                  <a:pt x="243168" y="2097160"/>
                  <a:pt x="239629" y="2054755"/>
                  <a:pt x="225505" y="2026508"/>
                </a:cubicBezTo>
                <a:cubicBezTo>
                  <a:pt x="189403" y="1954304"/>
                  <a:pt x="209139" y="2024836"/>
                  <a:pt x="188434" y="1952368"/>
                </a:cubicBezTo>
                <a:cubicBezTo>
                  <a:pt x="183154" y="1933887"/>
                  <a:pt x="173598" y="1885625"/>
                  <a:pt x="163721" y="1865870"/>
                </a:cubicBezTo>
                <a:cubicBezTo>
                  <a:pt x="105359" y="1749145"/>
                  <a:pt x="142159" y="1850611"/>
                  <a:pt x="114294" y="1767016"/>
                </a:cubicBezTo>
                <a:cubicBezTo>
                  <a:pt x="110175" y="1738184"/>
                  <a:pt x="109600" y="1708618"/>
                  <a:pt x="101937" y="1680519"/>
                </a:cubicBezTo>
                <a:cubicBezTo>
                  <a:pt x="97090" y="1662748"/>
                  <a:pt x="83692" y="1648339"/>
                  <a:pt x="77224" y="1631092"/>
                </a:cubicBezTo>
                <a:cubicBezTo>
                  <a:pt x="71261" y="1615191"/>
                  <a:pt x="69747" y="1597932"/>
                  <a:pt x="64867" y="1581665"/>
                </a:cubicBezTo>
                <a:cubicBezTo>
                  <a:pt x="57381" y="1556713"/>
                  <a:pt x="46471" y="1532797"/>
                  <a:pt x="40153" y="1507524"/>
                </a:cubicBezTo>
                <a:cubicBezTo>
                  <a:pt x="36034" y="1491048"/>
                  <a:pt x="32462" y="1474426"/>
                  <a:pt x="27797" y="1458097"/>
                </a:cubicBezTo>
                <a:cubicBezTo>
                  <a:pt x="20784" y="1433553"/>
                  <a:pt x="4628" y="1396325"/>
                  <a:pt x="3083" y="1371600"/>
                </a:cubicBezTo>
                <a:cubicBezTo>
                  <a:pt x="0" y="1322269"/>
                  <a:pt x="3083" y="1272746"/>
                  <a:pt x="3083" y="1223319"/>
                </a:cubicBezTo>
              </a:path>
            </a:pathLst>
          </a:custGeom>
          <a:ln w="222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Arc 26"/>
          <p:cNvSpPr/>
          <p:nvPr/>
        </p:nvSpPr>
        <p:spPr>
          <a:xfrm>
            <a:off x="2971800" y="1981200"/>
            <a:ext cx="2362200" cy="2590800"/>
          </a:xfrm>
          <a:prstGeom prst="arc">
            <a:avLst/>
          </a:prstGeom>
          <a:noFill/>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Arc 27"/>
          <p:cNvSpPr/>
          <p:nvPr/>
        </p:nvSpPr>
        <p:spPr>
          <a:xfrm rot="8076146">
            <a:off x="2074917" y="3630747"/>
            <a:ext cx="2400696" cy="2337653"/>
          </a:xfrm>
          <a:prstGeom prst="arc">
            <a:avLst/>
          </a:prstGeom>
          <a:noFill/>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 name="Straight Connector 28"/>
          <p:cNvCxnSpPr/>
          <p:nvPr/>
        </p:nvCxnSpPr>
        <p:spPr>
          <a:xfrm rot="5400000">
            <a:off x="7391400" y="3505200"/>
            <a:ext cx="381000"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Freeform 30"/>
          <p:cNvSpPr/>
          <p:nvPr/>
        </p:nvSpPr>
        <p:spPr>
          <a:xfrm>
            <a:off x="4038600" y="2667000"/>
            <a:ext cx="762000" cy="1295400"/>
          </a:xfrm>
          <a:custGeom>
            <a:avLst/>
            <a:gdLst>
              <a:gd name="connsiteX0" fmla="*/ 465976 w 508688"/>
              <a:gd name="connsiteY0" fmla="*/ 333706 h 889760"/>
              <a:gd name="connsiteX1" fmla="*/ 379479 w 508688"/>
              <a:gd name="connsiteY1" fmla="*/ 370776 h 889760"/>
              <a:gd name="connsiteX2" fmla="*/ 342409 w 508688"/>
              <a:gd name="connsiteY2" fmla="*/ 383133 h 889760"/>
              <a:gd name="connsiteX3" fmla="*/ 292982 w 508688"/>
              <a:gd name="connsiteY3" fmla="*/ 420203 h 889760"/>
              <a:gd name="connsiteX4" fmla="*/ 255911 w 508688"/>
              <a:gd name="connsiteY4" fmla="*/ 432560 h 889760"/>
              <a:gd name="connsiteX5" fmla="*/ 231198 w 508688"/>
              <a:gd name="connsiteY5" fmla="*/ 481987 h 889760"/>
              <a:gd name="connsiteX6" fmla="*/ 206484 w 508688"/>
              <a:gd name="connsiteY6" fmla="*/ 519057 h 889760"/>
              <a:gd name="connsiteX7" fmla="*/ 157057 w 508688"/>
              <a:gd name="connsiteY7" fmla="*/ 605554 h 889760"/>
              <a:gd name="connsiteX8" fmla="*/ 144701 w 508688"/>
              <a:gd name="connsiteY8" fmla="*/ 642625 h 889760"/>
              <a:gd name="connsiteX9" fmla="*/ 119987 w 508688"/>
              <a:gd name="connsiteY9" fmla="*/ 679695 h 889760"/>
              <a:gd name="connsiteX10" fmla="*/ 132344 w 508688"/>
              <a:gd name="connsiteY10" fmla="*/ 815619 h 889760"/>
              <a:gd name="connsiteX11" fmla="*/ 144701 w 508688"/>
              <a:gd name="connsiteY11" fmla="*/ 852690 h 889760"/>
              <a:gd name="connsiteX12" fmla="*/ 181771 w 508688"/>
              <a:gd name="connsiteY12" fmla="*/ 877403 h 889760"/>
              <a:gd name="connsiteX13" fmla="*/ 231198 w 508688"/>
              <a:gd name="connsiteY13" fmla="*/ 840333 h 889760"/>
              <a:gd name="connsiteX14" fmla="*/ 268268 w 508688"/>
              <a:gd name="connsiteY14" fmla="*/ 815619 h 889760"/>
              <a:gd name="connsiteX15" fmla="*/ 231198 w 508688"/>
              <a:gd name="connsiteY15" fmla="*/ 790906 h 889760"/>
              <a:gd name="connsiteX16" fmla="*/ 119987 w 508688"/>
              <a:gd name="connsiteY16" fmla="*/ 778549 h 889760"/>
              <a:gd name="connsiteX17" fmla="*/ 95274 w 508688"/>
              <a:gd name="connsiteY17" fmla="*/ 741479 h 889760"/>
              <a:gd name="connsiteX18" fmla="*/ 70560 w 508688"/>
              <a:gd name="connsiteY18" fmla="*/ 667338 h 889760"/>
              <a:gd name="connsiteX19" fmla="*/ 107630 w 508688"/>
              <a:gd name="connsiteY19" fmla="*/ 494344 h 889760"/>
              <a:gd name="connsiteX20" fmla="*/ 119987 w 508688"/>
              <a:gd name="connsiteY20" fmla="*/ 173068 h 889760"/>
              <a:gd name="connsiteX21" fmla="*/ 157057 w 508688"/>
              <a:gd name="connsiteY21" fmla="*/ 148354 h 889760"/>
              <a:gd name="connsiteX22" fmla="*/ 181771 w 508688"/>
              <a:gd name="connsiteY22" fmla="*/ 185425 h 889760"/>
              <a:gd name="connsiteX23" fmla="*/ 231198 w 508688"/>
              <a:gd name="connsiteY23" fmla="*/ 222495 h 889760"/>
              <a:gd name="connsiteX24" fmla="*/ 280625 w 508688"/>
              <a:gd name="connsiteY24" fmla="*/ 296635 h 889760"/>
              <a:gd name="connsiteX25" fmla="*/ 317695 w 508688"/>
              <a:gd name="connsiteY25" fmla="*/ 333706 h 889760"/>
              <a:gd name="connsiteX26" fmla="*/ 354766 w 508688"/>
              <a:gd name="connsiteY26" fmla="*/ 420203 h 889760"/>
              <a:gd name="connsiteX27" fmla="*/ 391836 w 508688"/>
              <a:gd name="connsiteY27" fmla="*/ 494344 h 889760"/>
              <a:gd name="connsiteX28" fmla="*/ 404193 w 508688"/>
              <a:gd name="connsiteY28" fmla="*/ 568484 h 889760"/>
              <a:gd name="connsiteX29" fmla="*/ 428906 w 508688"/>
              <a:gd name="connsiteY29" fmla="*/ 605554 h 889760"/>
              <a:gd name="connsiteX30" fmla="*/ 453620 w 508688"/>
              <a:gd name="connsiteY30" fmla="*/ 679695 h 889760"/>
              <a:gd name="connsiteX31" fmla="*/ 490690 w 508688"/>
              <a:gd name="connsiteY31" fmla="*/ 642625 h 889760"/>
              <a:gd name="connsiteX32" fmla="*/ 503047 w 508688"/>
              <a:gd name="connsiteY32" fmla="*/ 605554 h 889760"/>
              <a:gd name="connsiteX33" fmla="*/ 465976 w 508688"/>
              <a:gd name="connsiteY33" fmla="*/ 444917 h 889760"/>
              <a:gd name="connsiteX34" fmla="*/ 416549 w 508688"/>
              <a:gd name="connsiteY34" fmla="*/ 457273 h 889760"/>
              <a:gd name="connsiteX35" fmla="*/ 367122 w 508688"/>
              <a:gd name="connsiteY35" fmla="*/ 531414 h 889760"/>
              <a:gd name="connsiteX36" fmla="*/ 354766 w 508688"/>
              <a:gd name="connsiteY36" fmla="*/ 568484 h 889760"/>
              <a:gd name="connsiteX37" fmla="*/ 342409 w 508688"/>
              <a:gd name="connsiteY37" fmla="*/ 692052 h 889760"/>
              <a:gd name="connsiteX38" fmla="*/ 305338 w 508688"/>
              <a:gd name="connsiteY38" fmla="*/ 679695 h 889760"/>
              <a:gd name="connsiteX39" fmla="*/ 243555 w 508688"/>
              <a:gd name="connsiteY39" fmla="*/ 617911 h 889760"/>
              <a:gd name="connsiteX40" fmla="*/ 169414 w 508688"/>
              <a:gd name="connsiteY40" fmla="*/ 543771 h 889760"/>
              <a:gd name="connsiteX41" fmla="*/ 157057 w 508688"/>
              <a:gd name="connsiteY41" fmla="*/ 296635 h 889760"/>
              <a:gd name="connsiteX42" fmla="*/ 181771 w 508688"/>
              <a:gd name="connsiteY42" fmla="*/ 259565 h 889760"/>
              <a:gd name="connsiteX43" fmla="*/ 255911 w 508688"/>
              <a:gd name="connsiteY43" fmla="*/ 234852 h 889760"/>
              <a:gd name="connsiteX44" fmla="*/ 305338 w 508688"/>
              <a:gd name="connsiteY44" fmla="*/ 308992 h 889760"/>
              <a:gd name="connsiteX45" fmla="*/ 354766 w 508688"/>
              <a:gd name="connsiteY45" fmla="*/ 395490 h 889760"/>
              <a:gd name="connsiteX46" fmla="*/ 194128 w 508688"/>
              <a:gd name="connsiteY46" fmla="*/ 494344 h 889760"/>
              <a:gd name="connsiteX47" fmla="*/ 169414 w 508688"/>
              <a:gd name="connsiteY47" fmla="*/ 531414 h 889760"/>
              <a:gd name="connsiteX48" fmla="*/ 132344 w 508688"/>
              <a:gd name="connsiteY48" fmla="*/ 556127 h 889760"/>
              <a:gd name="connsiteX49" fmla="*/ 95274 w 508688"/>
              <a:gd name="connsiteY49" fmla="*/ 642625 h 889760"/>
              <a:gd name="connsiteX50" fmla="*/ 107630 w 508688"/>
              <a:gd name="connsiteY50" fmla="*/ 778549 h 889760"/>
              <a:gd name="connsiteX51" fmla="*/ 391836 w 508688"/>
              <a:gd name="connsiteY51" fmla="*/ 766192 h 889760"/>
              <a:gd name="connsiteX52" fmla="*/ 404193 w 508688"/>
              <a:gd name="connsiteY52" fmla="*/ 605554 h 889760"/>
              <a:gd name="connsiteX53" fmla="*/ 416549 w 508688"/>
              <a:gd name="connsiteY53" fmla="*/ 568484 h 889760"/>
              <a:gd name="connsiteX54" fmla="*/ 441263 w 508688"/>
              <a:gd name="connsiteY54" fmla="*/ 457273 h 889760"/>
              <a:gd name="connsiteX55" fmla="*/ 453620 w 508688"/>
              <a:gd name="connsiteY55" fmla="*/ 420203 h 889760"/>
              <a:gd name="connsiteX56" fmla="*/ 478333 w 508688"/>
              <a:gd name="connsiteY56" fmla="*/ 383133 h 889760"/>
              <a:gd name="connsiteX57" fmla="*/ 465976 w 508688"/>
              <a:gd name="connsiteY57" fmla="*/ 271922 h 889760"/>
              <a:gd name="connsiteX58" fmla="*/ 453620 w 508688"/>
              <a:gd name="connsiteY58" fmla="*/ 234852 h 889760"/>
              <a:gd name="connsiteX59" fmla="*/ 416549 w 508688"/>
              <a:gd name="connsiteY59" fmla="*/ 197781 h 889760"/>
              <a:gd name="connsiteX60" fmla="*/ 342409 w 508688"/>
              <a:gd name="connsiteY60" fmla="*/ 86571 h 889760"/>
              <a:gd name="connsiteX61" fmla="*/ 317695 w 508688"/>
              <a:gd name="connsiteY61" fmla="*/ 49500 h 889760"/>
              <a:gd name="connsiteX62" fmla="*/ 243555 w 508688"/>
              <a:gd name="connsiteY62" fmla="*/ 73 h 889760"/>
              <a:gd name="connsiteX63" fmla="*/ 169414 w 508688"/>
              <a:gd name="connsiteY63" fmla="*/ 12430 h 889760"/>
              <a:gd name="connsiteX64" fmla="*/ 157057 w 508688"/>
              <a:gd name="connsiteY64" fmla="*/ 49500 h 889760"/>
              <a:gd name="connsiteX65" fmla="*/ 169414 w 508688"/>
              <a:gd name="connsiteY65" fmla="*/ 148354 h 889760"/>
              <a:gd name="connsiteX66" fmla="*/ 243555 w 508688"/>
              <a:gd name="connsiteY66" fmla="*/ 160711 h 889760"/>
              <a:gd name="connsiteX67" fmla="*/ 280625 w 508688"/>
              <a:gd name="connsiteY67" fmla="*/ 173068 h 889760"/>
              <a:gd name="connsiteX68" fmla="*/ 342409 w 508688"/>
              <a:gd name="connsiteY68" fmla="*/ 185425 h 889760"/>
              <a:gd name="connsiteX69" fmla="*/ 354766 w 508688"/>
              <a:gd name="connsiteY69" fmla="*/ 222495 h 889760"/>
              <a:gd name="connsiteX70" fmla="*/ 379479 w 508688"/>
              <a:gd name="connsiteY70" fmla="*/ 271922 h 889760"/>
              <a:gd name="connsiteX71" fmla="*/ 330052 w 508688"/>
              <a:gd name="connsiteY71" fmla="*/ 543771 h 889760"/>
              <a:gd name="connsiteX72" fmla="*/ 255911 w 508688"/>
              <a:gd name="connsiteY72" fmla="*/ 556127 h 889760"/>
              <a:gd name="connsiteX73" fmla="*/ 194128 w 508688"/>
              <a:gd name="connsiteY73" fmla="*/ 543771 h 889760"/>
              <a:gd name="connsiteX74" fmla="*/ 95274 w 508688"/>
              <a:gd name="connsiteY74" fmla="*/ 432560 h 889760"/>
              <a:gd name="connsiteX75" fmla="*/ 82917 w 508688"/>
              <a:gd name="connsiteY75" fmla="*/ 395490 h 889760"/>
              <a:gd name="connsiteX76" fmla="*/ 33490 w 508688"/>
              <a:gd name="connsiteY76" fmla="*/ 321349 h 889760"/>
              <a:gd name="connsiteX77" fmla="*/ 8776 w 508688"/>
              <a:gd name="connsiteY77" fmla="*/ 284279 h 889760"/>
              <a:gd name="connsiteX78" fmla="*/ 21133 w 508688"/>
              <a:gd name="connsiteY78" fmla="*/ 247208 h 889760"/>
              <a:gd name="connsiteX79" fmla="*/ 119987 w 508688"/>
              <a:gd name="connsiteY79" fmla="*/ 210138 h 889760"/>
              <a:gd name="connsiteX80" fmla="*/ 218841 w 508688"/>
              <a:gd name="connsiteY80" fmla="*/ 222495 h 889760"/>
              <a:gd name="connsiteX81" fmla="*/ 255911 w 508688"/>
              <a:gd name="connsiteY81" fmla="*/ 247208 h 889760"/>
              <a:gd name="connsiteX82" fmla="*/ 317695 w 508688"/>
              <a:gd name="connsiteY82" fmla="*/ 321349 h 889760"/>
              <a:gd name="connsiteX83" fmla="*/ 330052 w 508688"/>
              <a:gd name="connsiteY83" fmla="*/ 358419 h 889760"/>
              <a:gd name="connsiteX84" fmla="*/ 280625 w 508688"/>
              <a:gd name="connsiteY84" fmla="*/ 556127 h 889760"/>
              <a:gd name="connsiteX85" fmla="*/ 243555 w 508688"/>
              <a:gd name="connsiteY85" fmla="*/ 568484 h 889760"/>
              <a:gd name="connsiteX86" fmla="*/ 132344 w 508688"/>
              <a:gd name="connsiteY86" fmla="*/ 667338 h 889760"/>
              <a:gd name="connsiteX87" fmla="*/ 21133 w 508688"/>
              <a:gd name="connsiteY87" fmla="*/ 716765 h 889760"/>
              <a:gd name="connsiteX88" fmla="*/ 8776 w 508688"/>
              <a:gd name="connsiteY88" fmla="*/ 753835 h 889760"/>
              <a:gd name="connsiteX89" fmla="*/ 45847 w 508688"/>
              <a:gd name="connsiteY89" fmla="*/ 877403 h 889760"/>
              <a:gd name="connsiteX90" fmla="*/ 82917 w 508688"/>
              <a:gd name="connsiteY90" fmla="*/ 889760 h 889760"/>
              <a:gd name="connsiteX91" fmla="*/ 231198 w 508688"/>
              <a:gd name="connsiteY91" fmla="*/ 877403 h 889760"/>
              <a:gd name="connsiteX92" fmla="*/ 292982 w 508688"/>
              <a:gd name="connsiteY92" fmla="*/ 852690 h 889760"/>
              <a:gd name="connsiteX93" fmla="*/ 330052 w 508688"/>
              <a:gd name="connsiteY93" fmla="*/ 840333 h 889760"/>
              <a:gd name="connsiteX94" fmla="*/ 404193 w 508688"/>
              <a:gd name="connsiteY94" fmla="*/ 803263 h 889760"/>
              <a:gd name="connsiteX95" fmla="*/ 391836 w 508688"/>
              <a:gd name="connsiteY95" fmla="*/ 580841 h 889760"/>
              <a:gd name="connsiteX96" fmla="*/ 354766 w 508688"/>
              <a:gd name="connsiteY96" fmla="*/ 543771 h 889760"/>
              <a:gd name="connsiteX97" fmla="*/ 280625 w 508688"/>
              <a:gd name="connsiteY97" fmla="*/ 494344 h 889760"/>
              <a:gd name="connsiteX98" fmla="*/ 268268 w 508688"/>
              <a:gd name="connsiteY98" fmla="*/ 457273 h 889760"/>
              <a:gd name="connsiteX99" fmla="*/ 231198 w 508688"/>
              <a:gd name="connsiteY99" fmla="*/ 407846 h 88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508688" h="889760">
                <a:moveTo>
                  <a:pt x="465976" y="333706"/>
                </a:moveTo>
                <a:cubicBezTo>
                  <a:pt x="379040" y="362685"/>
                  <a:pt x="486364" y="324969"/>
                  <a:pt x="379479" y="370776"/>
                </a:cubicBezTo>
                <a:cubicBezTo>
                  <a:pt x="367507" y="375907"/>
                  <a:pt x="354766" y="379014"/>
                  <a:pt x="342409" y="383133"/>
                </a:cubicBezTo>
                <a:cubicBezTo>
                  <a:pt x="325933" y="395490"/>
                  <a:pt x="310863" y="409985"/>
                  <a:pt x="292982" y="420203"/>
                </a:cubicBezTo>
                <a:cubicBezTo>
                  <a:pt x="281673" y="426665"/>
                  <a:pt x="265121" y="423350"/>
                  <a:pt x="255911" y="432560"/>
                </a:cubicBezTo>
                <a:cubicBezTo>
                  <a:pt x="242886" y="445585"/>
                  <a:pt x="240337" y="465994"/>
                  <a:pt x="231198" y="481987"/>
                </a:cubicBezTo>
                <a:cubicBezTo>
                  <a:pt x="223830" y="494881"/>
                  <a:pt x="213852" y="506163"/>
                  <a:pt x="206484" y="519057"/>
                </a:cubicBezTo>
                <a:cubicBezTo>
                  <a:pt x="143774" y="628800"/>
                  <a:pt x="217269" y="515239"/>
                  <a:pt x="157057" y="605554"/>
                </a:cubicBezTo>
                <a:cubicBezTo>
                  <a:pt x="152938" y="617911"/>
                  <a:pt x="150526" y="630975"/>
                  <a:pt x="144701" y="642625"/>
                </a:cubicBezTo>
                <a:cubicBezTo>
                  <a:pt x="138060" y="655908"/>
                  <a:pt x="121045" y="664882"/>
                  <a:pt x="119987" y="679695"/>
                </a:cubicBezTo>
                <a:cubicBezTo>
                  <a:pt x="116746" y="725074"/>
                  <a:pt x="125910" y="770581"/>
                  <a:pt x="132344" y="815619"/>
                </a:cubicBezTo>
                <a:cubicBezTo>
                  <a:pt x="134186" y="828514"/>
                  <a:pt x="136564" y="842519"/>
                  <a:pt x="144701" y="852690"/>
                </a:cubicBezTo>
                <a:cubicBezTo>
                  <a:pt x="153978" y="864287"/>
                  <a:pt x="169414" y="869165"/>
                  <a:pt x="181771" y="877403"/>
                </a:cubicBezTo>
                <a:cubicBezTo>
                  <a:pt x="198247" y="865046"/>
                  <a:pt x="214440" y="852303"/>
                  <a:pt x="231198" y="840333"/>
                </a:cubicBezTo>
                <a:cubicBezTo>
                  <a:pt x="243283" y="831701"/>
                  <a:pt x="268268" y="830470"/>
                  <a:pt x="268268" y="815619"/>
                </a:cubicBezTo>
                <a:cubicBezTo>
                  <a:pt x="268268" y="800768"/>
                  <a:pt x="245605" y="794508"/>
                  <a:pt x="231198" y="790906"/>
                </a:cubicBezTo>
                <a:cubicBezTo>
                  <a:pt x="195013" y="781860"/>
                  <a:pt x="157057" y="782668"/>
                  <a:pt x="119987" y="778549"/>
                </a:cubicBezTo>
                <a:cubicBezTo>
                  <a:pt x="111749" y="766192"/>
                  <a:pt x="101305" y="755050"/>
                  <a:pt x="95274" y="741479"/>
                </a:cubicBezTo>
                <a:cubicBezTo>
                  <a:pt x="84694" y="717674"/>
                  <a:pt x="70560" y="667338"/>
                  <a:pt x="70560" y="667338"/>
                </a:cubicBezTo>
                <a:cubicBezTo>
                  <a:pt x="105775" y="561694"/>
                  <a:pt x="92043" y="619047"/>
                  <a:pt x="107630" y="494344"/>
                </a:cubicBezTo>
                <a:cubicBezTo>
                  <a:pt x="111749" y="387252"/>
                  <a:pt x="104831" y="279162"/>
                  <a:pt x="119987" y="173068"/>
                </a:cubicBezTo>
                <a:cubicBezTo>
                  <a:pt x="122087" y="158366"/>
                  <a:pt x="142494" y="145441"/>
                  <a:pt x="157057" y="148354"/>
                </a:cubicBezTo>
                <a:cubicBezTo>
                  <a:pt x="171620" y="151267"/>
                  <a:pt x="171270" y="174924"/>
                  <a:pt x="181771" y="185425"/>
                </a:cubicBezTo>
                <a:cubicBezTo>
                  <a:pt x="196334" y="199988"/>
                  <a:pt x="214722" y="210138"/>
                  <a:pt x="231198" y="222495"/>
                </a:cubicBezTo>
                <a:cubicBezTo>
                  <a:pt x="247674" y="247208"/>
                  <a:pt x="259623" y="275632"/>
                  <a:pt x="280625" y="296635"/>
                </a:cubicBezTo>
                <a:cubicBezTo>
                  <a:pt x="292982" y="308992"/>
                  <a:pt x="307538" y="319486"/>
                  <a:pt x="317695" y="333706"/>
                </a:cubicBezTo>
                <a:cubicBezTo>
                  <a:pt x="360550" y="393704"/>
                  <a:pt x="327875" y="366421"/>
                  <a:pt x="354766" y="420203"/>
                </a:cubicBezTo>
                <a:cubicBezTo>
                  <a:pt x="381426" y="473523"/>
                  <a:pt x="379412" y="438437"/>
                  <a:pt x="391836" y="494344"/>
                </a:cubicBezTo>
                <a:cubicBezTo>
                  <a:pt x="397271" y="518802"/>
                  <a:pt x="396270" y="544715"/>
                  <a:pt x="404193" y="568484"/>
                </a:cubicBezTo>
                <a:cubicBezTo>
                  <a:pt x="408889" y="582573"/>
                  <a:pt x="422875" y="591983"/>
                  <a:pt x="428906" y="605554"/>
                </a:cubicBezTo>
                <a:cubicBezTo>
                  <a:pt x="439486" y="629359"/>
                  <a:pt x="453620" y="679695"/>
                  <a:pt x="453620" y="679695"/>
                </a:cubicBezTo>
                <a:cubicBezTo>
                  <a:pt x="465977" y="667338"/>
                  <a:pt x="480997" y="657165"/>
                  <a:pt x="490690" y="642625"/>
                </a:cubicBezTo>
                <a:cubicBezTo>
                  <a:pt x="497915" y="631787"/>
                  <a:pt x="503047" y="618579"/>
                  <a:pt x="503047" y="605554"/>
                </a:cubicBezTo>
                <a:cubicBezTo>
                  <a:pt x="503047" y="487961"/>
                  <a:pt x="508688" y="508984"/>
                  <a:pt x="465976" y="444917"/>
                </a:cubicBezTo>
                <a:cubicBezTo>
                  <a:pt x="449500" y="449036"/>
                  <a:pt x="429330" y="446090"/>
                  <a:pt x="416549" y="457273"/>
                </a:cubicBezTo>
                <a:cubicBezTo>
                  <a:pt x="394196" y="476832"/>
                  <a:pt x="367122" y="531414"/>
                  <a:pt x="367122" y="531414"/>
                </a:cubicBezTo>
                <a:cubicBezTo>
                  <a:pt x="363003" y="543771"/>
                  <a:pt x="356747" y="555610"/>
                  <a:pt x="354766" y="568484"/>
                </a:cubicBezTo>
                <a:cubicBezTo>
                  <a:pt x="348472" y="609397"/>
                  <a:pt x="359221" y="654225"/>
                  <a:pt x="342409" y="692052"/>
                </a:cubicBezTo>
                <a:cubicBezTo>
                  <a:pt x="337119" y="703955"/>
                  <a:pt x="317695" y="683814"/>
                  <a:pt x="305338" y="679695"/>
                </a:cubicBezTo>
                <a:cubicBezTo>
                  <a:pt x="228948" y="628767"/>
                  <a:pt x="303469" y="685314"/>
                  <a:pt x="243555" y="617911"/>
                </a:cubicBezTo>
                <a:cubicBezTo>
                  <a:pt x="220335" y="591789"/>
                  <a:pt x="169414" y="543771"/>
                  <a:pt x="169414" y="543771"/>
                </a:cubicBezTo>
                <a:cubicBezTo>
                  <a:pt x="132578" y="433260"/>
                  <a:pt x="129179" y="454614"/>
                  <a:pt x="157057" y="296635"/>
                </a:cubicBezTo>
                <a:cubicBezTo>
                  <a:pt x="159638" y="282010"/>
                  <a:pt x="169177" y="267436"/>
                  <a:pt x="181771" y="259565"/>
                </a:cubicBezTo>
                <a:cubicBezTo>
                  <a:pt x="203862" y="245759"/>
                  <a:pt x="255911" y="234852"/>
                  <a:pt x="255911" y="234852"/>
                </a:cubicBezTo>
                <a:cubicBezTo>
                  <a:pt x="272387" y="259565"/>
                  <a:pt x="292055" y="282426"/>
                  <a:pt x="305338" y="308992"/>
                </a:cubicBezTo>
                <a:cubicBezTo>
                  <a:pt x="336694" y="371702"/>
                  <a:pt x="319834" y="343092"/>
                  <a:pt x="354766" y="395490"/>
                </a:cubicBezTo>
                <a:cubicBezTo>
                  <a:pt x="332256" y="553055"/>
                  <a:pt x="376778" y="442158"/>
                  <a:pt x="194128" y="494344"/>
                </a:cubicBezTo>
                <a:cubicBezTo>
                  <a:pt x="179848" y="498424"/>
                  <a:pt x="179915" y="520913"/>
                  <a:pt x="169414" y="531414"/>
                </a:cubicBezTo>
                <a:cubicBezTo>
                  <a:pt x="158913" y="541915"/>
                  <a:pt x="144701" y="547889"/>
                  <a:pt x="132344" y="556127"/>
                </a:cubicBezTo>
                <a:cubicBezTo>
                  <a:pt x="127516" y="565783"/>
                  <a:pt x="95274" y="624439"/>
                  <a:pt x="95274" y="642625"/>
                </a:cubicBezTo>
                <a:cubicBezTo>
                  <a:pt x="95274" y="688120"/>
                  <a:pt x="103511" y="733241"/>
                  <a:pt x="107630" y="778549"/>
                </a:cubicBezTo>
                <a:cubicBezTo>
                  <a:pt x="202365" y="774430"/>
                  <a:pt x="309928" y="813971"/>
                  <a:pt x="391836" y="766192"/>
                </a:cubicBezTo>
                <a:cubicBezTo>
                  <a:pt x="438225" y="739132"/>
                  <a:pt x="397532" y="658843"/>
                  <a:pt x="404193" y="605554"/>
                </a:cubicBezTo>
                <a:cubicBezTo>
                  <a:pt x="405809" y="592630"/>
                  <a:pt x="413390" y="581120"/>
                  <a:pt x="416549" y="568484"/>
                </a:cubicBezTo>
                <a:cubicBezTo>
                  <a:pt x="442022" y="466589"/>
                  <a:pt x="415899" y="546043"/>
                  <a:pt x="441263" y="457273"/>
                </a:cubicBezTo>
                <a:cubicBezTo>
                  <a:pt x="444841" y="444749"/>
                  <a:pt x="447795" y="431853"/>
                  <a:pt x="453620" y="420203"/>
                </a:cubicBezTo>
                <a:cubicBezTo>
                  <a:pt x="460261" y="406920"/>
                  <a:pt x="470095" y="395490"/>
                  <a:pt x="478333" y="383133"/>
                </a:cubicBezTo>
                <a:cubicBezTo>
                  <a:pt x="474214" y="346063"/>
                  <a:pt x="472108" y="308713"/>
                  <a:pt x="465976" y="271922"/>
                </a:cubicBezTo>
                <a:cubicBezTo>
                  <a:pt x="463835" y="259074"/>
                  <a:pt x="460845" y="245689"/>
                  <a:pt x="453620" y="234852"/>
                </a:cubicBezTo>
                <a:cubicBezTo>
                  <a:pt x="443926" y="220312"/>
                  <a:pt x="427278" y="211575"/>
                  <a:pt x="416549" y="197781"/>
                </a:cubicBezTo>
                <a:cubicBezTo>
                  <a:pt x="416540" y="197769"/>
                  <a:pt x="354770" y="105112"/>
                  <a:pt x="342409" y="86571"/>
                </a:cubicBezTo>
                <a:cubicBezTo>
                  <a:pt x="334171" y="74214"/>
                  <a:pt x="330052" y="57738"/>
                  <a:pt x="317695" y="49500"/>
                </a:cubicBezTo>
                <a:lnTo>
                  <a:pt x="243555" y="73"/>
                </a:lnTo>
                <a:cubicBezTo>
                  <a:pt x="218841" y="4192"/>
                  <a:pt x="191168" y="0"/>
                  <a:pt x="169414" y="12430"/>
                </a:cubicBezTo>
                <a:cubicBezTo>
                  <a:pt x="158105" y="18892"/>
                  <a:pt x="157057" y="36475"/>
                  <a:pt x="157057" y="49500"/>
                </a:cubicBezTo>
                <a:cubicBezTo>
                  <a:pt x="157057" y="82708"/>
                  <a:pt x="149026" y="122141"/>
                  <a:pt x="169414" y="148354"/>
                </a:cubicBezTo>
                <a:cubicBezTo>
                  <a:pt x="184796" y="168131"/>
                  <a:pt x="218841" y="156592"/>
                  <a:pt x="243555" y="160711"/>
                </a:cubicBezTo>
                <a:cubicBezTo>
                  <a:pt x="255912" y="164830"/>
                  <a:pt x="267989" y="169909"/>
                  <a:pt x="280625" y="173068"/>
                </a:cubicBezTo>
                <a:cubicBezTo>
                  <a:pt x="301000" y="178162"/>
                  <a:pt x="324934" y="173775"/>
                  <a:pt x="342409" y="185425"/>
                </a:cubicBezTo>
                <a:cubicBezTo>
                  <a:pt x="353247" y="192650"/>
                  <a:pt x="349635" y="210523"/>
                  <a:pt x="354766" y="222495"/>
                </a:cubicBezTo>
                <a:cubicBezTo>
                  <a:pt x="362022" y="239426"/>
                  <a:pt x="371241" y="255446"/>
                  <a:pt x="379479" y="271922"/>
                </a:cubicBezTo>
                <a:cubicBezTo>
                  <a:pt x="370742" y="455402"/>
                  <a:pt x="448636" y="517420"/>
                  <a:pt x="330052" y="543771"/>
                </a:cubicBezTo>
                <a:cubicBezTo>
                  <a:pt x="305594" y="549206"/>
                  <a:pt x="280625" y="552008"/>
                  <a:pt x="255911" y="556127"/>
                </a:cubicBezTo>
                <a:cubicBezTo>
                  <a:pt x="235317" y="552008"/>
                  <a:pt x="213320" y="552301"/>
                  <a:pt x="194128" y="543771"/>
                </a:cubicBezTo>
                <a:cubicBezTo>
                  <a:pt x="154456" y="526139"/>
                  <a:pt x="107787" y="470099"/>
                  <a:pt x="95274" y="432560"/>
                </a:cubicBezTo>
                <a:cubicBezTo>
                  <a:pt x="91155" y="420203"/>
                  <a:pt x="89243" y="406876"/>
                  <a:pt x="82917" y="395490"/>
                </a:cubicBezTo>
                <a:cubicBezTo>
                  <a:pt x="68492" y="369526"/>
                  <a:pt x="49966" y="346063"/>
                  <a:pt x="33490" y="321349"/>
                </a:cubicBezTo>
                <a:lnTo>
                  <a:pt x="8776" y="284279"/>
                </a:lnTo>
                <a:cubicBezTo>
                  <a:pt x="12895" y="271922"/>
                  <a:pt x="12996" y="257379"/>
                  <a:pt x="21133" y="247208"/>
                </a:cubicBezTo>
                <a:cubicBezTo>
                  <a:pt x="45375" y="216906"/>
                  <a:pt x="86497" y="216836"/>
                  <a:pt x="119987" y="210138"/>
                </a:cubicBezTo>
                <a:cubicBezTo>
                  <a:pt x="152938" y="214257"/>
                  <a:pt x="186803" y="213757"/>
                  <a:pt x="218841" y="222495"/>
                </a:cubicBezTo>
                <a:cubicBezTo>
                  <a:pt x="233169" y="226402"/>
                  <a:pt x="244502" y="237701"/>
                  <a:pt x="255911" y="247208"/>
                </a:cubicBezTo>
                <a:cubicBezTo>
                  <a:pt x="279336" y="266729"/>
                  <a:pt x="303809" y="293577"/>
                  <a:pt x="317695" y="321349"/>
                </a:cubicBezTo>
                <a:cubicBezTo>
                  <a:pt x="323520" y="332999"/>
                  <a:pt x="325933" y="346062"/>
                  <a:pt x="330052" y="358419"/>
                </a:cubicBezTo>
                <a:cubicBezTo>
                  <a:pt x="320730" y="488923"/>
                  <a:pt x="364746" y="514066"/>
                  <a:pt x="280625" y="556127"/>
                </a:cubicBezTo>
                <a:cubicBezTo>
                  <a:pt x="268975" y="561952"/>
                  <a:pt x="255912" y="564365"/>
                  <a:pt x="243555" y="568484"/>
                </a:cubicBezTo>
                <a:cubicBezTo>
                  <a:pt x="221183" y="590856"/>
                  <a:pt x="172035" y="649697"/>
                  <a:pt x="132344" y="667338"/>
                </a:cubicBezTo>
                <a:cubicBezTo>
                  <a:pt x="0" y="726157"/>
                  <a:pt x="105027" y="660836"/>
                  <a:pt x="21133" y="716765"/>
                </a:cubicBezTo>
                <a:cubicBezTo>
                  <a:pt x="17014" y="729122"/>
                  <a:pt x="8776" y="740810"/>
                  <a:pt x="8776" y="753835"/>
                </a:cubicBezTo>
                <a:cubicBezTo>
                  <a:pt x="8776" y="787364"/>
                  <a:pt x="12349" y="850604"/>
                  <a:pt x="45847" y="877403"/>
                </a:cubicBezTo>
                <a:cubicBezTo>
                  <a:pt x="56018" y="885540"/>
                  <a:pt x="70560" y="885641"/>
                  <a:pt x="82917" y="889760"/>
                </a:cubicBezTo>
                <a:cubicBezTo>
                  <a:pt x="132344" y="885641"/>
                  <a:pt x="182354" y="886022"/>
                  <a:pt x="231198" y="877403"/>
                </a:cubicBezTo>
                <a:cubicBezTo>
                  <a:pt x="253042" y="873548"/>
                  <a:pt x="272213" y="860478"/>
                  <a:pt x="292982" y="852690"/>
                </a:cubicBezTo>
                <a:cubicBezTo>
                  <a:pt x="305178" y="848117"/>
                  <a:pt x="318402" y="846158"/>
                  <a:pt x="330052" y="840333"/>
                </a:cubicBezTo>
                <a:cubicBezTo>
                  <a:pt x="425857" y="792429"/>
                  <a:pt x="311024" y="834317"/>
                  <a:pt x="404193" y="803263"/>
                </a:cubicBezTo>
                <a:cubicBezTo>
                  <a:pt x="400074" y="729122"/>
                  <a:pt x="405730" y="653785"/>
                  <a:pt x="391836" y="580841"/>
                </a:cubicBezTo>
                <a:cubicBezTo>
                  <a:pt x="388566" y="563675"/>
                  <a:pt x="368560" y="554500"/>
                  <a:pt x="354766" y="543771"/>
                </a:cubicBezTo>
                <a:cubicBezTo>
                  <a:pt x="331321" y="525536"/>
                  <a:pt x="280625" y="494344"/>
                  <a:pt x="280625" y="494344"/>
                </a:cubicBezTo>
                <a:cubicBezTo>
                  <a:pt x="276506" y="481987"/>
                  <a:pt x="275493" y="468111"/>
                  <a:pt x="268268" y="457273"/>
                </a:cubicBezTo>
                <a:cubicBezTo>
                  <a:pt x="228285" y="397299"/>
                  <a:pt x="231198" y="442390"/>
                  <a:pt x="231198" y="407846"/>
                </a:cubicBezTo>
              </a:path>
            </a:pathLst>
          </a:cu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smtClean="0"/>
              <a:t>a</a:t>
            </a:r>
            <a:endParaRPr lang="en-US" dirty="0"/>
          </a:p>
        </p:txBody>
      </p:sp>
      <p:sp>
        <p:nvSpPr>
          <p:cNvPr id="32" name="Freeform 31"/>
          <p:cNvSpPr/>
          <p:nvPr/>
        </p:nvSpPr>
        <p:spPr>
          <a:xfrm rot="12975223">
            <a:off x="1147215" y="1646084"/>
            <a:ext cx="447022" cy="3253120"/>
          </a:xfrm>
          <a:custGeom>
            <a:avLst/>
            <a:gdLst>
              <a:gd name="connsiteX0" fmla="*/ 386143 w 1661151"/>
              <a:gd name="connsiteY0" fmla="*/ 0 h 3045116"/>
              <a:gd name="connsiteX1" fmla="*/ 435570 w 1661151"/>
              <a:gd name="connsiteY1" fmla="*/ 148281 h 3045116"/>
              <a:gd name="connsiteX2" fmla="*/ 509710 w 1661151"/>
              <a:gd name="connsiteY2" fmla="*/ 383060 h 3045116"/>
              <a:gd name="connsiteX3" fmla="*/ 546780 w 1661151"/>
              <a:gd name="connsiteY3" fmla="*/ 432487 h 3045116"/>
              <a:gd name="connsiteX4" fmla="*/ 596207 w 1661151"/>
              <a:gd name="connsiteY4" fmla="*/ 531341 h 3045116"/>
              <a:gd name="connsiteX5" fmla="*/ 620921 w 1661151"/>
              <a:gd name="connsiteY5" fmla="*/ 580768 h 3045116"/>
              <a:gd name="connsiteX6" fmla="*/ 732132 w 1661151"/>
              <a:gd name="connsiteY6" fmla="*/ 716692 h 3045116"/>
              <a:gd name="connsiteX7" fmla="*/ 818629 w 1661151"/>
              <a:gd name="connsiteY7" fmla="*/ 766119 h 3045116"/>
              <a:gd name="connsiteX8" fmla="*/ 868056 w 1661151"/>
              <a:gd name="connsiteY8" fmla="*/ 803189 h 3045116"/>
              <a:gd name="connsiteX9" fmla="*/ 905126 w 1661151"/>
              <a:gd name="connsiteY9" fmla="*/ 827903 h 3045116"/>
              <a:gd name="connsiteX10" fmla="*/ 954553 w 1661151"/>
              <a:gd name="connsiteY10" fmla="*/ 864973 h 3045116"/>
              <a:gd name="connsiteX11" fmla="*/ 1041051 w 1661151"/>
              <a:gd name="connsiteY11" fmla="*/ 914400 h 3045116"/>
              <a:gd name="connsiteX12" fmla="*/ 1090478 w 1661151"/>
              <a:gd name="connsiteY12" fmla="*/ 939114 h 3045116"/>
              <a:gd name="connsiteX13" fmla="*/ 1139905 w 1661151"/>
              <a:gd name="connsiteY13" fmla="*/ 976184 h 3045116"/>
              <a:gd name="connsiteX14" fmla="*/ 1238759 w 1661151"/>
              <a:gd name="connsiteY14" fmla="*/ 1000897 h 3045116"/>
              <a:gd name="connsiteX15" fmla="*/ 1547678 w 1661151"/>
              <a:gd name="connsiteY15" fmla="*/ 963827 h 3045116"/>
              <a:gd name="connsiteX16" fmla="*/ 1597105 w 1661151"/>
              <a:gd name="connsiteY16" fmla="*/ 939114 h 3045116"/>
              <a:gd name="connsiteX17" fmla="*/ 1634175 w 1661151"/>
              <a:gd name="connsiteY17" fmla="*/ 914400 h 3045116"/>
              <a:gd name="connsiteX18" fmla="*/ 1658889 w 1661151"/>
              <a:gd name="connsiteY18" fmla="*/ 864973 h 3045116"/>
              <a:gd name="connsiteX19" fmla="*/ 1634175 w 1661151"/>
              <a:gd name="connsiteY19" fmla="*/ 691979 h 3045116"/>
              <a:gd name="connsiteX20" fmla="*/ 1621818 w 1661151"/>
              <a:gd name="connsiteY20" fmla="*/ 654908 h 3045116"/>
              <a:gd name="connsiteX21" fmla="*/ 1609462 w 1661151"/>
              <a:gd name="connsiteY21" fmla="*/ 605481 h 3045116"/>
              <a:gd name="connsiteX22" fmla="*/ 1572391 w 1661151"/>
              <a:gd name="connsiteY22" fmla="*/ 556054 h 3045116"/>
              <a:gd name="connsiteX23" fmla="*/ 1535321 w 1661151"/>
              <a:gd name="connsiteY23" fmla="*/ 481914 h 3045116"/>
              <a:gd name="connsiteX24" fmla="*/ 1498251 w 1661151"/>
              <a:gd name="connsiteY24" fmla="*/ 444843 h 3045116"/>
              <a:gd name="connsiteX25" fmla="*/ 1448824 w 1661151"/>
              <a:gd name="connsiteY25" fmla="*/ 432487 h 3045116"/>
              <a:gd name="connsiteX26" fmla="*/ 1325256 w 1661151"/>
              <a:gd name="connsiteY26" fmla="*/ 370703 h 3045116"/>
              <a:gd name="connsiteX27" fmla="*/ 1275829 w 1661151"/>
              <a:gd name="connsiteY27" fmla="*/ 345989 h 3045116"/>
              <a:gd name="connsiteX28" fmla="*/ 1226402 w 1661151"/>
              <a:gd name="connsiteY28" fmla="*/ 333633 h 3045116"/>
              <a:gd name="connsiteX29" fmla="*/ 1102834 w 1661151"/>
              <a:gd name="connsiteY29" fmla="*/ 296562 h 3045116"/>
              <a:gd name="connsiteX30" fmla="*/ 855699 w 1661151"/>
              <a:gd name="connsiteY30" fmla="*/ 284206 h 3045116"/>
              <a:gd name="connsiteX31" fmla="*/ 818629 w 1661151"/>
              <a:gd name="connsiteY31" fmla="*/ 259492 h 3045116"/>
              <a:gd name="connsiteX32" fmla="*/ 682705 w 1661151"/>
              <a:gd name="connsiteY32" fmla="*/ 259492 h 3045116"/>
              <a:gd name="connsiteX33" fmla="*/ 583851 w 1661151"/>
              <a:gd name="connsiteY33" fmla="*/ 321276 h 3045116"/>
              <a:gd name="connsiteX34" fmla="*/ 509710 w 1661151"/>
              <a:gd name="connsiteY34" fmla="*/ 395416 h 3045116"/>
              <a:gd name="connsiteX35" fmla="*/ 447926 w 1661151"/>
              <a:gd name="connsiteY35" fmla="*/ 481914 h 3045116"/>
              <a:gd name="connsiteX36" fmla="*/ 435570 w 1661151"/>
              <a:gd name="connsiteY36" fmla="*/ 518984 h 3045116"/>
              <a:gd name="connsiteX37" fmla="*/ 398499 w 1661151"/>
              <a:gd name="connsiteY37" fmla="*/ 568411 h 3045116"/>
              <a:gd name="connsiteX38" fmla="*/ 336716 w 1661151"/>
              <a:gd name="connsiteY38" fmla="*/ 704335 h 3045116"/>
              <a:gd name="connsiteX39" fmla="*/ 312002 w 1661151"/>
              <a:gd name="connsiteY39" fmla="*/ 753762 h 3045116"/>
              <a:gd name="connsiteX40" fmla="*/ 299645 w 1661151"/>
              <a:gd name="connsiteY40" fmla="*/ 803189 h 3045116"/>
              <a:gd name="connsiteX41" fmla="*/ 287289 w 1661151"/>
              <a:gd name="connsiteY41" fmla="*/ 840260 h 3045116"/>
              <a:gd name="connsiteX42" fmla="*/ 299645 w 1661151"/>
              <a:gd name="connsiteY42" fmla="*/ 1025611 h 3045116"/>
              <a:gd name="connsiteX43" fmla="*/ 324359 w 1661151"/>
              <a:gd name="connsiteY43" fmla="*/ 1087395 h 3045116"/>
              <a:gd name="connsiteX44" fmla="*/ 361429 w 1661151"/>
              <a:gd name="connsiteY44" fmla="*/ 1149179 h 3045116"/>
              <a:gd name="connsiteX45" fmla="*/ 435570 w 1661151"/>
              <a:gd name="connsiteY45" fmla="*/ 1235676 h 3045116"/>
              <a:gd name="connsiteX46" fmla="*/ 509710 w 1661151"/>
              <a:gd name="connsiteY46" fmla="*/ 1322173 h 3045116"/>
              <a:gd name="connsiteX47" fmla="*/ 596207 w 1661151"/>
              <a:gd name="connsiteY47" fmla="*/ 1396314 h 3045116"/>
              <a:gd name="connsiteX48" fmla="*/ 620921 w 1661151"/>
              <a:gd name="connsiteY48" fmla="*/ 1433384 h 3045116"/>
              <a:gd name="connsiteX49" fmla="*/ 756845 w 1661151"/>
              <a:gd name="connsiteY49" fmla="*/ 1532238 h 3045116"/>
              <a:gd name="connsiteX50" fmla="*/ 818629 w 1661151"/>
              <a:gd name="connsiteY50" fmla="*/ 1569308 h 3045116"/>
              <a:gd name="connsiteX51" fmla="*/ 892770 w 1661151"/>
              <a:gd name="connsiteY51" fmla="*/ 1594022 h 3045116"/>
              <a:gd name="connsiteX52" fmla="*/ 1535321 w 1661151"/>
              <a:gd name="connsiteY52" fmla="*/ 1556951 h 3045116"/>
              <a:gd name="connsiteX53" fmla="*/ 1584748 w 1661151"/>
              <a:gd name="connsiteY53" fmla="*/ 1519881 h 3045116"/>
              <a:gd name="connsiteX54" fmla="*/ 1621818 w 1661151"/>
              <a:gd name="connsiteY54" fmla="*/ 1445741 h 3045116"/>
              <a:gd name="connsiteX55" fmla="*/ 1646532 w 1661151"/>
              <a:gd name="connsiteY55" fmla="*/ 1346887 h 3045116"/>
              <a:gd name="connsiteX56" fmla="*/ 1621818 w 1661151"/>
              <a:gd name="connsiteY56" fmla="*/ 1099751 h 3045116"/>
              <a:gd name="connsiteX57" fmla="*/ 1609462 w 1661151"/>
              <a:gd name="connsiteY57" fmla="*/ 1062681 h 3045116"/>
              <a:gd name="connsiteX58" fmla="*/ 1597105 w 1661151"/>
              <a:gd name="connsiteY58" fmla="*/ 988541 h 3045116"/>
              <a:gd name="connsiteX59" fmla="*/ 1560034 w 1661151"/>
              <a:gd name="connsiteY59" fmla="*/ 902043 h 3045116"/>
              <a:gd name="connsiteX60" fmla="*/ 1535321 w 1661151"/>
              <a:gd name="connsiteY60" fmla="*/ 864973 h 3045116"/>
              <a:gd name="connsiteX61" fmla="*/ 1498251 w 1661151"/>
              <a:gd name="connsiteY61" fmla="*/ 840260 h 3045116"/>
              <a:gd name="connsiteX62" fmla="*/ 1424110 w 1661151"/>
              <a:gd name="connsiteY62" fmla="*/ 778476 h 3045116"/>
              <a:gd name="connsiteX63" fmla="*/ 1399397 w 1661151"/>
              <a:gd name="connsiteY63" fmla="*/ 741406 h 3045116"/>
              <a:gd name="connsiteX64" fmla="*/ 1337613 w 1661151"/>
              <a:gd name="connsiteY64" fmla="*/ 716692 h 3045116"/>
              <a:gd name="connsiteX65" fmla="*/ 1275829 w 1661151"/>
              <a:gd name="connsiteY65" fmla="*/ 679622 h 3045116"/>
              <a:gd name="connsiteX66" fmla="*/ 1238759 w 1661151"/>
              <a:gd name="connsiteY66" fmla="*/ 654908 h 3045116"/>
              <a:gd name="connsiteX67" fmla="*/ 1201689 w 1661151"/>
              <a:gd name="connsiteY67" fmla="*/ 642551 h 3045116"/>
              <a:gd name="connsiteX68" fmla="*/ 880413 w 1661151"/>
              <a:gd name="connsiteY68" fmla="*/ 654908 h 3045116"/>
              <a:gd name="connsiteX69" fmla="*/ 793916 w 1661151"/>
              <a:gd name="connsiteY69" fmla="*/ 704335 h 3045116"/>
              <a:gd name="connsiteX70" fmla="*/ 756845 w 1661151"/>
              <a:gd name="connsiteY70" fmla="*/ 716692 h 3045116"/>
              <a:gd name="connsiteX71" fmla="*/ 732132 w 1661151"/>
              <a:gd name="connsiteY71" fmla="*/ 753762 h 3045116"/>
              <a:gd name="connsiteX72" fmla="*/ 657991 w 1661151"/>
              <a:gd name="connsiteY72" fmla="*/ 852616 h 3045116"/>
              <a:gd name="connsiteX73" fmla="*/ 633278 w 1661151"/>
              <a:gd name="connsiteY73" fmla="*/ 951470 h 3045116"/>
              <a:gd name="connsiteX74" fmla="*/ 608564 w 1661151"/>
              <a:gd name="connsiteY74" fmla="*/ 1025611 h 3045116"/>
              <a:gd name="connsiteX75" fmla="*/ 583851 w 1661151"/>
              <a:gd name="connsiteY75" fmla="*/ 1136822 h 3045116"/>
              <a:gd name="connsiteX76" fmla="*/ 608564 w 1661151"/>
              <a:gd name="connsiteY76" fmla="*/ 1458097 h 3045116"/>
              <a:gd name="connsiteX77" fmla="*/ 620921 w 1661151"/>
              <a:gd name="connsiteY77" fmla="*/ 1495168 h 3045116"/>
              <a:gd name="connsiteX78" fmla="*/ 633278 w 1661151"/>
              <a:gd name="connsiteY78" fmla="*/ 1569308 h 3045116"/>
              <a:gd name="connsiteX79" fmla="*/ 682705 w 1661151"/>
              <a:gd name="connsiteY79" fmla="*/ 1655806 h 3045116"/>
              <a:gd name="connsiteX80" fmla="*/ 719775 w 1661151"/>
              <a:gd name="connsiteY80" fmla="*/ 1705233 h 3045116"/>
              <a:gd name="connsiteX81" fmla="*/ 793916 w 1661151"/>
              <a:gd name="connsiteY81" fmla="*/ 1779373 h 3045116"/>
              <a:gd name="connsiteX82" fmla="*/ 830986 w 1661151"/>
              <a:gd name="connsiteY82" fmla="*/ 1816443 h 3045116"/>
              <a:gd name="connsiteX83" fmla="*/ 917483 w 1661151"/>
              <a:gd name="connsiteY83" fmla="*/ 1902941 h 3045116"/>
              <a:gd name="connsiteX84" fmla="*/ 954553 w 1661151"/>
              <a:gd name="connsiteY84" fmla="*/ 1940011 h 3045116"/>
              <a:gd name="connsiteX85" fmla="*/ 991624 w 1661151"/>
              <a:gd name="connsiteY85" fmla="*/ 1952368 h 3045116"/>
              <a:gd name="connsiteX86" fmla="*/ 1041051 w 1661151"/>
              <a:gd name="connsiteY86" fmla="*/ 1989438 h 3045116"/>
              <a:gd name="connsiteX87" fmla="*/ 1189332 w 1661151"/>
              <a:gd name="connsiteY87" fmla="*/ 2088292 h 3045116"/>
              <a:gd name="connsiteX88" fmla="*/ 1275829 w 1661151"/>
              <a:gd name="connsiteY88" fmla="*/ 2174789 h 3045116"/>
              <a:gd name="connsiteX89" fmla="*/ 1349970 w 1661151"/>
              <a:gd name="connsiteY89" fmla="*/ 2224216 h 3045116"/>
              <a:gd name="connsiteX90" fmla="*/ 1436467 w 1661151"/>
              <a:gd name="connsiteY90" fmla="*/ 2298357 h 3045116"/>
              <a:gd name="connsiteX91" fmla="*/ 1448824 w 1661151"/>
              <a:gd name="connsiteY91" fmla="*/ 2335427 h 3045116"/>
              <a:gd name="connsiteX92" fmla="*/ 1411753 w 1661151"/>
              <a:gd name="connsiteY92" fmla="*/ 2545492 h 3045116"/>
              <a:gd name="connsiteX93" fmla="*/ 1387040 w 1661151"/>
              <a:gd name="connsiteY93" fmla="*/ 2594919 h 3045116"/>
              <a:gd name="connsiteX94" fmla="*/ 1362326 w 1661151"/>
              <a:gd name="connsiteY94" fmla="*/ 2681416 h 3045116"/>
              <a:gd name="connsiteX95" fmla="*/ 1312899 w 1661151"/>
              <a:gd name="connsiteY95" fmla="*/ 2755557 h 3045116"/>
              <a:gd name="connsiteX96" fmla="*/ 1251116 w 1661151"/>
              <a:gd name="connsiteY96" fmla="*/ 2842054 h 3045116"/>
              <a:gd name="connsiteX97" fmla="*/ 1214045 w 1661151"/>
              <a:gd name="connsiteY97" fmla="*/ 2879124 h 3045116"/>
              <a:gd name="connsiteX98" fmla="*/ 1189332 w 1661151"/>
              <a:gd name="connsiteY98" fmla="*/ 2916195 h 3045116"/>
              <a:gd name="connsiteX99" fmla="*/ 1102834 w 1661151"/>
              <a:gd name="connsiteY99" fmla="*/ 2977979 h 3045116"/>
              <a:gd name="connsiteX100" fmla="*/ 1065764 w 1661151"/>
              <a:gd name="connsiteY100" fmla="*/ 3015049 h 3045116"/>
              <a:gd name="connsiteX101" fmla="*/ 966910 w 1661151"/>
              <a:gd name="connsiteY101" fmla="*/ 3039762 h 3045116"/>
              <a:gd name="connsiteX102" fmla="*/ 868056 w 1661151"/>
              <a:gd name="connsiteY102" fmla="*/ 3002692 h 3045116"/>
              <a:gd name="connsiteX103" fmla="*/ 781559 w 1661151"/>
              <a:gd name="connsiteY103" fmla="*/ 2977979 h 3045116"/>
              <a:gd name="connsiteX104" fmla="*/ 744489 w 1661151"/>
              <a:gd name="connsiteY104" fmla="*/ 2965622 h 3045116"/>
              <a:gd name="connsiteX105" fmla="*/ 682705 w 1661151"/>
              <a:gd name="connsiteY105" fmla="*/ 2879124 h 3045116"/>
              <a:gd name="connsiteX106" fmla="*/ 657991 w 1661151"/>
              <a:gd name="connsiteY106" fmla="*/ 2842054 h 3045116"/>
              <a:gd name="connsiteX107" fmla="*/ 608564 w 1661151"/>
              <a:gd name="connsiteY107" fmla="*/ 2755557 h 3045116"/>
              <a:gd name="connsiteX108" fmla="*/ 559137 w 1661151"/>
              <a:gd name="connsiteY108" fmla="*/ 2693773 h 3045116"/>
              <a:gd name="connsiteX109" fmla="*/ 534424 w 1661151"/>
              <a:gd name="connsiteY109" fmla="*/ 2656703 h 3045116"/>
              <a:gd name="connsiteX110" fmla="*/ 497353 w 1661151"/>
              <a:gd name="connsiteY110" fmla="*/ 2619633 h 3045116"/>
              <a:gd name="connsiteX111" fmla="*/ 484997 w 1661151"/>
              <a:gd name="connsiteY111" fmla="*/ 2557849 h 3045116"/>
              <a:gd name="connsiteX112" fmla="*/ 423213 w 1661151"/>
              <a:gd name="connsiteY112" fmla="*/ 2483708 h 3045116"/>
              <a:gd name="connsiteX113" fmla="*/ 410856 w 1661151"/>
              <a:gd name="connsiteY113" fmla="*/ 2446638 h 3045116"/>
              <a:gd name="connsiteX114" fmla="*/ 361429 w 1661151"/>
              <a:gd name="connsiteY114" fmla="*/ 2360141 h 3045116"/>
              <a:gd name="connsiteX115" fmla="*/ 349072 w 1661151"/>
              <a:gd name="connsiteY115" fmla="*/ 2310714 h 3045116"/>
              <a:gd name="connsiteX116" fmla="*/ 312002 w 1661151"/>
              <a:gd name="connsiteY116" fmla="*/ 2261287 h 3045116"/>
              <a:gd name="connsiteX117" fmla="*/ 262575 w 1661151"/>
              <a:gd name="connsiteY117" fmla="*/ 2162433 h 3045116"/>
              <a:gd name="connsiteX118" fmla="*/ 250218 w 1661151"/>
              <a:gd name="connsiteY118" fmla="*/ 2125362 h 3045116"/>
              <a:gd name="connsiteX119" fmla="*/ 225505 w 1661151"/>
              <a:gd name="connsiteY119" fmla="*/ 2026508 h 3045116"/>
              <a:gd name="connsiteX120" fmla="*/ 188434 w 1661151"/>
              <a:gd name="connsiteY120" fmla="*/ 1952368 h 3045116"/>
              <a:gd name="connsiteX121" fmla="*/ 163721 w 1661151"/>
              <a:gd name="connsiteY121" fmla="*/ 1865870 h 3045116"/>
              <a:gd name="connsiteX122" fmla="*/ 114294 w 1661151"/>
              <a:gd name="connsiteY122" fmla="*/ 1767016 h 3045116"/>
              <a:gd name="connsiteX123" fmla="*/ 101937 w 1661151"/>
              <a:gd name="connsiteY123" fmla="*/ 1680519 h 3045116"/>
              <a:gd name="connsiteX124" fmla="*/ 77224 w 1661151"/>
              <a:gd name="connsiteY124" fmla="*/ 1631092 h 3045116"/>
              <a:gd name="connsiteX125" fmla="*/ 64867 w 1661151"/>
              <a:gd name="connsiteY125" fmla="*/ 1581665 h 3045116"/>
              <a:gd name="connsiteX126" fmla="*/ 40153 w 1661151"/>
              <a:gd name="connsiteY126" fmla="*/ 1507524 h 3045116"/>
              <a:gd name="connsiteX127" fmla="*/ 27797 w 1661151"/>
              <a:gd name="connsiteY127" fmla="*/ 1458097 h 3045116"/>
              <a:gd name="connsiteX128" fmla="*/ 3083 w 1661151"/>
              <a:gd name="connsiteY128" fmla="*/ 1371600 h 3045116"/>
              <a:gd name="connsiteX129" fmla="*/ 3083 w 1661151"/>
              <a:gd name="connsiteY129" fmla="*/ 1223319 h 304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1661151" h="3045116">
                <a:moveTo>
                  <a:pt x="386143" y="0"/>
                </a:moveTo>
                <a:cubicBezTo>
                  <a:pt x="402619" y="49427"/>
                  <a:pt x="421257" y="98185"/>
                  <a:pt x="435570" y="148281"/>
                </a:cubicBezTo>
                <a:cubicBezTo>
                  <a:pt x="438777" y="159507"/>
                  <a:pt x="482072" y="333312"/>
                  <a:pt x="509710" y="383060"/>
                </a:cubicBezTo>
                <a:cubicBezTo>
                  <a:pt x="519711" y="401063"/>
                  <a:pt x="534423" y="416011"/>
                  <a:pt x="546780" y="432487"/>
                </a:cubicBezTo>
                <a:cubicBezTo>
                  <a:pt x="568462" y="519213"/>
                  <a:pt x="543696" y="447324"/>
                  <a:pt x="596207" y="531341"/>
                </a:cubicBezTo>
                <a:cubicBezTo>
                  <a:pt x="605970" y="546961"/>
                  <a:pt x="610703" y="565441"/>
                  <a:pt x="620921" y="580768"/>
                </a:cubicBezTo>
                <a:cubicBezTo>
                  <a:pt x="645385" y="617464"/>
                  <a:pt x="691461" y="682799"/>
                  <a:pt x="732132" y="716692"/>
                </a:cubicBezTo>
                <a:cubicBezTo>
                  <a:pt x="772950" y="750708"/>
                  <a:pt x="770280" y="735901"/>
                  <a:pt x="818629" y="766119"/>
                </a:cubicBezTo>
                <a:cubicBezTo>
                  <a:pt x="836093" y="777034"/>
                  <a:pt x="851298" y="791219"/>
                  <a:pt x="868056" y="803189"/>
                </a:cubicBezTo>
                <a:cubicBezTo>
                  <a:pt x="880141" y="811821"/>
                  <a:pt x="893041" y="819271"/>
                  <a:pt x="905126" y="827903"/>
                </a:cubicBezTo>
                <a:cubicBezTo>
                  <a:pt x="921884" y="839873"/>
                  <a:pt x="937178" y="853916"/>
                  <a:pt x="954553" y="864973"/>
                </a:cubicBezTo>
                <a:cubicBezTo>
                  <a:pt x="982569" y="882801"/>
                  <a:pt x="1011898" y="898498"/>
                  <a:pt x="1041051" y="914400"/>
                </a:cubicBezTo>
                <a:cubicBezTo>
                  <a:pt x="1057222" y="923221"/>
                  <a:pt x="1074858" y="929351"/>
                  <a:pt x="1090478" y="939114"/>
                </a:cubicBezTo>
                <a:cubicBezTo>
                  <a:pt x="1107942" y="950029"/>
                  <a:pt x="1122024" y="965966"/>
                  <a:pt x="1139905" y="976184"/>
                </a:cubicBezTo>
                <a:cubicBezTo>
                  <a:pt x="1160367" y="987877"/>
                  <a:pt x="1223110" y="997767"/>
                  <a:pt x="1238759" y="1000897"/>
                </a:cubicBezTo>
                <a:cubicBezTo>
                  <a:pt x="1280476" y="997105"/>
                  <a:pt x="1459087" y="1001794"/>
                  <a:pt x="1547678" y="963827"/>
                </a:cubicBezTo>
                <a:cubicBezTo>
                  <a:pt x="1564609" y="956571"/>
                  <a:pt x="1581112" y="948253"/>
                  <a:pt x="1597105" y="939114"/>
                </a:cubicBezTo>
                <a:cubicBezTo>
                  <a:pt x="1609999" y="931746"/>
                  <a:pt x="1621818" y="922638"/>
                  <a:pt x="1634175" y="914400"/>
                </a:cubicBezTo>
                <a:cubicBezTo>
                  <a:pt x="1642413" y="897924"/>
                  <a:pt x="1657476" y="883339"/>
                  <a:pt x="1658889" y="864973"/>
                </a:cubicBezTo>
                <a:cubicBezTo>
                  <a:pt x="1661151" y="835572"/>
                  <a:pt x="1644310" y="732516"/>
                  <a:pt x="1634175" y="691979"/>
                </a:cubicBezTo>
                <a:cubicBezTo>
                  <a:pt x="1631016" y="679342"/>
                  <a:pt x="1625396" y="667432"/>
                  <a:pt x="1621818" y="654908"/>
                </a:cubicBezTo>
                <a:cubicBezTo>
                  <a:pt x="1617153" y="638579"/>
                  <a:pt x="1617057" y="620671"/>
                  <a:pt x="1609462" y="605481"/>
                </a:cubicBezTo>
                <a:cubicBezTo>
                  <a:pt x="1600252" y="587061"/>
                  <a:pt x="1584748" y="572530"/>
                  <a:pt x="1572391" y="556054"/>
                </a:cubicBezTo>
                <a:cubicBezTo>
                  <a:pt x="1560006" y="518901"/>
                  <a:pt x="1561936" y="513852"/>
                  <a:pt x="1535321" y="481914"/>
                </a:cubicBezTo>
                <a:cubicBezTo>
                  <a:pt x="1524134" y="468489"/>
                  <a:pt x="1513424" y="453513"/>
                  <a:pt x="1498251" y="444843"/>
                </a:cubicBezTo>
                <a:cubicBezTo>
                  <a:pt x="1483506" y="436417"/>
                  <a:pt x="1465300" y="436606"/>
                  <a:pt x="1448824" y="432487"/>
                </a:cubicBezTo>
                <a:lnTo>
                  <a:pt x="1325256" y="370703"/>
                </a:lnTo>
                <a:cubicBezTo>
                  <a:pt x="1308780" y="362465"/>
                  <a:pt x="1293700" y="350456"/>
                  <a:pt x="1275829" y="345989"/>
                </a:cubicBezTo>
                <a:cubicBezTo>
                  <a:pt x="1259353" y="341870"/>
                  <a:pt x="1242668" y="338513"/>
                  <a:pt x="1226402" y="333633"/>
                </a:cubicBezTo>
                <a:cubicBezTo>
                  <a:pt x="1210403" y="328833"/>
                  <a:pt x="1129127" y="298753"/>
                  <a:pt x="1102834" y="296562"/>
                </a:cubicBezTo>
                <a:cubicBezTo>
                  <a:pt x="1020638" y="289712"/>
                  <a:pt x="938077" y="288325"/>
                  <a:pt x="855699" y="284206"/>
                </a:cubicBezTo>
                <a:cubicBezTo>
                  <a:pt x="843342" y="275968"/>
                  <a:pt x="831912" y="266134"/>
                  <a:pt x="818629" y="259492"/>
                </a:cubicBezTo>
                <a:cubicBezTo>
                  <a:pt x="768342" y="234348"/>
                  <a:pt x="747862" y="251347"/>
                  <a:pt x="682705" y="259492"/>
                </a:cubicBezTo>
                <a:cubicBezTo>
                  <a:pt x="635202" y="275326"/>
                  <a:pt x="626267" y="273558"/>
                  <a:pt x="583851" y="321276"/>
                </a:cubicBezTo>
                <a:cubicBezTo>
                  <a:pt x="510131" y="404211"/>
                  <a:pt x="585806" y="370052"/>
                  <a:pt x="509710" y="395416"/>
                </a:cubicBezTo>
                <a:cubicBezTo>
                  <a:pt x="501315" y="406609"/>
                  <a:pt x="456960" y="463846"/>
                  <a:pt x="447926" y="481914"/>
                </a:cubicBezTo>
                <a:cubicBezTo>
                  <a:pt x="442101" y="493564"/>
                  <a:pt x="442032" y="507675"/>
                  <a:pt x="435570" y="518984"/>
                </a:cubicBezTo>
                <a:cubicBezTo>
                  <a:pt x="425352" y="536865"/>
                  <a:pt x="408876" y="550622"/>
                  <a:pt x="398499" y="568411"/>
                </a:cubicBezTo>
                <a:cubicBezTo>
                  <a:pt x="295613" y="744786"/>
                  <a:pt x="377563" y="609026"/>
                  <a:pt x="336716" y="704335"/>
                </a:cubicBezTo>
                <a:cubicBezTo>
                  <a:pt x="329460" y="721266"/>
                  <a:pt x="318470" y="736514"/>
                  <a:pt x="312002" y="753762"/>
                </a:cubicBezTo>
                <a:cubicBezTo>
                  <a:pt x="306039" y="769663"/>
                  <a:pt x="304310" y="786860"/>
                  <a:pt x="299645" y="803189"/>
                </a:cubicBezTo>
                <a:cubicBezTo>
                  <a:pt x="296067" y="815713"/>
                  <a:pt x="291408" y="827903"/>
                  <a:pt x="287289" y="840260"/>
                </a:cubicBezTo>
                <a:cubicBezTo>
                  <a:pt x="291408" y="902044"/>
                  <a:pt x="290460" y="964375"/>
                  <a:pt x="299645" y="1025611"/>
                </a:cubicBezTo>
                <a:cubicBezTo>
                  <a:pt x="302935" y="1047547"/>
                  <a:pt x="314439" y="1067556"/>
                  <a:pt x="324359" y="1087395"/>
                </a:cubicBezTo>
                <a:cubicBezTo>
                  <a:pt x="335100" y="1108877"/>
                  <a:pt x="346684" y="1130221"/>
                  <a:pt x="361429" y="1149179"/>
                </a:cubicBezTo>
                <a:cubicBezTo>
                  <a:pt x="501281" y="1328990"/>
                  <a:pt x="346990" y="1102809"/>
                  <a:pt x="435570" y="1235676"/>
                </a:cubicBezTo>
                <a:cubicBezTo>
                  <a:pt x="457762" y="1302255"/>
                  <a:pt x="434726" y="1255520"/>
                  <a:pt x="509710" y="1322173"/>
                </a:cubicBezTo>
                <a:cubicBezTo>
                  <a:pt x="599606" y="1402080"/>
                  <a:pt x="520650" y="1345941"/>
                  <a:pt x="596207" y="1396314"/>
                </a:cubicBezTo>
                <a:cubicBezTo>
                  <a:pt x="604445" y="1408671"/>
                  <a:pt x="609882" y="1423449"/>
                  <a:pt x="620921" y="1433384"/>
                </a:cubicBezTo>
                <a:cubicBezTo>
                  <a:pt x="641262" y="1451691"/>
                  <a:pt x="718096" y="1508020"/>
                  <a:pt x="756845" y="1532238"/>
                </a:cubicBezTo>
                <a:cubicBezTo>
                  <a:pt x="777212" y="1544967"/>
                  <a:pt x="796765" y="1559370"/>
                  <a:pt x="818629" y="1569308"/>
                </a:cubicBezTo>
                <a:cubicBezTo>
                  <a:pt x="842345" y="1580088"/>
                  <a:pt x="892770" y="1594022"/>
                  <a:pt x="892770" y="1594022"/>
                </a:cubicBezTo>
                <a:cubicBezTo>
                  <a:pt x="1001703" y="1591753"/>
                  <a:pt x="1355839" y="1669128"/>
                  <a:pt x="1535321" y="1556951"/>
                </a:cubicBezTo>
                <a:cubicBezTo>
                  <a:pt x="1552785" y="1546036"/>
                  <a:pt x="1568272" y="1532238"/>
                  <a:pt x="1584748" y="1519881"/>
                </a:cubicBezTo>
                <a:cubicBezTo>
                  <a:pt x="1615809" y="1426701"/>
                  <a:pt x="1573909" y="1541560"/>
                  <a:pt x="1621818" y="1445741"/>
                </a:cubicBezTo>
                <a:cubicBezTo>
                  <a:pt x="1634483" y="1420410"/>
                  <a:pt x="1641832" y="1370387"/>
                  <a:pt x="1646532" y="1346887"/>
                </a:cubicBezTo>
                <a:cubicBezTo>
                  <a:pt x="1638294" y="1264508"/>
                  <a:pt x="1632526" y="1181845"/>
                  <a:pt x="1621818" y="1099751"/>
                </a:cubicBezTo>
                <a:cubicBezTo>
                  <a:pt x="1620133" y="1086835"/>
                  <a:pt x="1612287" y="1075396"/>
                  <a:pt x="1609462" y="1062681"/>
                </a:cubicBezTo>
                <a:cubicBezTo>
                  <a:pt x="1604027" y="1038223"/>
                  <a:pt x="1602540" y="1012999"/>
                  <a:pt x="1597105" y="988541"/>
                </a:cubicBezTo>
                <a:cubicBezTo>
                  <a:pt x="1590803" y="960183"/>
                  <a:pt x="1573772" y="926085"/>
                  <a:pt x="1560034" y="902043"/>
                </a:cubicBezTo>
                <a:cubicBezTo>
                  <a:pt x="1552666" y="889149"/>
                  <a:pt x="1545822" y="875474"/>
                  <a:pt x="1535321" y="864973"/>
                </a:cubicBezTo>
                <a:cubicBezTo>
                  <a:pt x="1524820" y="854472"/>
                  <a:pt x="1510608" y="848498"/>
                  <a:pt x="1498251" y="840260"/>
                </a:cubicBezTo>
                <a:cubicBezTo>
                  <a:pt x="1438039" y="749942"/>
                  <a:pt x="1518176" y="856864"/>
                  <a:pt x="1424110" y="778476"/>
                </a:cubicBezTo>
                <a:cubicBezTo>
                  <a:pt x="1412701" y="768969"/>
                  <a:pt x="1411482" y="750038"/>
                  <a:pt x="1399397" y="741406"/>
                </a:cubicBezTo>
                <a:cubicBezTo>
                  <a:pt x="1381347" y="728513"/>
                  <a:pt x="1357452" y="726612"/>
                  <a:pt x="1337613" y="716692"/>
                </a:cubicBezTo>
                <a:cubicBezTo>
                  <a:pt x="1316131" y="705951"/>
                  <a:pt x="1296196" y="692351"/>
                  <a:pt x="1275829" y="679622"/>
                </a:cubicBezTo>
                <a:cubicBezTo>
                  <a:pt x="1263235" y="671751"/>
                  <a:pt x="1252042" y="661550"/>
                  <a:pt x="1238759" y="654908"/>
                </a:cubicBezTo>
                <a:cubicBezTo>
                  <a:pt x="1227109" y="649083"/>
                  <a:pt x="1214046" y="646670"/>
                  <a:pt x="1201689" y="642551"/>
                </a:cubicBezTo>
                <a:cubicBezTo>
                  <a:pt x="1094597" y="646670"/>
                  <a:pt x="987052" y="644244"/>
                  <a:pt x="880413" y="654908"/>
                </a:cubicBezTo>
                <a:cubicBezTo>
                  <a:pt x="853336" y="657616"/>
                  <a:pt x="817585" y="692501"/>
                  <a:pt x="793916" y="704335"/>
                </a:cubicBezTo>
                <a:cubicBezTo>
                  <a:pt x="782266" y="710160"/>
                  <a:pt x="769202" y="712573"/>
                  <a:pt x="756845" y="716692"/>
                </a:cubicBezTo>
                <a:cubicBezTo>
                  <a:pt x="748607" y="729049"/>
                  <a:pt x="740867" y="741752"/>
                  <a:pt x="732132" y="753762"/>
                </a:cubicBezTo>
                <a:cubicBezTo>
                  <a:pt x="707906" y="787073"/>
                  <a:pt x="657991" y="852616"/>
                  <a:pt x="657991" y="852616"/>
                </a:cubicBezTo>
                <a:cubicBezTo>
                  <a:pt x="649753" y="885567"/>
                  <a:pt x="642609" y="918811"/>
                  <a:pt x="633278" y="951470"/>
                </a:cubicBezTo>
                <a:cubicBezTo>
                  <a:pt x="626121" y="976518"/>
                  <a:pt x="612847" y="999915"/>
                  <a:pt x="608564" y="1025611"/>
                </a:cubicBezTo>
                <a:cubicBezTo>
                  <a:pt x="594066" y="1112599"/>
                  <a:pt x="604129" y="1075982"/>
                  <a:pt x="583851" y="1136822"/>
                </a:cubicBezTo>
                <a:cubicBezTo>
                  <a:pt x="592089" y="1243914"/>
                  <a:pt x="597512" y="1351259"/>
                  <a:pt x="608564" y="1458097"/>
                </a:cubicBezTo>
                <a:cubicBezTo>
                  <a:pt x="609904" y="1471053"/>
                  <a:pt x="618095" y="1482453"/>
                  <a:pt x="620921" y="1495168"/>
                </a:cubicBezTo>
                <a:cubicBezTo>
                  <a:pt x="626356" y="1519626"/>
                  <a:pt x="626079" y="1545310"/>
                  <a:pt x="633278" y="1569308"/>
                </a:cubicBezTo>
                <a:cubicBezTo>
                  <a:pt x="640768" y="1594276"/>
                  <a:pt x="667014" y="1633838"/>
                  <a:pt x="682705" y="1655806"/>
                </a:cubicBezTo>
                <a:cubicBezTo>
                  <a:pt x="694675" y="1672564"/>
                  <a:pt x="705998" y="1689925"/>
                  <a:pt x="719775" y="1705233"/>
                </a:cubicBezTo>
                <a:cubicBezTo>
                  <a:pt x="743156" y="1731211"/>
                  <a:pt x="769202" y="1754660"/>
                  <a:pt x="793916" y="1779373"/>
                </a:cubicBezTo>
                <a:lnTo>
                  <a:pt x="830986" y="1816443"/>
                </a:lnTo>
                <a:lnTo>
                  <a:pt x="917483" y="1902941"/>
                </a:lnTo>
                <a:cubicBezTo>
                  <a:pt x="929840" y="1915298"/>
                  <a:pt x="937975" y="1934485"/>
                  <a:pt x="954553" y="1940011"/>
                </a:cubicBezTo>
                <a:lnTo>
                  <a:pt x="991624" y="1952368"/>
                </a:lnTo>
                <a:cubicBezTo>
                  <a:pt x="1008100" y="1964725"/>
                  <a:pt x="1023915" y="1978014"/>
                  <a:pt x="1041051" y="1989438"/>
                </a:cubicBezTo>
                <a:cubicBezTo>
                  <a:pt x="1111565" y="2036447"/>
                  <a:pt x="1115234" y="2024780"/>
                  <a:pt x="1189332" y="2088292"/>
                </a:cubicBezTo>
                <a:cubicBezTo>
                  <a:pt x="1220291" y="2114828"/>
                  <a:pt x="1241902" y="2152171"/>
                  <a:pt x="1275829" y="2174789"/>
                </a:cubicBezTo>
                <a:cubicBezTo>
                  <a:pt x="1300543" y="2191265"/>
                  <a:pt x="1328967" y="2203213"/>
                  <a:pt x="1349970" y="2224216"/>
                </a:cubicBezTo>
                <a:cubicBezTo>
                  <a:pt x="1409898" y="2284144"/>
                  <a:pt x="1380010" y="2260718"/>
                  <a:pt x="1436467" y="2298357"/>
                </a:cubicBezTo>
                <a:cubicBezTo>
                  <a:pt x="1440586" y="2310714"/>
                  <a:pt x="1448824" y="2322402"/>
                  <a:pt x="1448824" y="2335427"/>
                </a:cubicBezTo>
                <a:cubicBezTo>
                  <a:pt x="1448824" y="2409287"/>
                  <a:pt x="1436726" y="2476815"/>
                  <a:pt x="1411753" y="2545492"/>
                </a:cubicBezTo>
                <a:cubicBezTo>
                  <a:pt x="1405458" y="2562803"/>
                  <a:pt x="1393508" y="2577672"/>
                  <a:pt x="1387040" y="2594919"/>
                </a:cubicBezTo>
                <a:cubicBezTo>
                  <a:pt x="1379656" y="2614609"/>
                  <a:pt x="1373816" y="2660734"/>
                  <a:pt x="1362326" y="2681416"/>
                </a:cubicBezTo>
                <a:cubicBezTo>
                  <a:pt x="1347901" y="2707380"/>
                  <a:pt x="1329375" y="2730843"/>
                  <a:pt x="1312899" y="2755557"/>
                </a:cubicBezTo>
                <a:cubicBezTo>
                  <a:pt x="1293341" y="2784895"/>
                  <a:pt x="1274106" y="2815232"/>
                  <a:pt x="1251116" y="2842054"/>
                </a:cubicBezTo>
                <a:cubicBezTo>
                  <a:pt x="1239743" y="2855322"/>
                  <a:pt x="1225232" y="2865699"/>
                  <a:pt x="1214045" y="2879124"/>
                </a:cubicBezTo>
                <a:cubicBezTo>
                  <a:pt x="1204538" y="2890533"/>
                  <a:pt x="1199833" y="2905694"/>
                  <a:pt x="1189332" y="2916195"/>
                </a:cubicBezTo>
                <a:cubicBezTo>
                  <a:pt x="1144823" y="2960705"/>
                  <a:pt x="1144927" y="2942902"/>
                  <a:pt x="1102834" y="2977979"/>
                </a:cubicBezTo>
                <a:cubicBezTo>
                  <a:pt x="1089409" y="2989166"/>
                  <a:pt x="1081673" y="3007818"/>
                  <a:pt x="1065764" y="3015049"/>
                </a:cubicBezTo>
                <a:cubicBezTo>
                  <a:pt x="1034843" y="3029104"/>
                  <a:pt x="966910" y="3039762"/>
                  <a:pt x="966910" y="3039762"/>
                </a:cubicBezTo>
                <a:cubicBezTo>
                  <a:pt x="847711" y="3015924"/>
                  <a:pt x="952902" y="3045116"/>
                  <a:pt x="868056" y="3002692"/>
                </a:cubicBezTo>
                <a:cubicBezTo>
                  <a:pt x="848301" y="2992814"/>
                  <a:pt x="800040" y="2983259"/>
                  <a:pt x="781559" y="2977979"/>
                </a:cubicBezTo>
                <a:cubicBezTo>
                  <a:pt x="769035" y="2974401"/>
                  <a:pt x="756846" y="2969741"/>
                  <a:pt x="744489" y="2965622"/>
                </a:cubicBezTo>
                <a:cubicBezTo>
                  <a:pt x="686254" y="2878270"/>
                  <a:pt x="759328" y="2986395"/>
                  <a:pt x="682705" y="2879124"/>
                </a:cubicBezTo>
                <a:cubicBezTo>
                  <a:pt x="674073" y="2867039"/>
                  <a:pt x="664633" y="2855337"/>
                  <a:pt x="657991" y="2842054"/>
                </a:cubicBezTo>
                <a:cubicBezTo>
                  <a:pt x="610815" y="2747704"/>
                  <a:pt x="698206" y="2875080"/>
                  <a:pt x="608564" y="2755557"/>
                </a:cubicBezTo>
                <a:cubicBezTo>
                  <a:pt x="584507" y="2683389"/>
                  <a:pt x="615029" y="2749666"/>
                  <a:pt x="559137" y="2693773"/>
                </a:cubicBezTo>
                <a:cubicBezTo>
                  <a:pt x="548636" y="2683272"/>
                  <a:pt x="543931" y="2668112"/>
                  <a:pt x="534424" y="2656703"/>
                </a:cubicBezTo>
                <a:cubicBezTo>
                  <a:pt x="523237" y="2643278"/>
                  <a:pt x="509710" y="2631990"/>
                  <a:pt x="497353" y="2619633"/>
                </a:cubicBezTo>
                <a:cubicBezTo>
                  <a:pt x="493234" y="2599038"/>
                  <a:pt x="492371" y="2577514"/>
                  <a:pt x="484997" y="2557849"/>
                </a:cubicBezTo>
                <a:cubicBezTo>
                  <a:pt x="474676" y="2530326"/>
                  <a:pt x="442441" y="2502937"/>
                  <a:pt x="423213" y="2483708"/>
                </a:cubicBezTo>
                <a:cubicBezTo>
                  <a:pt x="419094" y="2471351"/>
                  <a:pt x="416681" y="2458288"/>
                  <a:pt x="410856" y="2446638"/>
                </a:cubicBezTo>
                <a:cubicBezTo>
                  <a:pt x="375007" y="2374940"/>
                  <a:pt x="393924" y="2446791"/>
                  <a:pt x="361429" y="2360141"/>
                </a:cubicBezTo>
                <a:cubicBezTo>
                  <a:pt x="355466" y="2344240"/>
                  <a:pt x="356667" y="2325904"/>
                  <a:pt x="349072" y="2310714"/>
                </a:cubicBezTo>
                <a:cubicBezTo>
                  <a:pt x="339862" y="2292294"/>
                  <a:pt x="322003" y="2279290"/>
                  <a:pt x="312002" y="2261287"/>
                </a:cubicBezTo>
                <a:cubicBezTo>
                  <a:pt x="211253" y="2079936"/>
                  <a:pt x="346809" y="2288781"/>
                  <a:pt x="262575" y="2162433"/>
                </a:cubicBezTo>
                <a:cubicBezTo>
                  <a:pt x="258456" y="2150076"/>
                  <a:pt x="253377" y="2137999"/>
                  <a:pt x="250218" y="2125362"/>
                </a:cubicBezTo>
                <a:cubicBezTo>
                  <a:pt x="243168" y="2097160"/>
                  <a:pt x="239629" y="2054755"/>
                  <a:pt x="225505" y="2026508"/>
                </a:cubicBezTo>
                <a:cubicBezTo>
                  <a:pt x="189403" y="1954304"/>
                  <a:pt x="209139" y="2024836"/>
                  <a:pt x="188434" y="1952368"/>
                </a:cubicBezTo>
                <a:cubicBezTo>
                  <a:pt x="183154" y="1933887"/>
                  <a:pt x="173598" y="1885625"/>
                  <a:pt x="163721" y="1865870"/>
                </a:cubicBezTo>
                <a:cubicBezTo>
                  <a:pt x="105359" y="1749145"/>
                  <a:pt x="142159" y="1850611"/>
                  <a:pt x="114294" y="1767016"/>
                </a:cubicBezTo>
                <a:cubicBezTo>
                  <a:pt x="110175" y="1738184"/>
                  <a:pt x="109600" y="1708618"/>
                  <a:pt x="101937" y="1680519"/>
                </a:cubicBezTo>
                <a:cubicBezTo>
                  <a:pt x="97090" y="1662748"/>
                  <a:pt x="83692" y="1648339"/>
                  <a:pt x="77224" y="1631092"/>
                </a:cubicBezTo>
                <a:cubicBezTo>
                  <a:pt x="71261" y="1615191"/>
                  <a:pt x="69747" y="1597932"/>
                  <a:pt x="64867" y="1581665"/>
                </a:cubicBezTo>
                <a:cubicBezTo>
                  <a:pt x="57381" y="1556713"/>
                  <a:pt x="46471" y="1532797"/>
                  <a:pt x="40153" y="1507524"/>
                </a:cubicBezTo>
                <a:cubicBezTo>
                  <a:pt x="36034" y="1491048"/>
                  <a:pt x="32462" y="1474426"/>
                  <a:pt x="27797" y="1458097"/>
                </a:cubicBezTo>
                <a:cubicBezTo>
                  <a:pt x="20784" y="1433553"/>
                  <a:pt x="4628" y="1396325"/>
                  <a:pt x="3083" y="1371600"/>
                </a:cubicBezTo>
                <a:cubicBezTo>
                  <a:pt x="0" y="1322269"/>
                  <a:pt x="3083" y="1272746"/>
                  <a:pt x="3083" y="1223319"/>
                </a:cubicBezTo>
              </a:path>
            </a:pathLst>
          </a:custGeom>
          <a:ln w="222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5-Point Star 32"/>
          <p:cNvSpPr/>
          <p:nvPr/>
        </p:nvSpPr>
        <p:spPr>
          <a:xfrm rot="20284382">
            <a:off x="4704819" y="3434384"/>
            <a:ext cx="692382" cy="437364"/>
          </a:xfrm>
          <a:prstGeom prst="star5">
            <a:avLst>
              <a:gd name="adj" fmla="val 6291"/>
              <a:gd name="hf" fmla="val 105146"/>
              <a:gd name="vf" fmla="val 110557"/>
            </a:avLst>
          </a:prstGeom>
          <a:noFill/>
          <a:ln w="349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704335" y="2613454"/>
            <a:ext cx="1052384" cy="784654"/>
          </a:xfrm>
          <a:custGeom>
            <a:avLst/>
            <a:gdLst>
              <a:gd name="connsiteX0" fmla="*/ 0 w 1052384"/>
              <a:gd name="connsiteY0" fmla="*/ 784654 h 784654"/>
              <a:gd name="connsiteX1" fmla="*/ 395416 w 1052384"/>
              <a:gd name="connsiteY1" fmla="*/ 43249 h 784654"/>
              <a:gd name="connsiteX2" fmla="*/ 506627 w 1052384"/>
              <a:gd name="connsiteY2" fmla="*/ 525162 h 784654"/>
              <a:gd name="connsiteX3" fmla="*/ 704335 w 1052384"/>
              <a:gd name="connsiteY3" fmla="*/ 475735 h 784654"/>
              <a:gd name="connsiteX4" fmla="*/ 1025611 w 1052384"/>
              <a:gd name="connsiteY4" fmla="*/ 512805 h 784654"/>
              <a:gd name="connsiteX5" fmla="*/ 864973 w 1052384"/>
              <a:gd name="connsiteY5" fmla="*/ 92676 h 784654"/>
              <a:gd name="connsiteX6" fmla="*/ 667265 w 1052384"/>
              <a:gd name="connsiteY6" fmla="*/ 253314 h 78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2384" h="784654">
                <a:moveTo>
                  <a:pt x="0" y="784654"/>
                </a:moveTo>
                <a:cubicBezTo>
                  <a:pt x="155489" y="435576"/>
                  <a:pt x="310978" y="86498"/>
                  <a:pt x="395416" y="43249"/>
                </a:cubicBezTo>
                <a:cubicBezTo>
                  <a:pt x="479854" y="0"/>
                  <a:pt x="455141" y="453081"/>
                  <a:pt x="506627" y="525162"/>
                </a:cubicBezTo>
                <a:cubicBezTo>
                  <a:pt x="558114" y="597243"/>
                  <a:pt x="617838" y="477794"/>
                  <a:pt x="704335" y="475735"/>
                </a:cubicBezTo>
                <a:cubicBezTo>
                  <a:pt x="790832" y="473676"/>
                  <a:pt x="998838" y="576648"/>
                  <a:pt x="1025611" y="512805"/>
                </a:cubicBezTo>
                <a:cubicBezTo>
                  <a:pt x="1052384" y="448962"/>
                  <a:pt x="924697" y="135924"/>
                  <a:pt x="864973" y="92676"/>
                </a:cubicBezTo>
                <a:cubicBezTo>
                  <a:pt x="805249" y="49428"/>
                  <a:pt x="736257" y="151371"/>
                  <a:pt x="667265" y="253314"/>
                </a:cubicBezTo>
              </a:path>
            </a:pathLst>
          </a:custGeom>
          <a:ln w="25400">
            <a:solidFill>
              <a:srgbClr val="029C0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5" name="Straight Connector 34"/>
          <p:cNvCxnSpPr/>
          <p:nvPr/>
        </p:nvCxnSpPr>
        <p:spPr>
          <a:xfrm>
            <a:off x="762000" y="5791200"/>
            <a:ext cx="1143000" cy="609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6-Point Star 36"/>
          <p:cNvSpPr/>
          <p:nvPr/>
        </p:nvSpPr>
        <p:spPr>
          <a:xfrm rot="1468995">
            <a:off x="5910187" y="2738256"/>
            <a:ext cx="575342" cy="1066800"/>
          </a:xfrm>
          <a:prstGeom prst="star6">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7"/>
          <p:cNvSpPr/>
          <p:nvPr/>
        </p:nvSpPr>
        <p:spPr>
          <a:xfrm rot="2401955">
            <a:off x="1511018" y="2457951"/>
            <a:ext cx="733023" cy="1194920"/>
          </a:xfrm>
          <a:prstGeom prst="triangle">
            <a:avLst>
              <a:gd name="adj" fmla="val 384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rot="14465900">
            <a:off x="3443373" y="1807685"/>
            <a:ext cx="430342" cy="1110145"/>
          </a:xfrm>
          <a:custGeom>
            <a:avLst/>
            <a:gdLst>
              <a:gd name="connsiteX0" fmla="*/ 465976 w 508688"/>
              <a:gd name="connsiteY0" fmla="*/ 333706 h 889760"/>
              <a:gd name="connsiteX1" fmla="*/ 379479 w 508688"/>
              <a:gd name="connsiteY1" fmla="*/ 370776 h 889760"/>
              <a:gd name="connsiteX2" fmla="*/ 342409 w 508688"/>
              <a:gd name="connsiteY2" fmla="*/ 383133 h 889760"/>
              <a:gd name="connsiteX3" fmla="*/ 292982 w 508688"/>
              <a:gd name="connsiteY3" fmla="*/ 420203 h 889760"/>
              <a:gd name="connsiteX4" fmla="*/ 255911 w 508688"/>
              <a:gd name="connsiteY4" fmla="*/ 432560 h 889760"/>
              <a:gd name="connsiteX5" fmla="*/ 231198 w 508688"/>
              <a:gd name="connsiteY5" fmla="*/ 481987 h 889760"/>
              <a:gd name="connsiteX6" fmla="*/ 206484 w 508688"/>
              <a:gd name="connsiteY6" fmla="*/ 519057 h 889760"/>
              <a:gd name="connsiteX7" fmla="*/ 157057 w 508688"/>
              <a:gd name="connsiteY7" fmla="*/ 605554 h 889760"/>
              <a:gd name="connsiteX8" fmla="*/ 144701 w 508688"/>
              <a:gd name="connsiteY8" fmla="*/ 642625 h 889760"/>
              <a:gd name="connsiteX9" fmla="*/ 119987 w 508688"/>
              <a:gd name="connsiteY9" fmla="*/ 679695 h 889760"/>
              <a:gd name="connsiteX10" fmla="*/ 132344 w 508688"/>
              <a:gd name="connsiteY10" fmla="*/ 815619 h 889760"/>
              <a:gd name="connsiteX11" fmla="*/ 144701 w 508688"/>
              <a:gd name="connsiteY11" fmla="*/ 852690 h 889760"/>
              <a:gd name="connsiteX12" fmla="*/ 181771 w 508688"/>
              <a:gd name="connsiteY12" fmla="*/ 877403 h 889760"/>
              <a:gd name="connsiteX13" fmla="*/ 231198 w 508688"/>
              <a:gd name="connsiteY13" fmla="*/ 840333 h 889760"/>
              <a:gd name="connsiteX14" fmla="*/ 268268 w 508688"/>
              <a:gd name="connsiteY14" fmla="*/ 815619 h 889760"/>
              <a:gd name="connsiteX15" fmla="*/ 231198 w 508688"/>
              <a:gd name="connsiteY15" fmla="*/ 790906 h 889760"/>
              <a:gd name="connsiteX16" fmla="*/ 119987 w 508688"/>
              <a:gd name="connsiteY16" fmla="*/ 778549 h 889760"/>
              <a:gd name="connsiteX17" fmla="*/ 95274 w 508688"/>
              <a:gd name="connsiteY17" fmla="*/ 741479 h 889760"/>
              <a:gd name="connsiteX18" fmla="*/ 70560 w 508688"/>
              <a:gd name="connsiteY18" fmla="*/ 667338 h 889760"/>
              <a:gd name="connsiteX19" fmla="*/ 107630 w 508688"/>
              <a:gd name="connsiteY19" fmla="*/ 494344 h 889760"/>
              <a:gd name="connsiteX20" fmla="*/ 119987 w 508688"/>
              <a:gd name="connsiteY20" fmla="*/ 173068 h 889760"/>
              <a:gd name="connsiteX21" fmla="*/ 157057 w 508688"/>
              <a:gd name="connsiteY21" fmla="*/ 148354 h 889760"/>
              <a:gd name="connsiteX22" fmla="*/ 181771 w 508688"/>
              <a:gd name="connsiteY22" fmla="*/ 185425 h 889760"/>
              <a:gd name="connsiteX23" fmla="*/ 231198 w 508688"/>
              <a:gd name="connsiteY23" fmla="*/ 222495 h 889760"/>
              <a:gd name="connsiteX24" fmla="*/ 280625 w 508688"/>
              <a:gd name="connsiteY24" fmla="*/ 296635 h 889760"/>
              <a:gd name="connsiteX25" fmla="*/ 317695 w 508688"/>
              <a:gd name="connsiteY25" fmla="*/ 333706 h 889760"/>
              <a:gd name="connsiteX26" fmla="*/ 354766 w 508688"/>
              <a:gd name="connsiteY26" fmla="*/ 420203 h 889760"/>
              <a:gd name="connsiteX27" fmla="*/ 391836 w 508688"/>
              <a:gd name="connsiteY27" fmla="*/ 494344 h 889760"/>
              <a:gd name="connsiteX28" fmla="*/ 404193 w 508688"/>
              <a:gd name="connsiteY28" fmla="*/ 568484 h 889760"/>
              <a:gd name="connsiteX29" fmla="*/ 428906 w 508688"/>
              <a:gd name="connsiteY29" fmla="*/ 605554 h 889760"/>
              <a:gd name="connsiteX30" fmla="*/ 453620 w 508688"/>
              <a:gd name="connsiteY30" fmla="*/ 679695 h 889760"/>
              <a:gd name="connsiteX31" fmla="*/ 490690 w 508688"/>
              <a:gd name="connsiteY31" fmla="*/ 642625 h 889760"/>
              <a:gd name="connsiteX32" fmla="*/ 503047 w 508688"/>
              <a:gd name="connsiteY32" fmla="*/ 605554 h 889760"/>
              <a:gd name="connsiteX33" fmla="*/ 465976 w 508688"/>
              <a:gd name="connsiteY33" fmla="*/ 444917 h 889760"/>
              <a:gd name="connsiteX34" fmla="*/ 416549 w 508688"/>
              <a:gd name="connsiteY34" fmla="*/ 457273 h 889760"/>
              <a:gd name="connsiteX35" fmla="*/ 367122 w 508688"/>
              <a:gd name="connsiteY35" fmla="*/ 531414 h 889760"/>
              <a:gd name="connsiteX36" fmla="*/ 354766 w 508688"/>
              <a:gd name="connsiteY36" fmla="*/ 568484 h 889760"/>
              <a:gd name="connsiteX37" fmla="*/ 342409 w 508688"/>
              <a:gd name="connsiteY37" fmla="*/ 692052 h 889760"/>
              <a:gd name="connsiteX38" fmla="*/ 305338 w 508688"/>
              <a:gd name="connsiteY38" fmla="*/ 679695 h 889760"/>
              <a:gd name="connsiteX39" fmla="*/ 243555 w 508688"/>
              <a:gd name="connsiteY39" fmla="*/ 617911 h 889760"/>
              <a:gd name="connsiteX40" fmla="*/ 169414 w 508688"/>
              <a:gd name="connsiteY40" fmla="*/ 543771 h 889760"/>
              <a:gd name="connsiteX41" fmla="*/ 157057 w 508688"/>
              <a:gd name="connsiteY41" fmla="*/ 296635 h 889760"/>
              <a:gd name="connsiteX42" fmla="*/ 181771 w 508688"/>
              <a:gd name="connsiteY42" fmla="*/ 259565 h 889760"/>
              <a:gd name="connsiteX43" fmla="*/ 255911 w 508688"/>
              <a:gd name="connsiteY43" fmla="*/ 234852 h 889760"/>
              <a:gd name="connsiteX44" fmla="*/ 305338 w 508688"/>
              <a:gd name="connsiteY44" fmla="*/ 308992 h 889760"/>
              <a:gd name="connsiteX45" fmla="*/ 354766 w 508688"/>
              <a:gd name="connsiteY45" fmla="*/ 395490 h 889760"/>
              <a:gd name="connsiteX46" fmla="*/ 194128 w 508688"/>
              <a:gd name="connsiteY46" fmla="*/ 494344 h 889760"/>
              <a:gd name="connsiteX47" fmla="*/ 169414 w 508688"/>
              <a:gd name="connsiteY47" fmla="*/ 531414 h 889760"/>
              <a:gd name="connsiteX48" fmla="*/ 132344 w 508688"/>
              <a:gd name="connsiteY48" fmla="*/ 556127 h 889760"/>
              <a:gd name="connsiteX49" fmla="*/ 95274 w 508688"/>
              <a:gd name="connsiteY49" fmla="*/ 642625 h 889760"/>
              <a:gd name="connsiteX50" fmla="*/ 107630 w 508688"/>
              <a:gd name="connsiteY50" fmla="*/ 778549 h 889760"/>
              <a:gd name="connsiteX51" fmla="*/ 391836 w 508688"/>
              <a:gd name="connsiteY51" fmla="*/ 766192 h 889760"/>
              <a:gd name="connsiteX52" fmla="*/ 404193 w 508688"/>
              <a:gd name="connsiteY52" fmla="*/ 605554 h 889760"/>
              <a:gd name="connsiteX53" fmla="*/ 416549 w 508688"/>
              <a:gd name="connsiteY53" fmla="*/ 568484 h 889760"/>
              <a:gd name="connsiteX54" fmla="*/ 441263 w 508688"/>
              <a:gd name="connsiteY54" fmla="*/ 457273 h 889760"/>
              <a:gd name="connsiteX55" fmla="*/ 453620 w 508688"/>
              <a:gd name="connsiteY55" fmla="*/ 420203 h 889760"/>
              <a:gd name="connsiteX56" fmla="*/ 478333 w 508688"/>
              <a:gd name="connsiteY56" fmla="*/ 383133 h 889760"/>
              <a:gd name="connsiteX57" fmla="*/ 465976 w 508688"/>
              <a:gd name="connsiteY57" fmla="*/ 271922 h 889760"/>
              <a:gd name="connsiteX58" fmla="*/ 453620 w 508688"/>
              <a:gd name="connsiteY58" fmla="*/ 234852 h 889760"/>
              <a:gd name="connsiteX59" fmla="*/ 416549 w 508688"/>
              <a:gd name="connsiteY59" fmla="*/ 197781 h 889760"/>
              <a:gd name="connsiteX60" fmla="*/ 342409 w 508688"/>
              <a:gd name="connsiteY60" fmla="*/ 86571 h 889760"/>
              <a:gd name="connsiteX61" fmla="*/ 317695 w 508688"/>
              <a:gd name="connsiteY61" fmla="*/ 49500 h 889760"/>
              <a:gd name="connsiteX62" fmla="*/ 243555 w 508688"/>
              <a:gd name="connsiteY62" fmla="*/ 73 h 889760"/>
              <a:gd name="connsiteX63" fmla="*/ 169414 w 508688"/>
              <a:gd name="connsiteY63" fmla="*/ 12430 h 889760"/>
              <a:gd name="connsiteX64" fmla="*/ 157057 w 508688"/>
              <a:gd name="connsiteY64" fmla="*/ 49500 h 889760"/>
              <a:gd name="connsiteX65" fmla="*/ 169414 w 508688"/>
              <a:gd name="connsiteY65" fmla="*/ 148354 h 889760"/>
              <a:gd name="connsiteX66" fmla="*/ 243555 w 508688"/>
              <a:gd name="connsiteY66" fmla="*/ 160711 h 889760"/>
              <a:gd name="connsiteX67" fmla="*/ 280625 w 508688"/>
              <a:gd name="connsiteY67" fmla="*/ 173068 h 889760"/>
              <a:gd name="connsiteX68" fmla="*/ 342409 w 508688"/>
              <a:gd name="connsiteY68" fmla="*/ 185425 h 889760"/>
              <a:gd name="connsiteX69" fmla="*/ 354766 w 508688"/>
              <a:gd name="connsiteY69" fmla="*/ 222495 h 889760"/>
              <a:gd name="connsiteX70" fmla="*/ 379479 w 508688"/>
              <a:gd name="connsiteY70" fmla="*/ 271922 h 889760"/>
              <a:gd name="connsiteX71" fmla="*/ 330052 w 508688"/>
              <a:gd name="connsiteY71" fmla="*/ 543771 h 889760"/>
              <a:gd name="connsiteX72" fmla="*/ 255911 w 508688"/>
              <a:gd name="connsiteY72" fmla="*/ 556127 h 889760"/>
              <a:gd name="connsiteX73" fmla="*/ 194128 w 508688"/>
              <a:gd name="connsiteY73" fmla="*/ 543771 h 889760"/>
              <a:gd name="connsiteX74" fmla="*/ 95274 w 508688"/>
              <a:gd name="connsiteY74" fmla="*/ 432560 h 889760"/>
              <a:gd name="connsiteX75" fmla="*/ 82917 w 508688"/>
              <a:gd name="connsiteY75" fmla="*/ 395490 h 889760"/>
              <a:gd name="connsiteX76" fmla="*/ 33490 w 508688"/>
              <a:gd name="connsiteY76" fmla="*/ 321349 h 889760"/>
              <a:gd name="connsiteX77" fmla="*/ 8776 w 508688"/>
              <a:gd name="connsiteY77" fmla="*/ 284279 h 889760"/>
              <a:gd name="connsiteX78" fmla="*/ 21133 w 508688"/>
              <a:gd name="connsiteY78" fmla="*/ 247208 h 889760"/>
              <a:gd name="connsiteX79" fmla="*/ 119987 w 508688"/>
              <a:gd name="connsiteY79" fmla="*/ 210138 h 889760"/>
              <a:gd name="connsiteX80" fmla="*/ 218841 w 508688"/>
              <a:gd name="connsiteY80" fmla="*/ 222495 h 889760"/>
              <a:gd name="connsiteX81" fmla="*/ 255911 w 508688"/>
              <a:gd name="connsiteY81" fmla="*/ 247208 h 889760"/>
              <a:gd name="connsiteX82" fmla="*/ 317695 w 508688"/>
              <a:gd name="connsiteY82" fmla="*/ 321349 h 889760"/>
              <a:gd name="connsiteX83" fmla="*/ 330052 w 508688"/>
              <a:gd name="connsiteY83" fmla="*/ 358419 h 889760"/>
              <a:gd name="connsiteX84" fmla="*/ 280625 w 508688"/>
              <a:gd name="connsiteY84" fmla="*/ 556127 h 889760"/>
              <a:gd name="connsiteX85" fmla="*/ 243555 w 508688"/>
              <a:gd name="connsiteY85" fmla="*/ 568484 h 889760"/>
              <a:gd name="connsiteX86" fmla="*/ 132344 w 508688"/>
              <a:gd name="connsiteY86" fmla="*/ 667338 h 889760"/>
              <a:gd name="connsiteX87" fmla="*/ 21133 w 508688"/>
              <a:gd name="connsiteY87" fmla="*/ 716765 h 889760"/>
              <a:gd name="connsiteX88" fmla="*/ 8776 w 508688"/>
              <a:gd name="connsiteY88" fmla="*/ 753835 h 889760"/>
              <a:gd name="connsiteX89" fmla="*/ 45847 w 508688"/>
              <a:gd name="connsiteY89" fmla="*/ 877403 h 889760"/>
              <a:gd name="connsiteX90" fmla="*/ 82917 w 508688"/>
              <a:gd name="connsiteY90" fmla="*/ 889760 h 889760"/>
              <a:gd name="connsiteX91" fmla="*/ 231198 w 508688"/>
              <a:gd name="connsiteY91" fmla="*/ 877403 h 889760"/>
              <a:gd name="connsiteX92" fmla="*/ 292982 w 508688"/>
              <a:gd name="connsiteY92" fmla="*/ 852690 h 889760"/>
              <a:gd name="connsiteX93" fmla="*/ 330052 w 508688"/>
              <a:gd name="connsiteY93" fmla="*/ 840333 h 889760"/>
              <a:gd name="connsiteX94" fmla="*/ 404193 w 508688"/>
              <a:gd name="connsiteY94" fmla="*/ 803263 h 889760"/>
              <a:gd name="connsiteX95" fmla="*/ 391836 w 508688"/>
              <a:gd name="connsiteY95" fmla="*/ 580841 h 889760"/>
              <a:gd name="connsiteX96" fmla="*/ 354766 w 508688"/>
              <a:gd name="connsiteY96" fmla="*/ 543771 h 889760"/>
              <a:gd name="connsiteX97" fmla="*/ 280625 w 508688"/>
              <a:gd name="connsiteY97" fmla="*/ 494344 h 889760"/>
              <a:gd name="connsiteX98" fmla="*/ 268268 w 508688"/>
              <a:gd name="connsiteY98" fmla="*/ 457273 h 889760"/>
              <a:gd name="connsiteX99" fmla="*/ 231198 w 508688"/>
              <a:gd name="connsiteY99" fmla="*/ 407846 h 88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508688" h="889760">
                <a:moveTo>
                  <a:pt x="465976" y="333706"/>
                </a:moveTo>
                <a:cubicBezTo>
                  <a:pt x="379040" y="362685"/>
                  <a:pt x="486364" y="324969"/>
                  <a:pt x="379479" y="370776"/>
                </a:cubicBezTo>
                <a:cubicBezTo>
                  <a:pt x="367507" y="375907"/>
                  <a:pt x="354766" y="379014"/>
                  <a:pt x="342409" y="383133"/>
                </a:cubicBezTo>
                <a:cubicBezTo>
                  <a:pt x="325933" y="395490"/>
                  <a:pt x="310863" y="409985"/>
                  <a:pt x="292982" y="420203"/>
                </a:cubicBezTo>
                <a:cubicBezTo>
                  <a:pt x="281673" y="426665"/>
                  <a:pt x="265121" y="423350"/>
                  <a:pt x="255911" y="432560"/>
                </a:cubicBezTo>
                <a:cubicBezTo>
                  <a:pt x="242886" y="445585"/>
                  <a:pt x="240337" y="465994"/>
                  <a:pt x="231198" y="481987"/>
                </a:cubicBezTo>
                <a:cubicBezTo>
                  <a:pt x="223830" y="494881"/>
                  <a:pt x="213852" y="506163"/>
                  <a:pt x="206484" y="519057"/>
                </a:cubicBezTo>
                <a:cubicBezTo>
                  <a:pt x="143774" y="628800"/>
                  <a:pt x="217269" y="515239"/>
                  <a:pt x="157057" y="605554"/>
                </a:cubicBezTo>
                <a:cubicBezTo>
                  <a:pt x="152938" y="617911"/>
                  <a:pt x="150526" y="630975"/>
                  <a:pt x="144701" y="642625"/>
                </a:cubicBezTo>
                <a:cubicBezTo>
                  <a:pt x="138060" y="655908"/>
                  <a:pt x="121045" y="664882"/>
                  <a:pt x="119987" y="679695"/>
                </a:cubicBezTo>
                <a:cubicBezTo>
                  <a:pt x="116746" y="725074"/>
                  <a:pt x="125910" y="770581"/>
                  <a:pt x="132344" y="815619"/>
                </a:cubicBezTo>
                <a:cubicBezTo>
                  <a:pt x="134186" y="828514"/>
                  <a:pt x="136564" y="842519"/>
                  <a:pt x="144701" y="852690"/>
                </a:cubicBezTo>
                <a:cubicBezTo>
                  <a:pt x="153978" y="864287"/>
                  <a:pt x="169414" y="869165"/>
                  <a:pt x="181771" y="877403"/>
                </a:cubicBezTo>
                <a:cubicBezTo>
                  <a:pt x="198247" y="865046"/>
                  <a:pt x="214440" y="852303"/>
                  <a:pt x="231198" y="840333"/>
                </a:cubicBezTo>
                <a:cubicBezTo>
                  <a:pt x="243283" y="831701"/>
                  <a:pt x="268268" y="830470"/>
                  <a:pt x="268268" y="815619"/>
                </a:cubicBezTo>
                <a:cubicBezTo>
                  <a:pt x="268268" y="800768"/>
                  <a:pt x="245605" y="794508"/>
                  <a:pt x="231198" y="790906"/>
                </a:cubicBezTo>
                <a:cubicBezTo>
                  <a:pt x="195013" y="781860"/>
                  <a:pt x="157057" y="782668"/>
                  <a:pt x="119987" y="778549"/>
                </a:cubicBezTo>
                <a:cubicBezTo>
                  <a:pt x="111749" y="766192"/>
                  <a:pt x="101305" y="755050"/>
                  <a:pt x="95274" y="741479"/>
                </a:cubicBezTo>
                <a:cubicBezTo>
                  <a:pt x="84694" y="717674"/>
                  <a:pt x="70560" y="667338"/>
                  <a:pt x="70560" y="667338"/>
                </a:cubicBezTo>
                <a:cubicBezTo>
                  <a:pt x="105775" y="561694"/>
                  <a:pt x="92043" y="619047"/>
                  <a:pt x="107630" y="494344"/>
                </a:cubicBezTo>
                <a:cubicBezTo>
                  <a:pt x="111749" y="387252"/>
                  <a:pt x="104831" y="279162"/>
                  <a:pt x="119987" y="173068"/>
                </a:cubicBezTo>
                <a:cubicBezTo>
                  <a:pt x="122087" y="158366"/>
                  <a:pt x="142494" y="145441"/>
                  <a:pt x="157057" y="148354"/>
                </a:cubicBezTo>
                <a:cubicBezTo>
                  <a:pt x="171620" y="151267"/>
                  <a:pt x="171270" y="174924"/>
                  <a:pt x="181771" y="185425"/>
                </a:cubicBezTo>
                <a:cubicBezTo>
                  <a:pt x="196334" y="199988"/>
                  <a:pt x="214722" y="210138"/>
                  <a:pt x="231198" y="222495"/>
                </a:cubicBezTo>
                <a:cubicBezTo>
                  <a:pt x="247674" y="247208"/>
                  <a:pt x="259623" y="275632"/>
                  <a:pt x="280625" y="296635"/>
                </a:cubicBezTo>
                <a:cubicBezTo>
                  <a:pt x="292982" y="308992"/>
                  <a:pt x="307538" y="319486"/>
                  <a:pt x="317695" y="333706"/>
                </a:cubicBezTo>
                <a:cubicBezTo>
                  <a:pt x="360550" y="393704"/>
                  <a:pt x="327875" y="366421"/>
                  <a:pt x="354766" y="420203"/>
                </a:cubicBezTo>
                <a:cubicBezTo>
                  <a:pt x="381426" y="473523"/>
                  <a:pt x="379412" y="438437"/>
                  <a:pt x="391836" y="494344"/>
                </a:cubicBezTo>
                <a:cubicBezTo>
                  <a:pt x="397271" y="518802"/>
                  <a:pt x="396270" y="544715"/>
                  <a:pt x="404193" y="568484"/>
                </a:cubicBezTo>
                <a:cubicBezTo>
                  <a:pt x="408889" y="582573"/>
                  <a:pt x="422875" y="591983"/>
                  <a:pt x="428906" y="605554"/>
                </a:cubicBezTo>
                <a:cubicBezTo>
                  <a:pt x="439486" y="629359"/>
                  <a:pt x="453620" y="679695"/>
                  <a:pt x="453620" y="679695"/>
                </a:cubicBezTo>
                <a:cubicBezTo>
                  <a:pt x="465977" y="667338"/>
                  <a:pt x="480997" y="657165"/>
                  <a:pt x="490690" y="642625"/>
                </a:cubicBezTo>
                <a:cubicBezTo>
                  <a:pt x="497915" y="631787"/>
                  <a:pt x="503047" y="618579"/>
                  <a:pt x="503047" y="605554"/>
                </a:cubicBezTo>
                <a:cubicBezTo>
                  <a:pt x="503047" y="487961"/>
                  <a:pt x="508688" y="508984"/>
                  <a:pt x="465976" y="444917"/>
                </a:cubicBezTo>
                <a:cubicBezTo>
                  <a:pt x="449500" y="449036"/>
                  <a:pt x="429330" y="446090"/>
                  <a:pt x="416549" y="457273"/>
                </a:cubicBezTo>
                <a:cubicBezTo>
                  <a:pt x="394196" y="476832"/>
                  <a:pt x="367122" y="531414"/>
                  <a:pt x="367122" y="531414"/>
                </a:cubicBezTo>
                <a:cubicBezTo>
                  <a:pt x="363003" y="543771"/>
                  <a:pt x="356747" y="555610"/>
                  <a:pt x="354766" y="568484"/>
                </a:cubicBezTo>
                <a:cubicBezTo>
                  <a:pt x="348472" y="609397"/>
                  <a:pt x="359221" y="654225"/>
                  <a:pt x="342409" y="692052"/>
                </a:cubicBezTo>
                <a:cubicBezTo>
                  <a:pt x="337119" y="703955"/>
                  <a:pt x="317695" y="683814"/>
                  <a:pt x="305338" y="679695"/>
                </a:cubicBezTo>
                <a:cubicBezTo>
                  <a:pt x="228948" y="628767"/>
                  <a:pt x="303469" y="685314"/>
                  <a:pt x="243555" y="617911"/>
                </a:cubicBezTo>
                <a:cubicBezTo>
                  <a:pt x="220335" y="591789"/>
                  <a:pt x="169414" y="543771"/>
                  <a:pt x="169414" y="543771"/>
                </a:cubicBezTo>
                <a:cubicBezTo>
                  <a:pt x="132578" y="433260"/>
                  <a:pt x="129179" y="454614"/>
                  <a:pt x="157057" y="296635"/>
                </a:cubicBezTo>
                <a:cubicBezTo>
                  <a:pt x="159638" y="282010"/>
                  <a:pt x="169177" y="267436"/>
                  <a:pt x="181771" y="259565"/>
                </a:cubicBezTo>
                <a:cubicBezTo>
                  <a:pt x="203862" y="245759"/>
                  <a:pt x="255911" y="234852"/>
                  <a:pt x="255911" y="234852"/>
                </a:cubicBezTo>
                <a:cubicBezTo>
                  <a:pt x="272387" y="259565"/>
                  <a:pt x="292055" y="282426"/>
                  <a:pt x="305338" y="308992"/>
                </a:cubicBezTo>
                <a:cubicBezTo>
                  <a:pt x="336694" y="371702"/>
                  <a:pt x="319834" y="343092"/>
                  <a:pt x="354766" y="395490"/>
                </a:cubicBezTo>
                <a:cubicBezTo>
                  <a:pt x="332256" y="553055"/>
                  <a:pt x="376778" y="442158"/>
                  <a:pt x="194128" y="494344"/>
                </a:cubicBezTo>
                <a:cubicBezTo>
                  <a:pt x="179848" y="498424"/>
                  <a:pt x="179915" y="520913"/>
                  <a:pt x="169414" y="531414"/>
                </a:cubicBezTo>
                <a:cubicBezTo>
                  <a:pt x="158913" y="541915"/>
                  <a:pt x="144701" y="547889"/>
                  <a:pt x="132344" y="556127"/>
                </a:cubicBezTo>
                <a:cubicBezTo>
                  <a:pt x="127516" y="565783"/>
                  <a:pt x="95274" y="624439"/>
                  <a:pt x="95274" y="642625"/>
                </a:cubicBezTo>
                <a:cubicBezTo>
                  <a:pt x="95274" y="688120"/>
                  <a:pt x="103511" y="733241"/>
                  <a:pt x="107630" y="778549"/>
                </a:cubicBezTo>
                <a:cubicBezTo>
                  <a:pt x="202365" y="774430"/>
                  <a:pt x="309928" y="813971"/>
                  <a:pt x="391836" y="766192"/>
                </a:cubicBezTo>
                <a:cubicBezTo>
                  <a:pt x="438225" y="739132"/>
                  <a:pt x="397532" y="658843"/>
                  <a:pt x="404193" y="605554"/>
                </a:cubicBezTo>
                <a:cubicBezTo>
                  <a:pt x="405809" y="592630"/>
                  <a:pt x="413390" y="581120"/>
                  <a:pt x="416549" y="568484"/>
                </a:cubicBezTo>
                <a:cubicBezTo>
                  <a:pt x="442022" y="466589"/>
                  <a:pt x="415899" y="546043"/>
                  <a:pt x="441263" y="457273"/>
                </a:cubicBezTo>
                <a:cubicBezTo>
                  <a:pt x="444841" y="444749"/>
                  <a:pt x="447795" y="431853"/>
                  <a:pt x="453620" y="420203"/>
                </a:cubicBezTo>
                <a:cubicBezTo>
                  <a:pt x="460261" y="406920"/>
                  <a:pt x="470095" y="395490"/>
                  <a:pt x="478333" y="383133"/>
                </a:cubicBezTo>
                <a:cubicBezTo>
                  <a:pt x="474214" y="346063"/>
                  <a:pt x="472108" y="308713"/>
                  <a:pt x="465976" y="271922"/>
                </a:cubicBezTo>
                <a:cubicBezTo>
                  <a:pt x="463835" y="259074"/>
                  <a:pt x="460845" y="245689"/>
                  <a:pt x="453620" y="234852"/>
                </a:cubicBezTo>
                <a:cubicBezTo>
                  <a:pt x="443926" y="220312"/>
                  <a:pt x="427278" y="211575"/>
                  <a:pt x="416549" y="197781"/>
                </a:cubicBezTo>
                <a:cubicBezTo>
                  <a:pt x="416540" y="197769"/>
                  <a:pt x="354770" y="105112"/>
                  <a:pt x="342409" y="86571"/>
                </a:cubicBezTo>
                <a:cubicBezTo>
                  <a:pt x="334171" y="74214"/>
                  <a:pt x="330052" y="57738"/>
                  <a:pt x="317695" y="49500"/>
                </a:cubicBezTo>
                <a:lnTo>
                  <a:pt x="243555" y="73"/>
                </a:lnTo>
                <a:cubicBezTo>
                  <a:pt x="218841" y="4192"/>
                  <a:pt x="191168" y="0"/>
                  <a:pt x="169414" y="12430"/>
                </a:cubicBezTo>
                <a:cubicBezTo>
                  <a:pt x="158105" y="18892"/>
                  <a:pt x="157057" y="36475"/>
                  <a:pt x="157057" y="49500"/>
                </a:cubicBezTo>
                <a:cubicBezTo>
                  <a:pt x="157057" y="82708"/>
                  <a:pt x="149026" y="122141"/>
                  <a:pt x="169414" y="148354"/>
                </a:cubicBezTo>
                <a:cubicBezTo>
                  <a:pt x="184796" y="168131"/>
                  <a:pt x="218841" y="156592"/>
                  <a:pt x="243555" y="160711"/>
                </a:cubicBezTo>
                <a:cubicBezTo>
                  <a:pt x="255912" y="164830"/>
                  <a:pt x="267989" y="169909"/>
                  <a:pt x="280625" y="173068"/>
                </a:cubicBezTo>
                <a:cubicBezTo>
                  <a:pt x="301000" y="178162"/>
                  <a:pt x="324934" y="173775"/>
                  <a:pt x="342409" y="185425"/>
                </a:cubicBezTo>
                <a:cubicBezTo>
                  <a:pt x="353247" y="192650"/>
                  <a:pt x="349635" y="210523"/>
                  <a:pt x="354766" y="222495"/>
                </a:cubicBezTo>
                <a:cubicBezTo>
                  <a:pt x="362022" y="239426"/>
                  <a:pt x="371241" y="255446"/>
                  <a:pt x="379479" y="271922"/>
                </a:cubicBezTo>
                <a:cubicBezTo>
                  <a:pt x="370742" y="455402"/>
                  <a:pt x="448636" y="517420"/>
                  <a:pt x="330052" y="543771"/>
                </a:cubicBezTo>
                <a:cubicBezTo>
                  <a:pt x="305594" y="549206"/>
                  <a:pt x="280625" y="552008"/>
                  <a:pt x="255911" y="556127"/>
                </a:cubicBezTo>
                <a:cubicBezTo>
                  <a:pt x="235317" y="552008"/>
                  <a:pt x="213320" y="552301"/>
                  <a:pt x="194128" y="543771"/>
                </a:cubicBezTo>
                <a:cubicBezTo>
                  <a:pt x="154456" y="526139"/>
                  <a:pt x="107787" y="470099"/>
                  <a:pt x="95274" y="432560"/>
                </a:cubicBezTo>
                <a:cubicBezTo>
                  <a:pt x="91155" y="420203"/>
                  <a:pt x="89243" y="406876"/>
                  <a:pt x="82917" y="395490"/>
                </a:cubicBezTo>
                <a:cubicBezTo>
                  <a:pt x="68492" y="369526"/>
                  <a:pt x="49966" y="346063"/>
                  <a:pt x="33490" y="321349"/>
                </a:cubicBezTo>
                <a:lnTo>
                  <a:pt x="8776" y="284279"/>
                </a:lnTo>
                <a:cubicBezTo>
                  <a:pt x="12895" y="271922"/>
                  <a:pt x="12996" y="257379"/>
                  <a:pt x="21133" y="247208"/>
                </a:cubicBezTo>
                <a:cubicBezTo>
                  <a:pt x="45375" y="216906"/>
                  <a:pt x="86497" y="216836"/>
                  <a:pt x="119987" y="210138"/>
                </a:cubicBezTo>
                <a:cubicBezTo>
                  <a:pt x="152938" y="214257"/>
                  <a:pt x="186803" y="213757"/>
                  <a:pt x="218841" y="222495"/>
                </a:cubicBezTo>
                <a:cubicBezTo>
                  <a:pt x="233169" y="226402"/>
                  <a:pt x="244502" y="237701"/>
                  <a:pt x="255911" y="247208"/>
                </a:cubicBezTo>
                <a:cubicBezTo>
                  <a:pt x="279336" y="266729"/>
                  <a:pt x="303809" y="293577"/>
                  <a:pt x="317695" y="321349"/>
                </a:cubicBezTo>
                <a:cubicBezTo>
                  <a:pt x="323520" y="332999"/>
                  <a:pt x="325933" y="346062"/>
                  <a:pt x="330052" y="358419"/>
                </a:cubicBezTo>
                <a:cubicBezTo>
                  <a:pt x="320730" y="488923"/>
                  <a:pt x="364746" y="514066"/>
                  <a:pt x="280625" y="556127"/>
                </a:cubicBezTo>
                <a:cubicBezTo>
                  <a:pt x="268975" y="561952"/>
                  <a:pt x="255912" y="564365"/>
                  <a:pt x="243555" y="568484"/>
                </a:cubicBezTo>
                <a:cubicBezTo>
                  <a:pt x="221183" y="590856"/>
                  <a:pt x="172035" y="649697"/>
                  <a:pt x="132344" y="667338"/>
                </a:cubicBezTo>
                <a:cubicBezTo>
                  <a:pt x="0" y="726157"/>
                  <a:pt x="105027" y="660836"/>
                  <a:pt x="21133" y="716765"/>
                </a:cubicBezTo>
                <a:cubicBezTo>
                  <a:pt x="17014" y="729122"/>
                  <a:pt x="8776" y="740810"/>
                  <a:pt x="8776" y="753835"/>
                </a:cubicBezTo>
                <a:cubicBezTo>
                  <a:pt x="8776" y="787364"/>
                  <a:pt x="12349" y="850604"/>
                  <a:pt x="45847" y="877403"/>
                </a:cubicBezTo>
                <a:cubicBezTo>
                  <a:pt x="56018" y="885540"/>
                  <a:pt x="70560" y="885641"/>
                  <a:pt x="82917" y="889760"/>
                </a:cubicBezTo>
                <a:cubicBezTo>
                  <a:pt x="132344" y="885641"/>
                  <a:pt x="182354" y="886022"/>
                  <a:pt x="231198" y="877403"/>
                </a:cubicBezTo>
                <a:cubicBezTo>
                  <a:pt x="253042" y="873548"/>
                  <a:pt x="272213" y="860478"/>
                  <a:pt x="292982" y="852690"/>
                </a:cubicBezTo>
                <a:cubicBezTo>
                  <a:pt x="305178" y="848117"/>
                  <a:pt x="318402" y="846158"/>
                  <a:pt x="330052" y="840333"/>
                </a:cubicBezTo>
                <a:cubicBezTo>
                  <a:pt x="425857" y="792429"/>
                  <a:pt x="311024" y="834317"/>
                  <a:pt x="404193" y="803263"/>
                </a:cubicBezTo>
                <a:cubicBezTo>
                  <a:pt x="400074" y="729122"/>
                  <a:pt x="405730" y="653785"/>
                  <a:pt x="391836" y="580841"/>
                </a:cubicBezTo>
                <a:cubicBezTo>
                  <a:pt x="388566" y="563675"/>
                  <a:pt x="368560" y="554500"/>
                  <a:pt x="354766" y="543771"/>
                </a:cubicBezTo>
                <a:cubicBezTo>
                  <a:pt x="331321" y="525536"/>
                  <a:pt x="280625" y="494344"/>
                  <a:pt x="280625" y="494344"/>
                </a:cubicBezTo>
                <a:cubicBezTo>
                  <a:pt x="276506" y="481987"/>
                  <a:pt x="275493" y="468111"/>
                  <a:pt x="268268" y="457273"/>
                </a:cubicBezTo>
                <a:cubicBezTo>
                  <a:pt x="228285" y="397299"/>
                  <a:pt x="231198" y="442390"/>
                  <a:pt x="231198" y="407846"/>
                </a:cubicBezTo>
              </a:path>
            </a:pathLst>
          </a:cu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smtClean="0"/>
              <a:t>a</a:t>
            </a:r>
            <a:endParaRPr lang="en-US" dirty="0"/>
          </a:p>
        </p:txBody>
      </p:sp>
      <p:sp>
        <p:nvSpPr>
          <p:cNvPr id="40" name="Freeform 39"/>
          <p:cNvSpPr/>
          <p:nvPr/>
        </p:nvSpPr>
        <p:spPr>
          <a:xfrm rot="17763687">
            <a:off x="4535532" y="4852003"/>
            <a:ext cx="554240" cy="976486"/>
          </a:xfrm>
          <a:custGeom>
            <a:avLst/>
            <a:gdLst>
              <a:gd name="connsiteX0" fmla="*/ 386143 w 1661151"/>
              <a:gd name="connsiteY0" fmla="*/ 0 h 3045116"/>
              <a:gd name="connsiteX1" fmla="*/ 435570 w 1661151"/>
              <a:gd name="connsiteY1" fmla="*/ 148281 h 3045116"/>
              <a:gd name="connsiteX2" fmla="*/ 509710 w 1661151"/>
              <a:gd name="connsiteY2" fmla="*/ 383060 h 3045116"/>
              <a:gd name="connsiteX3" fmla="*/ 546780 w 1661151"/>
              <a:gd name="connsiteY3" fmla="*/ 432487 h 3045116"/>
              <a:gd name="connsiteX4" fmla="*/ 596207 w 1661151"/>
              <a:gd name="connsiteY4" fmla="*/ 531341 h 3045116"/>
              <a:gd name="connsiteX5" fmla="*/ 620921 w 1661151"/>
              <a:gd name="connsiteY5" fmla="*/ 580768 h 3045116"/>
              <a:gd name="connsiteX6" fmla="*/ 732132 w 1661151"/>
              <a:gd name="connsiteY6" fmla="*/ 716692 h 3045116"/>
              <a:gd name="connsiteX7" fmla="*/ 818629 w 1661151"/>
              <a:gd name="connsiteY7" fmla="*/ 766119 h 3045116"/>
              <a:gd name="connsiteX8" fmla="*/ 868056 w 1661151"/>
              <a:gd name="connsiteY8" fmla="*/ 803189 h 3045116"/>
              <a:gd name="connsiteX9" fmla="*/ 905126 w 1661151"/>
              <a:gd name="connsiteY9" fmla="*/ 827903 h 3045116"/>
              <a:gd name="connsiteX10" fmla="*/ 954553 w 1661151"/>
              <a:gd name="connsiteY10" fmla="*/ 864973 h 3045116"/>
              <a:gd name="connsiteX11" fmla="*/ 1041051 w 1661151"/>
              <a:gd name="connsiteY11" fmla="*/ 914400 h 3045116"/>
              <a:gd name="connsiteX12" fmla="*/ 1090478 w 1661151"/>
              <a:gd name="connsiteY12" fmla="*/ 939114 h 3045116"/>
              <a:gd name="connsiteX13" fmla="*/ 1139905 w 1661151"/>
              <a:gd name="connsiteY13" fmla="*/ 976184 h 3045116"/>
              <a:gd name="connsiteX14" fmla="*/ 1238759 w 1661151"/>
              <a:gd name="connsiteY14" fmla="*/ 1000897 h 3045116"/>
              <a:gd name="connsiteX15" fmla="*/ 1547678 w 1661151"/>
              <a:gd name="connsiteY15" fmla="*/ 963827 h 3045116"/>
              <a:gd name="connsiteX16" fmla="*/ 1597105 w 1661151"/>
              <a:gd name="connsiteY16" fmla="*/ 939114 h 3045116"/>
              <a:gd name="connsiteX17" fmla="*/ 1634175 w 1661151"/>
              <a:gd name="connsiteY17" fmla="*/ 914400 h 3045116"/>
              <a:gd name="connsiteX18" fmla="*/ 1658889 w 1661151"/>
              <a:gd name="connsiteY18" fmla="*/ 864973 h 3045116"/>
              <a:gd name="connsiteX19" fmla="*/ 1634175 w 1661151"/>
              <a:gd name="connsiteY19" fmla="*/ 691979 h 3045116"/>
              <a:gd name="connsiteX20" fmla="*/ 1621818 w 1661151"/>
              <a:gd name="connsiteY20" fmla="*/ 654908 h 3045116"/>
              <a:gd name="connsiteX21" fmla="*/ 1609462 w 1661151"/>
              <a:gd name="connsiteY21" fmla="*/ 605481 h 3045116"/>
              <a:gd name="connsiteX22" fmla="*/ 1572391 w 1661151"/>
              <a:gd name="connsiteY22" fmla="*/ 556054 h 3045116"/>
              <a:gd name="connsiteX23" fmla="*/ 1535321 w 1661151"/>
              <a:gd name="connsiteY23" fmla="*/ 481914 h 3045116"/>
              <a:gd name="connsiteX24" fmla="*/ 1498251 w 1661151"/>
              <a:gd name="connsiteY24" fmla="*/ 444843 h 3045116"/>
              <a:gd name="connsiteX25" fmla="*/ 1448824 w 1661151"/>
              <a:gd name="connsiteY25" fmla="*/ 432487 h 3045116"/>
              <a:gd name="connsiteX26" fmla="*/ 1325256 w 1661151"/>
              <a:gd name="connsiteY26" fmla="*/ 370703 h 3045116"/>
              <a:gd name="connsiteX27" fmla="*/ 1275829 w 1661151"/>
              <a:gd name="connsiteY27" fmla="*/ 345989 h 3045116"/>
              <a:gd name="connsiteX28" fmla="*/ 1226402 w 1661151"/>
              <a:gd name="connsiteY28" fmla="*/ 333633 h 3045116"/>
              <a:gd name="connsiteX29" fmla="*/ 1102834 w 1661151"/>
              <a:gd name="connsiteY29" fmla="*/ 296562 h 3045116"/>
              <a:gd name="connsiteX30" fmla="*/ 855699 w 1661151"/>
              <a:gd name="connsiteY30" fmla="*/ 284206 h 3045116"/>
              <a:gd name="connsiteX31" fmla="*/ 818629 w 1661151"/>
              <a:gd name="connsiteY31" fmla="*/ 259492 h 3045116"/>
              <a:gd name="connsiteX32" fmla="*/ 682705 w 1661151"/>
              <a:gd name="connsiteY32" fmla="*/ 259492 h 3045116"/>
              <a:gd name="connsiteX33" fmla="*/ 583851 w 1661151"/>
              <a:gd name="connsiteY33" fmla="*/ 321276 h 3045116"/>
              <a:gd name="connsiteX34" fmla="*/ 509710 w 1661151"/>
              <a:gd name="connsiteY34" fmla="*/ 395416 h 3045116"/>
              <a:gd name="connsiteX35" fmla="*/ 447926 w 1661151"/>
              <a:gd name="connsiteY35" fmla="*/ 481914 h 3045116"/>
              <a:gd name="connsiteX36" fmla="*/ 435570 w 1661151"/>
              <a:gd name="connsiteY36" fmla="*/ 518984 h 3045116"/>
              <a:gd name="connsiteX37" fmla="*/ 398499 w 1661151"/>
              <a:gd name="connsiteY37" fmla="*/ 568411 h 3045116"/>
              <a:gd name="connsiteX38" fmla="*/ 336716 w 1661151"/>
              <a:gd name="connsiteY38" fmla="*/ 704335 h 3045116"/>
              <a:gd name="connsiteX39" fmla="*/ 312002 w 1661151"/>
              <a:gd name="connsiteY39" fmla="*/ 753762 h 3045116"/>
              <a:gd name="connsiteX40" fmla="*/ 299645 w 1661151"/>
              <a:gd name="connsiteY40" fmla="*/ 803189 h 3045116"/>
              <a:gd name="connsiteX41" fmla="*/ 287289 w 1661151"/>
              <a:gd name="connsiteY41" fmla="*/ 840260 h 3045116"/>
              <a:gd name="connsiteX42" fmla="*/ 299645 w 1661151"/>
              <a:gd name="connsiteY42" fmla="*/ 1025611 h 3045116"/>
              <a:gd name="connsiteX43" fmla="*/ 324359 w 1661151"/>
              <a:gd name="connsiteY43" fmla="*/ 1087395 h 3045116"/>
              <a:gd name="connsiteX44" fmla="*/ 361429 w 1661151"/>
              <a:gd name="connsiteY44" fmla="*/ 1149179 h 3045116"/>
              <a:gd name="connsiteX45" fmla="*/ 435570 w 1661151"/>
              <a:gd name="connsiteY45" fmla="*/ 1235676 h 3045116"/>
              <a:gd name="connsiteX46" fmla="*/ 509710 w 1661151"/>
              <a:gd name="connsiteY46" fmla="*/ 1322173 h 3045116"/>
              <a:gd name="connsiteX47" fmla="*/ 596207 w 1661151"/>
              <a:gd name="connsiteY47" fmla="*/ 1396314 h 3045116"/>
              <a:gd name="connsiteX48" fmla="*/ 620921 w 1661151"/>
              <a:gd name="connsiteY48" fmla="*/ 1433384 h 3045116"/>
              <a:gd name="connsiteX49" fmla="*/ 756845 w 1661151"/>
              <a:gd name="connsiteY49" fmla="*/ 1532238 h 3045116"/>
              <a:gd name="connsiteX50" fmla="*/ 818629 w 1661151"/>
              <a:gd name="connsiteY50" fmla="*/ 1569308 h 3045116"/>
              <a:gd name="connsiteX51" fmla="*/ 892770 w 1661151"/>
              <a:gd name="connsiteY51" fmla="*/ 1594022 h 3045116"/>
              <a:gd name="connsiteX52" fmla="*/ 1535321 w 1661151"/>
              <a:gd name="connsiteY52" fmla="*/ 1556951 h 3045116"/>
              <a:gd name="connsiteX53" fmla="*/ 1584748 w 1661151"/>
              <a:gd name="connsiteY53" fmla="*/ 1519881 h 3045116"/>
              <a:gd name="connsiteX54" fmla="*/ 1621818 w 1661151"/>
              <a:gd name="connsiteY54" fmla="*/ 1445741 h 3045116"/>
              <a:gd name="connsiteX55" fmla="*/ 1646532 w 1661151"/>
              <a:gd name="connsiteY55" fmla="*/ 1346887 h 3045116"/>
              <a:gd name="connsiteX56" fmla="*/ 1621818 w 1661151"/>
              <a:gd name="connsiteY56" fmla="*/ 1099751 h 3045116"/>
              <a:gd name="connsiteX57" fmla="*/ 1609462 w 1661151"/>
              <a:gd name="connsiteY57" fmla="*/ 1062681 h 3045116"/>
              <a:gd name="connsiteX58" fmla="*/ 1597105 w 1661151"/>
              <a:gd name="connsiteY58" fmla="*/ 988541 h 3045116"/>
              <a:gd name="connsiteX59" fmla="*/ 1560034 w 1661151"/>
              <a:gd name="connsiteY59" fmla="*/ 902043 h 3045116"/>
              <a:gd name="connsiteX60" fmla="*/ 1535321 w 1661151"/>
              <a:gd name="connsiteY60" fmla="*/ 864973 h 3045116"/>
              <a:gd name="connsiteX61" fmla="*/ 1498251 w 1661151"/>
              <a:gd name="connsiteY61" fmla="*/ 840260 h 3045116"/>
              <a:gd name="connsiteX62" fmla="*/ 1424110 w 1661151"/>
              <a:gd name="connsiteY62" fmla="*/ 778476 h 3045116"/>
              <a:gd name="connsiteX63" fmla="*/ 1399397 w 1661151"/>
              <a:gd name="connsiteY63" fmla="*/ 741406 h 3045116"/>
              <a:gd name="connsiteX64" fmla="*/ 1337613 w 1661151"/>
              <a:gd name="connsiteY64" fmla="*/ 716692 h 3045116"/>
              <a:gd name="connsiteX65" fmla="*/ 1275829 w 1661151"/>
              <a:gd name="connsiteY65" fmla="*/ 679622 h 3045116"/>
              <a:gd name="connsiteX66" fmla="*/ 1238759 w 1661151"/>
              <a:gd name="connsiteY66" fmla="*/ 654908 h 3045116"/>
              <a:gd name="connsiteX67" fmla="*/ 1201689 w 1661151"/>
              <a:gd name="connsiteY67" fmla="*/ 642551 h 3045116"/>
              <a:gd name="connsiteX68" fmla="*/ 880413 w 1661151"/>
              <a:gd name="connsiteY68" fmla="*/ 654908 h 3045116"/>
              <a:gd name="connsiteX69" fmla="*/ 793916 w 1661151"/>
              <a:gd name="connsiteY69" fmla="*/ 704335 h 3045116"/>
              <a:gd name="connsiteX70" fmla="*/ 756845 w 1661151"/>
              <a:gd name="connsiteY70" fmla="*/ 716692 h 3045116"/>
              <a:gd name="connsiteX71" fmla="*/ 732132 w 1661151"/>
              <a:gd name="connsiteY71" fmla="*/ 753762 h 3045116"/>
              <a:gd name="connsiteX72" fmla="*/ 657991 w 1661151"/>
              <a:gd name="connsiteY72" fmla="*/ 852616 h 3045116"/>
              <a:gd name="connsiteX73" fmla="*/ 633278 w 1661151"/>
              <a:gd name="connsiteY73" fmla="*/ 951470 h 3045116"/>
              <a:gd name="connsiteX74" fmla="*/ 608564 w 1661151"/>
              <a:gd name="connsiteY74" fmla="*/ 1025611 h 3045116"/>
              <a:gd name="connsiteX75" fmla="*/ 583851 w 1661151"/>
              <a:gd name="connsiteY75" fmla="*/ 1136822 h 3045116"/>
              <a:gd name="connsiteX76" fmla="*/ 608564 w 1661151"/>
              <a:gd name="connsiteY76" fmla="*/ 1458097 h 3045116"/>
              <a:gd name="connsiteX77" fmla="*/ 620921 w 1661151"/>
              <a:gd name="connsiteY77" fmla="*/ 1495168 h 3045116"/>
              <a:gd name="connsiteX78" fmla="*/ 633278 w 1661151"/>
              <a:gd name="connsiteY78" fmla="*/ 1569308 h 3045116"/>
              <a:gd name="connsiteX79" fmla="*/ 682705 w 1661151"/>
              <a:gd name="connsiteY79" fmla="*/ 1655806 h 3045116"/>
              <a:gd name="connsiteX80" fmla="*/ 719775 w 1661151"/>
              <a:gd name="connsiteY80" fmla="*/ 1705233 h 3045116"/>
              <a:gd name="connsiteX81" fmla="*/ 793916 w 1661151"/>
              <a:gd name="connsiteY81" fmla="*/ 1779373 h 3045116"/>
              <a:gd name="connsiteX82" fmla="*/ 830986 w 1661151"/>
              <a:gd name="connsiteY82" fmla="*/ 1816443 h 3045116"/>
              <a:gd name="connsiteX83" fmla="*/ 917483 w 1661151"/>
              <a:gd name="connsiteY83" fmla="*/ 1902941 h 3045116"/>
              <a:gd name="connsiteX84" fmla="*/ 954553 w 1661151"/>
              <a:gd name="connsiteY84" fmla="*/ 1940011 h 3045116"/>
              <a:gd name="connsiteX85" fmla="*/ 991624 w 1661151"/>
              <a:gd name="connsiteY85" fmla="*/ 1952368 h 3045116"/>
              <a:gd name="connsiteX86" fmla="*/ 1041051 w 1661151"/>
              <a:gd name="connsiteY86" fmla="*/ 1989438 h 3045116"/>
              <a:gd name="connsiteX87" fmla="*/ 1189332 w 1661151"/>
              <a:gd name="connsiteY87" fmla="*/ 2088292 h 3045116"/>
              <a:gd name="connsiteX88" fmla="*/ 1275829 w 1661151"/>
              <a:gd name="connsiteY88" fmla="*/ 2174789 h 3045116"/>
              <a:gd name="connsiteX89" fmla="*/ 1349970 w 1661151"/>
              <a:gd name="connsiteY89" fmla="*/ 2224216 h 3045116"/>
              <a:gd name="connsiteX90" fmla="*/ 1436467 w 1661151"/>
              <a:gd name="connsiteY90" fmla="*/ 2298357 h 3045116"/>
              <a:gd name="connsiteX91" fmla="*/ 1448824 w 1661151"/>
              <a:gd name="connsiteY91" fmla="*/ 2335427 h 3045116"/>
              <a:gd name="connsiteX92" fmla="*/ 1411753 w 1661151"/>
              <a:gd name="connsiteY92" fmla="*/ 2545492 h 3045116"/>
              <a:gd name="connsiteX93" fmla="*/ 1387040 w 1661151"/>
              <a:gd name="connsiteY93" fmla="*/ 2594919 h 3045116"/>
              <a:gd name="connsiteX94" fmla="*/ 1362326 w 1661151"/>
              <a:gd name="connsiteY94" fmla="*/ 2681416 h 3045116"/>
              <a:gd name="connsiteX95" fmla="*/ 1312899 w 1661151"/>
              <a:gd name="connsiteY95" fmla="*/ 2755557 h 3045116"/>
              <a:gd name="connsiteX96" fmla="*/ 1251116 w 1661151"/>
              <a:gd name="connsiteY96" fmla="*/ 2842054 h 3045116"/>
              <a:gd name="connsiteX97" fmla="*/ 1214045 w 1661151"/>
              <a:gd name="connsiteY97" fmla="*/ 2879124 h 3045116"/>
              <a:gd name="connsiteX98" fmla="*/ 1189332 w 1661151"/>
              <a:gd name="connsiteY98" fmla="*/ 2916195 h 3045116"/>
              <a:gd name="connsiteX99" fmla="*/ 1102834 w 1661151"/>
              <a:gd name="connsiteY99" fmla="*/ 2977979 h 3045116"/>
              <a:gd name="connsiteX100" fmla="*/ 1065764 w 1661151"/>
              <a:gd name="connsiteY100" fmla="*/ 3015049 h 3045116"/>
              <a:gd name="connsiteX101" fmla="*/ 966910 w 1661151"/>
              <a:gd name="connsiteY101" fmla="*/ 3039762 h 3045116"/>
              <a:gd name="connsiteX102" fmla="*/ 868056 w 1661151"/>
              <a:gd name="connsiteY102" fmla="*/ 3002692 h 3045116"/>
              <a:gd name="connsiteX103" fmla="*/ 781559 w 1661151"/>
              <a:gd name="connsiteY103" fmla="*/ 2977979 h 3045116"/>
              <a:gd name="connsiteX104" fmla="*/ 744489 w 1661151"/>
              <a:gd name="connsiteY104" fmla="*/ 2965622 h 3045116"/>
              <a:gd name="connsiteX105" fmla="*/ 682705 w 1661151"/>
              <a:gd name="connsiteY105" fmla="*/ 2879124 h 3045116"/>
              <a:gd name="connsiteX106" fmla="*/ 657991 w 1661151"/>
              <a:gd name="connsiteY106" fmla="*/ 2842054 h 3045116"/>
              <a:gd name="connsiteX107" fmla="*/ 608564 w 1661151"/>
              <a:gd name="connsiteY107" fmla="*/ 2755557 h 3045116"/>
              <a:gd name="connsiteX108" fmla="*/ 559137 w 1661151"/>
              <a:gd name="connsiteY108" fmla="*/ 2693773 h 3045116"/>
              <a:gd name="connsiteX109" fmla="*/ 534424 w 1661151"/>
              <a:gd name="connsiteY109" fmla="*/ 2656703 h 3045116"/>
              <a:gd name="connsiteX110" fmla="*/ 497353 w 1661151"/>
              <a:gd name="connsiteY110" fmla="*/ 2619633 h 3045116"/>
              <a:gd name="connsiteX111" fmla="*/ 484997 w 1661151"/>
              <a:gd name="connsiteY111" fmla="*/ 2557849 h 3045116"/>
              <a:gd name="connsiteX112" fmla="*/ 423213 w 1661151"/>
              <a:gd name="connsiteY112" fmla="*/ 2483708 h 3045116"/>
              <a:gd name="connsiteX113" fmla="*/ 410856 w 1661151"/>
              <a:gd name="connsiteY113" fmla="*/ 2446638 h 3045116"/>
              <a:gd name="connsiteX114" fmla="*/ 361429 w 1661151"/>
              <a:gd name="connsiteY114" fmla="*/ 2360141 h 3045116"/>
              <a:gd name="connsiteX115" fmla="*/ 349072 w 1661151"/>
              <a:gd name="connsiteY115" fmla="*/ 2310714 h 3045116"/>
              <a:gd name="connsiteX116" fmla="*/ 312002 w 1661151"/>
              <a:gd name="connsiteY116" fmla="*/ 2261287 h 3045116"/>
              <a:gd name="connsiteX117" fmla="*/ 262575 w 1661151"/>
              <a:gd name="connsiteY117" fmla="*/ 2162433 h 3045116"/>
              <a:gd name="connsiteX118" fmla="*/ 250218 w 1661151"/>
              <a:gd name="connsiteY118" fmla="*/ 2125362 h 3045116"/>
              <a:gd name="connsiteX119" fmla="*/ 225505 w 1661151"/>
              <a:gd name="connsiteY119" fmla="*/ 2026508 h 3045116"/>
              <a:gd name="connsiteX120" fmla="*/ 188434 w 1661151"/>
              <a:gd name="connsiteY120" fmla="*/ 1952368 h 3045116"/>
              <a:gd name="connsiteX121" fmla="*/ 163721 w 1661151"/>
              <a:gd name="connsiteY121" fmla="*/ 1865870 h 3045116"/>
              <a:gd name="connsiteX122" fmla="*/ 114294 w 1661151"/>
              <a:gd name="connsiteY122" fmla="*/ 1767016 h 3045116"/>
              <a:gd name="connsiteX123" fmla="*/ 101937 w 1661151"/>
              <a:gd name="connsiteY123" fmla="*/ 1680519 h 3045116"/>
              <a:gd name="connsiteX124" fmla="*/ 77224 w 1661151"/>
              <a:gd name="connsiteY124" fmla="*/ 1631092 h 3045116"/>
              <a:gd name="connsiteX125" fmla="*/ 64867 w 1661151"/>
              <a:gd name="connsiteY125" fmla="*/ 1581665 h 3045116"/>
              <a:gd name="connsiteX126" fmla="*/ 40153 w 1661151"/>
              <a:gd name="connsiteY126" fmla="*/ 1507524 h 3045116"/>
              <a:gd name="connsiteX127" fmla="*/ 27797 w 1661151"/>
              <a:gd name="connsiteY127" fmla="*/ 1458097 h 3045116"/>
              <a:gd name="connsiteX128" fmla="*/ 3083 w 1661151"/>
              <a:gd name="connsiteY128" fmla="*/ 1371600 h 3045116"/>
              <a:gd name="connsiteX129" fmla="*/ 3083 w 1661151"/>
              <a:gd name="connsiteY129" fmla="*/ 1223319 h 304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1661151" h="3045116">
                <a:moveTo>
                  <a:pt x="386143" y="0"/>
                </a:moveTo>
                <a:cubicBezTo>
                  <a:pt x="402619" y="49427"/>
                  <a:pt x="421257" y="98185"/>
                  <a:pt x="435570" y="148281"/>
                </a:cubicBezTo>
                <a:cubicBezTo>
                  <a:pt x="438777" y="159507"/>
                  <a:pt x="482072" y="333312"/>
                  <a:pt x="509710" y="383060"/>
                </a:cubicBezTo>
                <a:cubicBezTo>
                  <a:pt x="519711" y="401063"/>
                  <a:pt x="534423" y="416011"/>
                  <a:pt x="546780" y="432487"/>
                </a:cubicBezTo>
                <a:cubicBezTo>
                  <a:pt x="568462" y="519213"/>
                  <a:pt x="543696" y="447324"/>
                  <a:pt x="596207" y="531341"/>
                </a:cubicBezTo>
                <a:cubicBezTo>
                  <a:pt x="605970" y="546961"/>
                  <a:pt x="610703" y="565441"/>
                  <a:pt x="620921" y="580768"/>
                </a:cubicBezTo>
                <a:cubicBezTo>
                  <a:pt x="645385" y="617464"/>
                  <a:pt x="691461" y="682799"/>
                  <a:pt x="732132" y="716692"/>
                </a:cubicBezTo>
                <a:cubicBezTo>
                  <a:pt x="772950" y="750708"/>
                  <a:pt x="770280" y="735901"/>
                  <a:pt x="818629" y="766119"/>
                </a:cubicBezTo>
                <a:cubicBezTo>
                  <a:pt x="836093" y="777034"/>
                  <a:pt x="851298" y="791219"/>
                  <a:pt x="868056" y="803189"/>
                </a:cubicBezTo>
                <a:cubicBezTo>
                  <a:pt x="880141" y="811821"/>
                  <a:pt x="893041" y="819271"/>
                  <a:pt x="905126" y="827903"/>
                </a:cubicBezTo>
                <a:cubicBezTo>
                  <a:pt x="921884" y="839873"/>
                  <a:pt x="937178" y="853916"/>
                  <a:pt x="954553" y="864973"/>
                </a:cubicBezTo>
                <a:cubicBezTo>
                  <a:pt x="982569" y="882801"/>
                  <a:pt x="1011898" y="898498"/>
                  <a:pt x="1041051" y="914400"/>
                </a:cubicBezTo>
                <a:cubicBezTo>
                  <a:pt x="1057222" y="923221"/>
                  <a:pt x="1074858" y="929351"/>
                  <a:pt x="1090478" y="939114"/>
                </a:cubicBezTo>
                <a:cubicBezTo>
                  <a:pt x="1107942" y="950029"/>
                  <a:pt x="1122024" y="965966"/>
                  <a:pt x="1139905" y="976184"/>
                </a:cubicBezTo>
                <a:cubicBezTo>
                  <a:pt x="1160367" y="987877"/>
                  <a:pt x="1223110" y="997767"/>
                  <a:pt x="1238759" y="1000897"/>
                </a:cubicBezTo>
                <a:cubicBezTo>
                  <a:pt x="1280476" y="997105"/>
                  <a:pt x="1459087" y="1001794"/>
                  <a:pt x="1547678" y="963827"/>
                </a:cubicBezTo>
                <a:cubicBezTo>
                  <a:pt x="1564609" y="956571"/>
                  <a:pt x="1581112" y="948253"/>
                  <a:pt x="1597105" y="939114"/>
                </a:cubicBezTo>
                <a:cubicBezTo>
                  <a:pt x="1609999" y="931746"/>
                  <a:pt x="1621818" y="922638"/>
                  <a:pt x="1634175" y="914400"/>
                </a:cubicBezTo>
                <a:cubicBezTo>
                  <a:pt x="1642413" y="897924"/>
                  <a:pt x="1657476" y="883339"/>
                  <a:pt x="1658889" y="864973"/>
                </a:cubicBezTo>
                <a:cubicBezTo>
                  <a:pt x="1661151" y="835572"/>
                  <a:pt x="1644310" y="732516"/>
                  <a:pt x="1634175" y="691979"/>
                </a:cubicBezTo>
                <a:cubicBezTo>
                  <a:pt x="1631016" y="679342"/>
                  <a:pt x="1625396" y="667432"/>
                  <a:pt x="1621818" y="654908"/>
                </a:cubicBezTo>
                <a:cubicBezTo>
                  <a:pt x="1617153" y="638579"/>
                  <a:pt x="1617057" y="620671"/>
                  <a:pt x="1609462" y="605481"/>
                </a:cubicBezTo>
                <a:cubicBezTo>
                  <a:pt x="1600252" y="587061"/>
                  <a:pt x="1584748" y="572530"/>
                  <a:pt x="1572391" y="556054"/>
                </a:cubicBezTo>
                <a:cubicBezTo>
                  <a:pt x="1560006" y="518901"/>
                  <a:pt x="1561936" y="513852"/>
                  <a:pt x="1535321" y="481914"/>
                </a:cubicBezTo>
                <a:cubicBezTo>
                  <a:pt x="1524134" y="468489"/>
                  <a:pt x="1513424" y="453513"/>
                  <a:pt x="1498251" y="444843"/>
                </a:cubicBezTo>
                <a:cubicBezTo>
                  <a:pt x="1483506" y="436417"/>
                  <a:pt x="1465300" y="436606"/>
                  <a:pt x="1448824" y="432487"/>
                </a:cubicBezTo>
                <a:lnTo>
                  <a:pt x="1325256" y="370703"/>
                </a:lnTo>
                <a:cubicBezTo>
                  <a:pt x="1308780" y="362465"/>
                  <a:pt x="1293700" y="350456"/>
                  <a:pt x="1275829" y="345989"/>
                </a:cubicBezTo>
                <a:cubicBezTo>
                  <a:pt x="1259353" y="341870"/>
                  <a:pt x="1242668" y="338513"/>
                  <a:pt x="1226402" y="333633"/>
                </a:cubicBezTo>
                <a:cubicBezTo>
                  <a:pt x="1210403" y="328833"/>
                  <a:pt x="1129127" y="298753"/>
                  <a:pt x="1102834" y="296562"/>
                </a:cubicBezTo>
                <a:cubicBezTo>
                  <a:pt x="1020638" y="289712"/>
                  <a:pt x="938077" y="288325"/>
                  <a:pt x="855699" y="284206"/>
                </a:cubicBezTo>
                <a:cubicBezTo>
                  <a:pt x="843342" y="275968"/>
                  <a:pt x="831912" y="266134"/>
                  <a:pt x="818629" y="259492"/>
                </a:cubicBezTo>
                <a:cubicBezTo>
                  <a:pt x="768342" y="234348"/>
                  <a:pt x="747862" y="251347"/>
                  <a:pt x="682705" y="259492"/>
                </a:cubicBezTo>
                <a:cubicBezTo>
                  <a:pt x="635202" y="275326"/>
                  <a:pt x="626267" y="273558"/>
                  <a:pt x="583851" y="321276"/>
                </a:cubicBezTo>
                <a:cubicBezTo>
                  <a:pt x="510131" y="404211"/>
                  <a:pt x="585806" y="370052"/>
                  <a:pt x="509710" y="395416"/>
                </a:cubicBezTo>
                <a:cubicBezTo>
                  <a:pt x="501315" y="406609"/>
                  <a:pt x="456960" y="463846"/>
                  <a:pt x="447926" y="481914"/>
                </a:cubicBezTo>
                <a:cubicBezTo>
                  <a:pt x="442101" y="493564"/>
                  <a:pt x="442032" y="507675"/>
                  <a:pt x="435570" y="518984"/>
                </a:cubicBezTo>
                <a:cubicBezTo>
                  <a:pt x="425352" y="536865"/>
                  <a:pt x="408876" y="550622"/>
                  <a:pt x="398499" y="568411"/>
                </a:cubicBezTo>
                <a:cubicBezTo>
                  <a:pt x="295613" y="744786"/>
                  <a:pt x="377563" y="609026"/>
                  <a:pt x="336716" y="704335"/>
                </a:cubicBezTo>
                <a:cubicBezTo>
                  <a:pt x="329460" y="721266"/>
                  <a:pt x="318470" y="736514"/>
                  <a:pt x="312002" y="753762"/>
                </a:cubicBezTo>
                <a:cubicBezTo>
                  <a:pt x="306039" y="769663"/>
                  <a:pt x="304310" y="786860"/>
                  <a:pt x="299645" y="803189"/>
                </a:cubicBezTo>
                <a:cubicBezTo>
                  <a:pt x="296067" y="815713"/>
                  <a:pt x="291408" y="827903"/>
                  <a:pt x="287289" y="840260"/>
                </a:cubicBezTo>
                <a:cubicBezTo>
                  <a:pt x="291408" y="902044"/>
                  <a:pt x="290460" y="964375"/>
                  <a:pt x="299645" y="1025611"/>
                </a:cubicBezTo>
                <a:cubicBezTo>
                  <a:pt x="302935" y="1047547"/>
                  <a:pt x="314439" y="1067556"/>
                  <a:pt x="324359" y="1087395"/>
                </a:cubicBezTo>
                <a:cubicBezTo>
                  <a:pt x="335100" y="1108877"/>
                  <a:pt x="346684" y="1130221"/>
                  <a:pt x="361429" y="1149179"/>
                </a:cubicBezTo>
                <a:cubicBezTo>
                  <a:pt x="501281" y="1328990"/>
                  <a:pt x="346990" y="1102809"/>
                  <a:pt x="435570" y="1235676"/>
                </a:cubicBezTo>
                <a:cubicBezTo>
                  <a:pt x="457762" y="1302255"/>
                  <a:pt x="434726" y="1255520"/>
                  <a:pt x="509710" y="1322173"/>
                </a:cubicBezTo>
                <a:cubicBezTo>
                  <a:pt x="599606" y="1402080"/>
                  <a:pt x="520650" y="1345941"/>
                  <a:pt x="596207" y="1396314"/>
                </a:cubicBezTo>
                <a:cubicBezTo>
                  <a:pt x="604445" y="1408671"/>
                  <a:pt x="609882" y="1423449"/>
                  <a:pt x="620921" y="1433384"/>
                </a:cubicBezTo>
                <a:cubicBezTo>
                  <a:pt x="641262" y="1451691"/>
                  <a:pt x="718096" y="1508020"/>
                  <a:pt x="756845" y="1532238"/>
                </a:cubicBezTo>
                <a:cubicBezTo>
                  <a:pt x="777212" y="1544967"/>
                  <a:pt x="796765" y="1559370"/>
                  <a:pt x="818629" y="1569308"/>
                </a:cubicBezTo>
                <a:cubicBezTo>
                  <a:pt x="842345" y="1580088"/>
                  <a:pt x="892770" y="1594022"/>
                  <a:pt x="892770" y="1594022"/>
                </a:cubicBezTo>
                <a:cubicBezTo>
                  <a:pt x="1001703" y="1591753"/>
                  <a:pt x="1355839" y="1669128"/>
                  <a:pt x="1535321" y="1556951"/>
                </a:cubicBezTo>
                <a:cubicBezTo>
                  <a:pt x="1552785" y="1546036"/>
                  <a:pt x="1568272" y="1532238"/>
                  <a:pt x="1584748" y="1519881"/>
                </a:cubicBezTo>
                <a:cubicBezTo>
                  <a:pt x="1615809" y="1426701"/>
                  <a:pt x="1573909" y="1541560"/>
                  <a:pt x="1621818" y="1445741"/>
                </a:cubicBezTo>
                <a:cubicBezTo>
                  <a:pt x="1634483" y="1420410"/>
                  <a:pt x="1641832" y="1370387"/>
                  <a:pt x="1646532" y="1346887"/>
                </a:cubicBezTo>
                <a:cubicBezTo>
                  <a:pt x="1638294" y="1264508"/>
                  <a:pt x="1632526" y="1181845"/>
                  <a:pt x="1621818" y="1099751"/>
                </a:cubicBezTo>
                <a:cubicBezTo>
                  <a:pt x="1620133" y="1086835"/>
                  <a:pt x="1612287" y="1075396"/>
                  <a:pt x="1609462" y="1062681"/>
                </a:cubicBezTo>
                <a:cubicBezTo>
                  <a:pt x="1604027" y="1038223"/>
                  <a:pt x="1602540" y="1012999"/>
                  <a:pt x="1597105" y="988541"/>
                </a:cubicBezTo>
                <a:cubicBezTo>
                  <a:pt x="1590803" y="960183"/>
                  <a:pt x="1573772" y="926085"/>
                  <a:pt x="1560034" y="902043"/>
                </a:cubicBezTo>
                <a:cubicBezTo>
                  <a:pt x="1552666" y="889149"/>
                  <a:pt x="1545822" y="875474"/>
                  <a:pt x="1535321" y="864973"/>
                </a:cubicBezTo>
                <a:cubicBezTo>
                  <a:pt x="1524820" y="854472"/>
                  <a:pt x="1510608" y="848498"/>
                  <a:pt x="1498251" y="840260"/>
                </a:cubicBezTo>
                <a:cubicBezTo>
                  <a:pt x="1438039" y="749942"/>
                  <a:pt x="1518176" y="856864"/>
                  <a:pt x="1424110" y="778476"/>
                </a:cubicBezTo>
                <a:cubicBezTo>
                  <a:pt x="1412701" y="768969"/>
                  <a:pt x="1411482" y="750038"/>
                  <a:pt x="1399397" y="741406"/>
                </a:cubicBezTo>
                <a:cubicBezTo>
                  <a:pt x="1381347" y="728513"/>
                  <a:pt x="1357452" y="726612"/>
                  <a:pt x="1337613" y="716692"/>
                </a:cubicBezTo>
                <a:cubicBezTo>
                  <a:pt x="1316131" y="705951"/>
                  <a:pt x="1296196" y="692351"/>
                  <a:pt x="1275829" y="679622"/>
                </a:cubicBezTo>
                <a:cubicBezTo>
                  <a:pt x="1263235" y="671751"/>
                  <a:pt x="1252042" y="661550"/>
                  <a:pt x="1238759" y="654908"/>
                </a:cubicBezTo>
                <a:cubicBezTo>
                  <a:pt x="1227109" y="649083"/>
                  <a:pt x="1214046" y="646670"/>
                  <a:pt x="1201689" y="642551"/>
                </a:cubicBezTo>
                <a:cubicBezTo>
                  <a:pt x="1094597" y="646670"/>
                  <a:pt x="987052" y="644244"/>
                  <a:pt x="880413" y="654908"/>
                </a:cubicBezTo>
                <a:cubicBezTo>
                  <a:pt x="853336" y="657616"/>
                  <a:pt x="817585" y="692501"/>
                  <a:pt x="793916" y="704335"/>
                </a:cubicBezTo>
                <a:cubicBezTo>
                  <a:pt x="782266" y="710160"/>
                  <a:pt x="769202" y="712573"/>
                  <a:pt x="756845" y="716692"/>
                </a:cubicBezTo>
                <a:cubicBezTo>
                  <a:pt x="748607" y="729049"/>
                  <a:pt x="740867" y="741752"/>
                  <a:pt x="732132" y="753762"/>
                </a:cubicBezTo>
                <a:cubicBezTo>
                  <a:pt x="707906" y="787073"/>
                  <a:pt x="657991" y="852616"/>
                  <a:pt x="657991" y="852616"/>
                </a:cubicBezTo>
                <a:cubicBezTo>
                  <a:pt x="649753" y="885567"/>
                  <a:pt x="642609" y="918811"/>
                  <a:pt x="633278" y="951470"/>
                </a:cubicBezTo>
                <a:cubicBezTo>
                  <a:pt x="626121" y="976518"/>
                  <a:pt x="612847" y="999915"/>
                  <a:pt x="608564" y="1025611"/>
                </a:cubicBezTo>
                <a:cubicBezTo>
                  <a:pt x="594066" y="1112599"/>
                  <a:pt x="604129" y="1075982"/>
                  <a:pt x="583851" y="1136822"/>
                </a:cubicBezTo>
                <a:cubicBezTo>
                  <a:pt x="592089" y="1243914"/>
                  <a:pt x="597512" y="1351259"/>
                  <a:pt x="608564" y="1458097"/>
                </a:cubicBezTo>
                <a:cubicBezTo>
                  <a:pt x="609904" y="1471053"/>
                  <a:pt x="618095" y="1482453"/>
                  <a:pt x="620921" y="1495168"/>
                </a:cubicBezTo>
                <a:cubicBezTo>
                  <a:pt x="626356" y="1519626"/>
                  <a:pt x="626079" y="1545310"/>
                  <a:pt x="633278" y="1569308"/>
                </a:cubicBezTo>
                <a:cubicBezTo>
                  <a:pt x="640768" y="1594276"/>
                  <a:pt x="667014" y="1633838"/>
                  <a:pt x="682705" y="1655806"/>
                </a:cubicBezTo>
                <a:cubicBezTo>
                  <a:pt x="694675" y="1672564"/>
                  <a:pt x="705998" y="1689925"/>
                  <a:pt x="719775" y="1705233"/>
                </a:cubicBezTo>
                <a:cubicBezTo>
                  <a:pt x="743156" y="1731211"/>
                  <a:pt x="769202" y="1754660"/>
                  <a:pt x="793916" y="1779373"/>
                </a:cubicBezTo>
                <a:lnTo>
                  <a:pt x="830986" y="1816443"/>
                </a:lnTo>
                <a:lnTo>
                  <a:pt x="917483" y="1902941"/>
                </a:lnTo>
                <a:cubicBezTo>
                  <a:pt x="929840" y="1915298"/>
                  <a:pt x="937975" y="1934485"/>
                  <a:pt x="954553" y="1940011"/>
                </a:cubicBezTo>
                <a:lnTo>
                  <a:pt x="991624" y="1952368"/>
                </a:lnTo>
                <a:cubicBezTo>
                  <a:pt x="1008100" y="1964725"/>
                  <a:pt x="1023915" y="1978014"/>
                  <a:pt x="1041051" y="1989438"/>
                </a:cubicBezTo>
                <a:cubicBezTo>
                  <a:pt x="1111565" y="2036447"/>
                  <a:pt x="1115234" y="2024780"/>
                  <a:pt x="1189332" y="2088292"/>
                </a:cubicBezTo>
                <a:cubicBezTo>
                  <a:pt x="1220291" y="2114828"/>
                  <a:pt x="1241902" y="2152171"/>
                  <a:pt x="1275829" y="2174789"/>
                </a:cubicBezTo>
                <a:cubicBezTo>
                  <a:pt x="1300543" y="2191265"/>
                  <a:pt x="1328967" y="2203213"/>
                  <a:pt x="1349970" y="2224216"/>
                </a:cubicBezTo>
                <a:cubicBezTo>
                  <a:pt x="1409898" y="2284144"/>
                  <a:pt x="1380010" y="2260718"/>
                  <a:pt x="1436467" y="2298357"/>
                </a:cubicBezTo>
                <a:cubicBezTo>
                  <a:pt x="1440586" y="2310714"/>
                  <a:pt x="1448824" y="2322402"/>
                  <a:pt x="1448824" y="2335427"/>
                </a:cubicBezTo>
                <a:cubicBezTo>
                  <a:pt x="1448824" y="2409287"/>
                  <a:pt x="1436726" y="2476815"/>
                  <a:pt x="1411753" y="2545492"/>
                </a:cubicBezTo>
                <a:cubicBezTo>
                  <a:pt x="1405458" y="2562803"/>
                  <a:pt x="1393508" y="2577672"/>
                  <a:pt x="1387040" y="2594919"/>
                </a:cubicBezTo>
                <a:cubicBezTo>
                  <a:pt x="1379656" y="2614609"/>
                  <a:pt x="1373816" y="2660734"/>
                  <a:pt x="1362326" y="2681416"/>
                </a:cubicBezTo>
                <a:cubicBezTo>
                  <a:pt x="1347901" y="2707380"/>
                  <a:pt x="1329375" y="2730843"/>
                  <a:pt x="1312899" y="2755557"/>
                </a:cubicBezTo>
                <a:cubicBezTo>
                  <a:pt x="1293341" y="2784895"/>
                  <a:pt x="1274106" y="2815232"/>
                  <a:pt x="1251116" y="2842054"/>
                </a:cubicBezTo>
                <a:cubicBezTo>
                  <a:pt x="1239743" y="2855322"/>
                  <a:pt x="1225232" y="2865699"/>
                  <a:pt x="1214045" y="2879124"/>
                </a:cubicBezTo>
                <a:cubicBezTo>
                  <a:pt x="1204538" y="2890533"/>
                  <a:pt x="1199833" y="2905694"/>
                  <a:pt x="1189332" y="2916195"/>
                </a:cubicBezTo>
                <a:cubicBezTo>
                  <a:pt x="1144823" y="2960705"/>
                  <a:pt x="1144927" y="2942902"/>
                  <a:pt x="1102834" y="2977979"/>
                </a:cubicBezTo>
                <a:cubicBezTo>
                  <a:pt x="1089409" y="2989166"/>
                  <a:pt x="1081673" y="3007818"/>
                  <a:pt x="1065764" y="3015049"/>
                </a:cubicBezTo>
                <a:cubicBezTo>
                  <a:pt x="1034843" y="3029104"/>
                  <a:pt x="966910" y="3039762"/>
                  <a:pt x="966910" y="3039762"/>
                </a:cubicBezTo>
                <a:cubicBezTo>
                  <a:pt x="847711" y="3015924"/>
                  <a:pt x="952902" y="3045116"/>
                  <a:pt x="868056" y="3002692"/>
                </a:cubicBezTo>
                <a:cubicBezTo>
                  <a:pt x="848301" y="2992814"/>
                  <a:pt x="800040" y="2983259"/>
                  <a:pt x="781559" y="2977979"/>
                </a:cubicBezTo>
                <a:cubicBezTo>
                  <a:pt x="769035" y="2974401"/>
                  <a:pt x="756846" y="2969741"/>
                  <a:pt x="744489" y="2965622"/>
                </a:cubicBezTo>
                <a:cubicBezTo>
                  <a:pt x="686254" y="2878270"/>
                  <a:pt x="759328" y="2986395"/>
                  <a:pt x="682705" y="2879124"/>
                </a:cubicBezTo>
                <a:cubicBezTo>
                  <a:pt x="674073" y="2867039"/>
                  <a:pt x="664633" y="2855337"/>
                  <a:pt x="657991" y="2842054"/>
                </a:cubicBezTo>
                <a:cubicBezTo>
                  <a:pt x="610815" y="2747704"/>
                  <a:pt x="698206" y="2875080"/>
                  <a:pt x="608564" y="2755557"/>
                </a:cubicBezTo>
                <a:cubicBezTo>
                  <a:pt x="584507" y="2683389"/>
                  <a:pt x="615029" y="2749666"/>
                  <a:pt x="559137" y="2693773"/>
                </a:cubicBezTo>
                <a:cubicBezTo>
                  <a:pt x="548636" y="2683272"/>
                  <a:pt x="543931" y="2668112"/>
                  <a:pt x="534424" y="2656703"/>
                </a:cubicBezTo>
                <a:cubicBezTo>
                  <a:pt x="523237" y="2643278"/>
                  <a:pt x="509710" y="2631990"/>
                  <a:pt x="497353" y="2619633"/>
                </a:cubicBezTo>
                <a:cubicBezTo>
                  <a:pt x="493234" y="2599038"/>
                  <a:pt x="492371" y="2577514"/>
                  <a:pt x="484997" y="2557849"/>
                </a:cubicBezTo>
                <a:cubicBezTo>
                  <a:pt x="474676" y="2530326"/>
                  <a:pt x="442441" y="2502937"/>
                  <a:pt x="423213" y="2483708"/>
                </a:cubicBezTo>
                <a:cubicBezTo>
                  <a:pt x="419094" y="2471351"/>
                  <a:pt x="416681" y="2458288"/>
                  <a:pt x="410856" y="2446638"/>
                </a:cubicBezTo>
                <a:cubicBezTo>
                  <a:pt x="375007" y="2374940"/>
                  <a:pt x="393924" y="2446791"/>
                  <a:pt x="361429" y="2360141"/>
                </a:cubicBezTo>
                <a:cubicBezTo>
                  <a:pt x="355466" y="2344240"/>
                  <a:pt x="356667" y="2325904"/>
                  <a:pt x="349072" y="2310714"/>
                </a:cubicBezTo>
                <a:cubicBezTo>
                  <a:pt x="339862" y="2292294"/>
                  <a:pt x="322003" y="2279290"/>
                  <a:pt x="312002" y="2261287"/>
                </a:cubicBezTo>
                <a:cubicBezTo>
                  <a:pt x="211253" y="2079936"/>
                  <a:pt x="346809" y="2288781"/>
                  <a:pt x="262575" y="2162433"/>
                </a:cubicBezTo>
                <a:cubicBezTo>
                  <a:pt x="258456" y="2150076"/>
                  <a:pt x="253377" y="2137999"/>
                  <a:pt x="250218" y="2125362"/>
                </a:cubicBezTo>
                <a:cubicBezTo>
                  <a:pt x="243168" y="2097160"/>
                  <a:pt x="239629" y="2054755"/>
                  <a:pt x="225505" y="2026508"/>
                </a:cubicBezTo>
                <a:cubicBezTo>
                  <a:pt x="189403" y="1954304"/>
                  <a:pt x="209139" y="2024836"/>
                  <a:pt x="188434" y="1952368"/>
                </a:cubicBezTo>
                <a:cubicBezTo>
                  <a:pt x="183154" y="1933887"/>
                  <a:pt x="173598" y="1885625"/>
                  <a:pt x="163721" y="1865870"/>
                </a:cubicBezTo>
                <a:cubicBezTo>
                  <a:pt x="105359" y="1749145"/>
                  <a:pt x="142159" y="1850611"/>
                  <a:pt x="114294" y="1767016"/>
                </a:cubicBezTo>
                <a:cubicBezTo>
                  <a:pt x="110175" y="1738184"/>
                  <a:pt x="109600" y="1708618"/>
                  <a:pt x="101937" y="1680519"/>
                </a:cubicBezTo>
                <a:cubicBezTo>
                  <a:pt x="97090" y="1662748"/>
                  <a:pt x="83692" y="1648339"/>
                  <a:pt x="77224" y="1631092"/>
                </a:cubicBezTo>
                <a:cubicBezTo>
                  <a:pt x="71261" y="1615191"/>
                  <a:pt x="69747" y="1597932"/>
                  <a:pt x="64867" y="1581665"/>
                </a:cubicBezTo>
                <a:cubicBezTo>
                  <a:pt x="57381" y="1556713"/>
                  <a:pt x="46471" y="1532797"/>
                  <a:pt x="40153" y="1507524"/>
                </a:cubicBezTo>
                <a:cubicBezTo>
                  <a:pt x="36034" y="1491048"/>
                  <a:pt x="32462" y="1474426"/>
                  <a:pt x="27797" y="1458097"/>
                </a:cubicBezTo>
                <a:cubicBezTo>
                  <a:pt x="20784" y="1433553"/>
                  <a:pt x="4628" y="1396325"/>
                  <a:pt x="3083" y="1371600"/>
                </a:cubicBezTo>
                <a:cubicBezTo>
                  <a:pt x="0" y="1322269"/>
                  <a:pt x="3083" y="1272746"/>
                  <a:pt x="3083" y="1223319"/>
                </a:cubicBezTo>
              </a:path>
            </a:pathLst>
          </a:custGeom>
          <a:ln w="222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5-Point Star 40"/>
          <p:cNvSpPr/>
          <p:nvPr/>
        </p:nvSpPr>
        <p:spPr>
          <a:xfrm rot="1992814">
            <a:off x="2819400" y="3657600"/>
            <a:ext cx="1219200" cy="2438400"/>
          </a:xfrm>
          <a:prstGeom prst="star5">
            <a:avLst/>
          </a:prstGeom>
          <a:noFill/>
          <a:ln w="349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p:cNvCxnSpPr/>
          <p:nvPr/>
        </p:nvCxnSpPr>
        <p:spPr>
          <a:xfrm rot="16200000" flipH="1">
            <a:off x="-38100" y="4152900"/>
            <a:ext cx="129540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Elbow Connector 43"/>
          <p:cNvCxnSpPr/>
          <p:nvPr/>
        </p:nvCxnSpPr>
        <p:spPr>
          <a:xfrm rot="10800000">
            <a:off x="4800600" y="4800600"/>
            <a:ext cx="685800" cy="457200"/>
          </a:xfrm>
          <a:prstGeom prst="bentConnector3">
            <a:avLst>
              <a:gd name="adj1" fmla="val 50000"/>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46" name="Freeform 45"/>
          <p:cNvSpPr/>
          <p:nvPr/>
        </p:nvSpPr>
        <p:spPr>
          <a:xfrm rot="11767146">
            <a:off x="1143000" y="1905000"/>
            <a:ext cx="823784" cy="381000"/>
          </a:xfrm>
          <a:custGeom>
            <a:avLst/>
            <a:gdLst>
              <a:gd name="connsiteX0" fmla="*/ 0 w 1052384"/>
              <a:gd name="connsiteY0" fmla="*/ 784654 h 784654"/>
              <a:gd name="connsiteX1" fmla="*/ 395416 w 1052384"/>
              <a:gd name="connsiteY1" fmla="*/ 43249 h 784654"/>
              <a:gd name="connsiteX2" fmla="*/ 506627 w 1052384"/>
              <a:gd name="connsiteY2" fmla="*/ 525162 h 784654"/>
              <a:gd name="connsiteX3" fmla="*/ 704335 w 1052384"/>
              <a:gd name="connsiteY3" fmla="*/ 475735 h 784654"/>
              <a:gd name="connsiteX4" fmla="*/ 1025611 w 1052384"/>
              <a:gd name="connsiteY4" fmla="*/ 512805 h 784654"/>
              <a:gd name="connsiteX5" fmla="*/ 864973 w 1052384"/>
              <a:gd name="connsiteY5" fmla="*/ 92676 h 784654"/>
              <a:gd name="connsiteX6" fmla="*/ 667265 w 1052384"/>
              <a:gd name="connsiteY6" fmla="*/ 253314 h 78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2384" h="784654">
                <a:moveTo>
                  <a:pt x="0" y="784654"/>
                </a:moveTo>
                <a:cubicBezTo>
                  <a:pt x="155489" y="435576"/>
                  <a:pt x="310978" y="86498"/>
                  <a:pt x="395416" y="43249"/>
                </a:cubicBezTo>
                <a:cubicBezTo>
                  <a:pt x="479854" y="0"/>
                  <a:pt x="455141" y="453081"/>
                  <a:pt x="506627" y="525162"/>
                </a:cubicBezTo>
                <a:cubicBezTo>
                  <a:pt x="558114" y="597243"/>
                  <a:pt x="617838" y="477794"/>
                  <a:pt x="704335" y="475735"/>
                </a:cubicBezTo>
                <a:cubicBezTo>
                  <a:pt x="790832" y="473676"/>
                  <a:pt x="998838" y="576648"/>
                  <a:pt x="1025611" y="512805"/>
                </a:cubicBezTo>
                <a:cubicBezTo>
                  <a:pt x="1052384" y="448962"/>
                  <a:pt x="924697" y="135924"/>
                  <a:pt x="864973" y="92676"/>
                </a:cubicBezTo>
                <a:cubicBezTo>
                  <a:pt x="805249" y="49428"/>
                  <a:pt x="736257" y="151371"/>
                  <a:pt x="667265" y="253314"/>
                </a:cubicBezTo>
              </a:path>
            </a:pathLst>
          </a:custGeom>
          <a:ln w="25400">
            <a:solidFill>
              <a:srgbClr val="029C0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7" name="Elbow Connector 46"/>
          <p:cNvCxnSpPr/>
          <p:nvPr/>
        </p:nvCxnSpPr>
        <p:spPr>
          <a:xfrm rot="10800000">
            <a:off x="685800" y="6096000"/>
            <a:ext cx="685800" cy="457200"/>
          </a:xfrm>
          <a:prstGeom prst="bentConnector3">
            <a:avLst>
              <a:gd name="adj1" fmla="val 50000"/>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48" name="Freeform 47"/>
          <p:cNvSpPr/>
          <p:nvPr/>
        </p:nvSpPr>
        <p:spPr>
          <a:xfrm rot="15961149">
            <a:off x="3342035" y="3356838"/>
            <a:ext cx="1312143" cy="3035643"/>
          </a:xfrm>
          <a:custGeom>
            <a:avLst/>
            <a:gdLst>
              <a:gd name="connsiteX0" fmla="*/ 0 w 3731740"/>
              <a:gd name="connsiteY0" fmla="*/ 980303 h 3035643"/>
              <a:gd name="connsiteX1" fmla="*/ 654908 w 3731740"/>
              <a:gd name="connsiteY1" fmla="*/ 177113 h 3035643"/>
              <a:gd name="connsiteX2" fmla="*/ 494270 w 3731740"/>
              <a:gd name="connsiteY2" fmla="*/ 2042984 h 3035643"/>
              <a:gd name="connsiteX3" fmla="*/ 1421027 w 3731740"/>
              <a:gd name="connsiteY3" fmla="*/ 992659 h 3035643"/>
              <a:gd name="connsiteX4" fmla="*/ 2767913 w 3731740"/>
              <a:gd name="connsiteY4" fmla="*/ 906162 h 3035643"/>
              <a:gd name="connsiteX5" fmla="*/ 2113005 w 3731740"/>
              <a:gd name="connsiteY5" fmla="*/ 2994454 h 3035643"/>
              <a:gd name="connsiteX6" fmla="*/ 3731740 w 3731740"/>
              <a:gd name="connsiteY6" fmla="*/ 659027 h 303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1740" h="3035643">
                <a:moveTo>
                  <a:pt x="0" y="980303"/>
                </a:moveTo>
                <a:cubicBezTo>
                  <a:pt x="286265" y="490151"/>
                  <a:pt x="572530" y="0"/>
                  <a:pt x="654908" y="177113"/>
                </a:cubicBezTo>
                <a:cubicBezTo>
                  <a:pt x="737286" y="354227"/>
                  <a:pt x="366583" y="1907060"/>
                  <a:pt x="494270" y="2042984"/>
                </a:cubicBezTo>
                <a:cubicBezTo>
                  <a:pt x="621957" y="2178908"/>
                  <a:pt x="1042087" y="1182129"/>
                  <a:pt x="1421027" y="992659"/>
                </a:cubicBezTo>
                <a:cubicBezTo>
                  <a:pt x="1799967" y="803189"/>
                  <a:pt x="2652583" y="572530"/>
                  <a:pt x="2767913" y="906162"/>
                </a:cubicBezTo>
                <a:cubicBezTo>
                  <a:pt x="2883243" y="1239794"/>
                  <a:pt x="1952367" y="3035643"/>
                  <a:pt x="2113005" y="2994454"/>
                </a:cubicBezTo>
                <a:cubicBezTo>
                  <a:pt x="2273643" y="2953265"/>
                  <a:pt x="3002691" y="1806146"/>
                  <a:pt x="3731740" y="659027"/>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5-Point Star 48"/>
          <p:cNvSpPr/>
          <p:nvPr/>
        </p:nvSpPr>
        <p:spPr>
          <a:xfrm rot="787371">
            <a:off x="2321487" y="2310668"/>
            <a:ext cx="647863" cy="3743360"/>
          </a:xfrm>
          <a:prstGeom prst="star5">
            <a:avLst/>
          </a:prstGeom>
          <a:noFill/>
          <a:ln w="349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6-Point Star 49"/>
          <p:cNvSpPr/>
          <p:nvPr/>
        </p:nvSpPr>
        <p:spPr>
          <a:xfrm rot="21211836">
            <a:off x="1008844" y="5168636"/>
            <a:ext cx="1144440" cy="388536"/>
          </a:xfrm>
          <a:prstGeom prst="star6">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rot="13730749">
            <a:off x="4043884" y="3803149"/>
            <a:ext cx="447022" cy="3253120"/>
          </a:xfrm>
          <a:custGeom>
            <a:avLst/>
            <a:gdLst>
              <a:gd name="connsiteX0" fmla="*/ 386143 w 1661151"/>
              <a:gd name="connsiteY0" fmla="*/ 0 h 3045116"/>
              <a:gd name="connsiteX1" fmla="*/ 435570 w 1661151"/>
              <a:gd name="connsiteY1" fmla="*/ 148281 h 3045116"/>
              <a:gd name="connsiteX2" fmla="*/ 509710 w 1661151"/>
              <a:gd name="connsiteY2" fmla="*/ 383060 h 3045116"/>
              <a:gd name="connsiteX3" fmla="*/ 546780 w 1661151"/>
              <a:gd name="connsiteY3" fmla="*/ 432487 h 3045116"/>
              <a:gd name="connsiteX4" fmla="*/ 596207 w 1661151"/>
              <a:gd name="connsiteY4" fmla="*/ 531341 h 3045116"/>
              <a:gd name="connsiteX5" fmla="*/ 620921 w 1661151"/>
              <a:gd name="connsiteY5" fmla="*/ 580768 h 3045116"/>
              <a:gd name="connsiteX6" fmla="*/ 732132 w 1661151"/>
              <a:gd name="connsiteY6" fmla="*/ 716692 h 3045116"/>
              <a:gd name="connsiteX7" fmla="*/ 818629 w 1661151"/>
              <a:gd name="connsiteY7" fmla="*/ 766119 h 3045116"/>
              <a:gd name="connsiteX8" fmla="*/ 868056 w 1661151"/>
              <a:gd name="connsiteY8" fmla="*/ 803189 h 3045116"/>
              <a:gd name="connsiteX9" fmla="*/ 905126 w 1661151"/>
              <a:gd name="connsiteY9" fmla="*/ 827903 h 3045116"/>
              <a:gd name="connsiteX10" fmla="*/ 954553 w 1661151"/>
              <a:gd name="connsiteY10" fmla="*/ 864973 h 3045116"/>
              <a:gd name="connsiteX11" fmla="*/ 1041051 w 1661151"/>
              <a:gd name="connsiteY11" fmla="*/ 914400 h 3045116"/>
              <a:gd name="connsiteX12" fmla="*/ 1090478 w 1661151"/>
              <a:gd name="connsiteY12" fmla="*/ 939114 h 3045116"/>
              <a:gd name="connsiteX13" fmla="*/ 1139905 w 1661151"/>
              <a:gd name="connsiteY13" fmla="*/ 976184 h 3045116"/>
              <a:gd name="connsiteX14" fmla="*/ 1238759 w 1661151"/>
              <a:gd name="connsiteY14" fmla="*/ 1000897 h 3045116"/>
              <a:gd name="connsiteX15" fmla="*/ 1547678 w 1661151"/>
              <a:gd name="connsiteY15" fmla="*/ 963827 h 3045116"/>
              <a:gd name="connsiteX16" fmla="*/ 1597105 w 1661151"/>
              <a:gd name="connsiteY16" fmla="*/ 939114 h 3045116"/>
              <a:gd name="connsiteX17" fmla="*/ 1634175 w 1661151"/>
              <a:gd name="connsiteY17" fmla="*/ 914400 h 3045116"/>
              <a:gd name="connsiteX18" fmla="*/ 1658889 w 1661151"/>
              <a:gd name="connsiteY18" fmla="*/ 864973 h 3045116"/>
              <a:gd name="connsiteX19" fmla="*/ 1634175 w 1661151"/>
              <a:gd name="connsiteY19" fmla="*/ 691979 h 3045116"/>
              <a:gd name="connsiteX20" fmla="*/ 1621818 w 1661151"/>
              <a:gd name="connsiteY20" fmla="*/ 654908 h 3045116"/>
              <a:gd name="connsiteX21" fmla="*/ 1609462 w 1661151"/>
              <a:gd name="connsiteY21" fmla="*/ 605481 h 3045116"/>
              <a:gd name="connsiteX22" fmla="*/ 1572391 w 1661151"/>
              <a:gd name="connsiteY22" fmla="*/ 556054 h 3045116"/>
              <a:gd name="connsiteX23" fmla="*/ 1535321 w 1661151"/>
              <a:gd name="connsiteY23" fmla="*/ 481914 h 3045116"/>
              <a:gd name="connsiteX24" fmla="*/ 1498251 w 1661151"/>
              <a:gd name="connsiteY24" fmla="*/ 444843 h 3045116"/>
              <a:gd name="connsiteX25" fmla="*/ 1448824 w 1661151"/>
              <a:gd name="connsiteY25" fmla="*/ 432487 h 3045116"/>
              <a:gd name="connsiteX26" fmla="*/ 1325256 w 1661151"/>
              <a:gd name="connsiteY26" fmla="*/ 370703 h 3045116"/>
              <a:gd name="connsiteX27" fmla="*/ 1275829 w 1661151"/>
              <a:gd name="connsiteY27" fmla="*/ 345989 h 3045116"/>
              <a:gd name="connsiteX28" fmla="*/ 1226402 w 1661151"/>
              <a:gd name="connsiteY28" fmla="*/ 333633 h 3045116"/>
              <a:gd name="connsiteX29" fmla="*/ 1102834 w 1661151"/>
              <a:gd name="connsiteY29" fmla="*/ 296562 h 3045116"/>
              <a:gd name="connsiteX30" fmla="*/ 855699 w 1661151"/>
              <a:gd name="connsiteY30" fmla="*/ 284206 h 3045116"/>
              <a:gd name="connsiteX31" fmla="*/ 818629 w 1661151"/>
              <a:gd name="connsiteY31" fmla="*/ 259492 h 3045116"/>
              <a:gd name="connsiteX32" fmla="*/ 682705 w 1661151"/>
              <a:gd name="connsiteY32" fmla="*/ 259492 h 3045116"/>
              <a:gd name="connsiteX33" fmla="*/ 583851 w 1661151"/>
              <a:gd name="connsiteY33" fmla="*/ 321276 h 3045116"/>
              <a:gd name="connsiteX34" fmla="*/ 509710 w 1661151"/>
              <a:gd name="connsiteY34" fmla="*/ 395416 h 3045116"/>
              <a:gd name="connsiteX35" fmla="*/ 447926 w 1661151"/>
              <a:gd name="connsiteY35" fmla="*/ 481914 h 3045116"/>
              <a:gd name="connsiteX36" fmla="*/ 435570 w 1661151"/>
              <a:gd name="connsiteY36" fmla="*/ 518984 h 3045116"/>
              <a:gd name="connsiteX37" fmla="*/ 398499 w 1661151"/>
              <a:gd name="connsiteY37" fmla="*/ 568411 h 3045116"/>
              <a:gd name="connsiteX38" fmla="*/ 336716 w 1661151"/>
              <a:gd name="connsiteY38" fmla="*/ 704335 h 3045116"/>
              <a:gd name="connsiteX39" fmla="*/ 312002 w 1661151"/>
              <a:gd name="connsiteY39" fmla="*/ 753762 h 3045116"/>
              <a:gd name="connsiteX40" fmla="*/ 299645 w 1661151"/>
              <a:gd name="connsiteY40" fmla="*/ 803189 h 3045116"/>
              <a:gd name="connsiteX41" fmla="*/ 287289 w 1661151"/>
              <a:gd name="connsiteY41" fmla="*/ 840260 h 3045116"/>
              <a:gd name="connsiteX42" fmla="*/ 299645 w 1661151"/>
              <a:gd name="connsiteY42" fmla="*/ 1025611 h 3045116"/>
              <a:gd name="connsiteX43" fmla="*/ 324359 w 1661151"/>
              <a:gd name="connsiteY43" fmla="*/ 1087395 h 3045116"/>
              <a:gd name="connsiteX44" fmla="*/ 361429 w 1661151"/>
              <a:gd name="connsiteY44" fmla="*/ 1149179 h 3045116"/>
              <a:gd name="connsiteX45" fmla="*/ 435570 w 1661151"/>
              <a:gd name="connsiteY45" fmla="*/ 1235676 h 3045116"/>
              <a:gd name="connsiteX46" fmla="*/ 509710 w 1661151"/>
              <a:gd name="connsiteY46" fmla="*/ 1322173 h 3045116"/>
              <a:gd name="connsiteX47" fmla="*/ 596207 w 1661151"/>
              <a:gd name="connsiteY47" fmla="*/ 1396314 h 3045116"/>
              <a:gd name="connsiteX48" fmla="*/ 620921 w 1661151"/>
              <a:gd name="connsiteY48" fmla="*/ 1433384 h 3045116"/>
              <a:gd name="connsiteX49" fmla="*/ 756845 w 1661151"/>
              <a:gd name="connsiteY49" fmla="*/ 1532238 h 3045116"/>
              <a:gd name="connsiteX50" fmla="*/ 818629 w 1661151"/>
              <a:gd name="connsiteY50" fmla="*/ 1569308 h 3045116"/>
              <a:gd name="connsiteX51" fmla="*/ 892770 w 1661151"/>
              <a:gd name="connsiteY51" fmla="*/ 1594022 h 3045116"/>
              <a:gd name="connsiteX52" fmla="*/ 1535321 w 1661151"/>
              <a:gd name="connsiteY52" fmla="*/ 1556951 h 3045116"/>
              <a:gd name="connsiteX53" fmla="*/ 1584748 w 1661151"/>
              <a:gd name="connsiteY53" fmla="*/ 1519881 h 3045116"/>
              <a:gd name="connsiteX54" fmla="*/ 1621818 w 1661151"/>
              <a:gd name="connsiteY54" fmla="*/ 1445741 h 3045116"/>
              <a:gd name="connsiteX55" fmla="*/ 1646532 w 1661151"/>
              <a:gd name="connsiteY55" fmla="*/ 1346887 h 3045116"/>
              <a:gd name="connsiteX56" fmla="*/ 1621818 w 1661151"/>
              <a:gd name="connsiteY56" fmla="*/ 1099751 h 3045116"/>
              <a:gd name="connsiteX57" fmla="*/ 1609462 w 1661151"/>
              <a:gd name="connsiteY57" fmla="*/ 1062681 h 3045116"/>
              <a:gd name="connsiteX58" fmla="*/ 1597105 w 1661151"/>
              <a:gd name="connsiteY58" fmla="*/ 988541 h 3045116"/>
              <a:gd name="connsiteX59" fmla="*/ 1560034 w 1661151"/>
              <a:gd name="connsiteY59" fmla="*/ 902043 h 3045116"/>
              <a:gd name="connsiteX60" fmla="*/ 1535321 w 1661151"/>
              <a:gd name="connsiteY60" fmla="*/ 864973 h 3045116"/>
              <a:gd name="connsiteX61" fmla="*/ 1498251 w 1661151"/>
              <a:gd name="connsiteY61" fmla="*/ 840260 h 3045116"/>
              <a:gd name="connsiteX62" fmla="*/ 1424110 w 1661151"/>
              <a:gd name="connsiteY62" fmla="*/ 778476 h 3045116"/>
              <a:gd name="connsiteX63" fmla="*/ 1399397 w 1661151"/>
              <a:gd name="connsiteY63" fmla="*/ 741406 h 3045116"/>
              <a:gd name="connsiteX64" fmla="*/ 1337613 w 1661151"/>
              <a:gd name="connsiteY64" fmla="*/ 716692 h 3045116"/>
              <a:gd name="connsiteX65" fmla="*/ 1275829 w 1661151"/>
              <a:gd name="connsiteY65" fmla="*/ 679622 h 3045116"/>
              <a:gd name="connsiteX66" fmla="*/ 1238759 w 1661151"/>
              <a:gd name="connsiteY66" fmla="*/ 654908 h 3045116"/>
              <a:gd name="connsiteX67" fmla="*/ 1201689 w 1661151"/>
              <a:gd name="connsiteY67" fmla="*/ 642551 h 3045116"/>
              <a:gd name="connsiteX68" fmla="*/ 880413 w 1661151"/>
              <a:gd name="connsiteY68" fmla="*/ 654908 h 3045116"/>
              <a:gd name="connsiteX69" fmla="*/ 793916 w 1661151"/>
              <a:gd name="connsiteY69" fmla="*/ 704335 h 3045116"/>
              <a:gd name="connsiteX70" fmla="*/ 756845 w 1661151"/>
              <a:gd name="connsiteY70" fmla="*/ 716692 h 3045116"/>
              <a:gd name="connsiteX71" fmla="*/ 732132 w 1661151"/>
              <a:gd name="connsiteY71" fmla="*/ 753762 h 3045116"/>
              <a:gd name="connsiteX72" fmla="*/ 657991 w 1661151"/>
              <a:gd name="connsiteY72" fmla="*/ 852616 h 3045116"/>
              <a:gd name="connsiteX73" fmla="*/ 633278 w 1661151"/>
              <a:gd name="connsiteY73" fmla="*/ 951470 h 3045116"/>
              <a:gd name="connsiteX74" fmla="*/ 608564 w 1661151"/>
              <a:gd name="connsiteY74" fmla="*/ 1025611 h 3045116"/>
              <a:gd name="connsiteX75" fmla="*/ 583851 w 1661151"/>
              <a:gd name="connsiteY75" fmla="*/ 1136822 h 3045116"/>
              <a:gd name="connsiteX76" fmla="*/ 608564 w 1661151"/>
              <a:gd name="connsiteY76" fmla="*/ 1458097 h 3045116"/>
              <a:gd name="connsiteX77" fmla="*/ 620921 w 1661151"/>
              <a:gd name="connsiteY77" fmla="*/ 1495168 h 3045116"/>
              <a:gd name="connsiteX78" fmla="*/ 633278 w 1661151"/>
              <a:gd name="connsiteY78" fmla="*/ 1569308 h 3045116"/>
              <a:gd name="connsiteX79" fmla="*/ 682705 w 1661151"/>
              <a:gd name="connsiteY79" fmla="*/ 1655806 h 3045116"/>
              <a:gd name="connsiteX80" fmla="*/ 719775 w 1661151"/>
              <a:gd name="connsiteY80" fmla="*/ 1705233 h 3045116"/>
              <a:gd name="connsiteX81" fmla="*/ 793916 w 1661151"/>
              <a:gd name="connsiteY81" fmla="*/ 1779373 h 3045116"/>
              <a:gd name="connsiteX82" fmla="*/ 830986 w 1661151"/>
              <a:gd name="connsiteY82" fmla="*/ 1816443 h 3045116"/>
              <a:gd name="connsiteX83" fmla="*/ 917483 w 1661151"/>
              <a:gd name="connsiteY83" fmla="*/ 1902941 h 3045116"/>
              <a:gd name="connsiteX84" fmla="*/ 954553 w 1661151"/>
              <a:gd name="connsiteY84" fmla="*/ 1940011 h 3045116"/>
              <a:gd name="connsiteX85" fmla="*/ 991624 w 1661151"/>
              <a:gd name="connsiteY85" fmla="*/ 1952368 h 3045116"/>
              <a:gd name="connsiteX86" fmla="*/ 1041051 w 1661151"/>
              <a:gd name="connsiteY86" fmla="*/ 1989438 h 3045116"/>
              <a:gd name="connsiteX87" fmla="*/ 1189332 w 1661151"/>
              <a:gd name="connsiteY87" fmla="*/ 2088292 h 3045116"/>
              <a:gd name="connsiteX88" fmla="*/ 1275829 w 1661151"/>
              <a:gd name="connsiteY88" fmla="*/ 2174789 h 3045116"/>
              <a:gd name="connsiteX89" fmla="*/ 1349970 w 1661151"/>
              <a:gd name="connsiteY89" fmla="*/ 2224216 h 3045116"/>
              <a:gd name="connsiteX90" fmla="*/ 1436467 w 1661151"/>
              <a:gd name="connsiteY90" fmla="*/ 2298357 h 3045116"/>
              <a:gd name="connsiteX91" fmla="*/ 1448824 w 1661151"/>
              <a:gd name="connsiteY91" fmla="*/ 2335427 h 3045116"/>
              <a:gd name="connsiteX92" fmla="*/ 1411753 w 1661151"/>
              <a:gd name="connsiteY92" fmla="*/ 2545492 h 3045116"/>
              <a:gd name="connsiteX93" fmla="*/ 1387040 w 1661151"/>
              <a:gd name="connsiteY93" fmla="*/ 2594919 h 3045116"/>
              <a:gd name="connsiteX94" fmla="*/ 1362326 w 1661151"/>
              <a:gd name="connsiteY94" fmla="*/ 2681416 h 3045116"/>
              <a:gd name="connsiteX95" fmla="*/ 1312899 w 1661151"/>
              <a:gd name="connsiteY95" fmla="*/ 2755557 h 3045116"/>
              <a:gd name="connsiteX96" fmla="*/ 1251116 w 1661151"/>
              <a:gd name="connsiteY96" fmla="*/ 2842054 h 3045116"/>
              <a:gd name="connsiteX97" fmla="*/ 1214045 w 1661151"/>
              <a:gd name="connsiteY97" fmla="*/ 2879124 h 3045116"/>
              <a:gd name="connsiteX98" fmla="*/ 1189332 w 1661151"/>
              <a:gd name="connsiteY98" fmla="*/ 2916195 h 3045116"/>
              <a:gd name="connsiteX99" fmla="*/ 1102834 w 1661151"/>
              <a:gd name="connsiteY99" fmla="*/ 2977979 h 3045116"/>
              <a:gd name="connsiteX100" fmla="*/ 1065764 w 1661151"/>
              <a:gd name="connsiteY100" fmla="*/ 3015049 h 3045116"/>
              <a:gd name="connsiteX101" fmla="*/ 966910 w 1661151"/>
              <a:gd name="connsiteY101" fmla="*/ 3039762 h 3045116"/>
              <a:gd name="connsiteX102" fmla="*/ 868056 w 1661151"/>
              <a:gd name="connsiteY102" fmla="*/ 3002692 h 3045116"/>
              <a:gd name="connsiteX103" fmla="*/ 781559 w 1661151"/>
              <a:gd name="connsiteY103" fmla="*/ 2977979 h 3045116"/>
              <a:gd name="connsiteX104" fmla="*/ 744489 w 1661151"/>
              <a:gd name="connsiteY104" fmla="*/ 2965622 h 3045116"/>
              <a:gd name="connsiteX105" fmla="*/ 682705 w 1661151"/>
              <a:gd name="connsiteY105" fmla="*/ 2879124 h 3045116"/>
              <a:gd name="connsiteX106" fmla="*/ 657991 w 1661151"/>
              <a:gd name="connsiteY106" fmla="*/ 2842054 h 3045116"/>
              <a:gd name="connsiteX107" fmla="*/ 608564 w 1661151"/>
              <a:gd name="connsiteY107" fmla="*/ 2755557 h 3045116"/>
              <a:gd name="connsiteX108" fmla="*/ 559137 w 1661151"/>
              <a:gd name="connsiteY108" fmla="*/ 2693773 h 3045116"/>
              <a:gd name="connsiteX109" fmla="*/ 534424 w 1661151"/>
              <a:gd name="connsiteY109" fmla="*/ 2656703 h 3045116"/>
              <a:gd name="connsiteX110" fmla="*/ 497353 w 1661151"/>
              <a:gd name="connsiteY110" fmla="*/ 2619633 h 3045116"/>
              <a:gd name="connsiteX111" fmla="*/ 484997 w 1661151"/>
              <a:gd name="connsiteY111" fmla="*/ 2557849 h 3045116"/>
              <a:gd name="connsiteX112" fmla="*/ 423213 w 1661151"/>
              <a:gd name="connsiteY112" fmla="*/ 2483708 h 3045116"/>
              <a:gd name="connsiteX113" fmla="*/ 410856 w 1661151"/>
              <a:gd name="connsiteY113" fmla="*/ 2446638 h 3045116"/>
              <a:gd name="connsiteX114" fmla="*/ 361429 w 1661151"/>
              <a:gd name="connsiteY114" fmla="*/ 2360141 h 3045116"/>
              <a:gd name="connsiteX115" fmla="*/ 349072 w 1661151"/>
              <a:gd name="connsiteY115" fmla="*/ 2310714 h 3045116"/>
              <a:gd name="connsiteX116" fmla="*/ 312002 w 1661151"/>
              <a:gd name="connsiteY116" fmla="*/ 2261287 h 3045116"/>
              <a:gd name="connsiteX117" fmla="*/ 262575 w 1661151"/>
              <a:gd name="connsiteY117" fmla="*/ 2162433 h 3045116"/>
              <a:gd name="connsiteX118" fmla="*/ 250218 w 1661151"/>
              <a:gd name="connsiteY118" fmla="*/ 2125362 h 3045116"/>
              <a:gd name="connsiteX119" fmla="*/ 225505 w 1661151"/>
              <a:gd name="connsiteY119" fmla="*/ 2026508 h 3045116"/>
              <a:gd name="connsiteX120" fmla="*/ 188434 w 1661151"/>
              <a:gd name="connsiteY120" fmla="*/ 1952368 h 3045116"/>
              <a:gd name="connsiteX121" fmla="*/ 163721 w 1661151"/>
              <a:gd name="connsiteY121" fmla="*/ 1865870 h 3045116"/>
              <a:gd name="connsiteX122" fmla="*/ 114294 w 1661151"/>
              <a:gd name="connsiteY122" fmla="*/ 1767016 h 3045116"/>
              <a:gd name="connsiteX123" fmla="*/ 101937 w 1661151"/>
              <a:gd name="connsiteY123" fmla="*/ 1680519 h 3045116"/>
              <a:gd name="connsiteX124" fmla="*/ 77224 w 1661151"/>
              <a:gd name="connsiteY124" fmla="*/ 1631092 h 3045116"/>
              <a:gd name="connsiteX125" fmla="*/ 64867 w 1661151"/>
              <a:gd name="connsiteY125" fmla="*/ 1581665 h 3045116"/>
              <a:gd name="connsiteX126" fmla="*/ 40153 w 1661151"/>
              <a:gd name="connsiteY126" fmla="*/ 1507524 h 3045116"/>
              <a:gd name="connsiteX127" fmla="*/ 27797 w 1661151"/>
              <a:gd name="connsiteY127" fmla="*/ 1458097 h 3045116"/>
              <a:gd name="connsiteX128" fmla="*/ 3083 w 1661151"/>
              <a:gd name="connsiteY128" fmla="*/ 1371600 h 3045116"/>
              <a:gd name="connsiteX129" fmla="*/ 3083 w 1661151"/>
              <a:gd name="connsiteY129" fmla="*/ 1223319 h 304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1661151" h="3045116">
                <a:moveTo>
                  <a:pt x="386143" y="0"/>
                </a:moveTo>
                <a:cubicBezTo>
                  <a:pt x="402619" y="49427"/>
                  <a:pt x="421257" y="98185"/>
                  <a:pt x="435570" y="148281"/>
                </a:cubicBezTo>
                <a:cubicBezTo>
                  <a:pt x="438777" y="159507"/>
                  <a:pt x="482072" y="333312"/>
                  <a:pt x="509710" y="383060"/>
                </a:cubicBezTo>
                <a:cubicBezTo>
                  <a:pt x="519711" y="401063"/>
                  <a:pt x="534423" y="416011"/>
                  <a:pt x="546780" y="432487"/>
                </a:cubicBezTo>
                <a:cubicBezTo>
                  <a:pt x="568462" y="519213"/>
                  <a:pt x="543696" y="447324"/>
                  <a:pt x="596207" y="531341"/>
                </a:cubicBezTo>
                <a:cubicBezTo>
                  <a:pt x="605970" y="546961"/>
                  <a:pt x="610703" y="565441"/>
                  <a:pt x="620921" y="580768"/>
                </a:cubicBezTo>
                <a:cubicBezTo>
                  <a:pt x="645385" y="617464"/>
                  <a:pt x="691461" y="682799"/>
                  <a:pt x="732132" y="716692"/>
                </a:cubicBezTo>
                <a:cubicBezTo>
                  <a:pt x="772950" y="750708"/>
                  <a:pt x="770280" y="735901"/>
                  <a:pt x="818629" y="766119"/>
                </a:cubicBezTo>
                <a:cubicBezTo>
                  <a:pt x="836093" y="777034"/>
                  <a:pt x="851298" y="791219"/>
                  <a:pt x="868056" y="803189"/>
                </a:cubicBezTo>
                <a:cubicBezTo>
                  <a:pt x="880141" y="811821"/>
                  <a:pt x="893041" y="819271"/>
                  <a:pt x="905126" y="827903"/>
                </a:cubicBezTo>
                <a:cubicBezTo>
                  <a:pt x="921884" y="839873"/>
                  <a:pt x="937178" y="853916"/>
                  <a:pt x="954553" y="864973"/>
                </a:cubicBezTo>
                <a:cubicBezTo>
                  <a:pt x="982569" y="882801"/>
                  <a:pt x="1011898" y="898498"/>
                  <a:pt x="1041051" y="914400"/>
                </a:cubicBezTo>
                <a:cubicBezTo>
                  <a:pt x="1057222" y="923221"/>
                  <a:pt x="1074858" y="929351"/>
                  <a:pt x="1090478" y="939114"/>
                </a:cubicBezTo>
                <a:cubicBezTo>
                  <a:pt x="1107942" y="950029"/>
                  <a:pt x="1122024" y="965966"/>
                  <a:pt x="1139905" y="976184"/>
                </a:cubicBezTo>
                <a:cubicBezTo>
                  <a:pt x="1160367" y="987877"/>
                  <a:pt x="1223110" y="997767"/>
                  <a:pt x="1238759" y="1000897"/>
                </a:cubicBezTo>
                <a:cubicBezTo>
                  <a:pt x="1280476" y="997105"/>
                  <a:pt x="1459087" y="1001794"/>
                  <a:pt x="1547678" y="963827"/>
                </a:cubicBezTo>
                <a:cubicBezTo>
                  <a:pt x="1564609" y="956571"/>
                  <a:pt x="1581112" y="948253"/>
                  <a:pt x="1597105" y="939114"/>
                </a:cubicBezTo>
                <a:cubicBezTo>
                  <a:pt x="1609999" y="931746"/>
                  <a:pt x="1621818" y="922638"/>
                  <a:pt x="1634175" y="914400"/>
                </a:cubicBezTo>
                <a:cubicBezTo>
                  <a:pt x="1642413" y="897924"/>
                  <a:pt x="1657476" y="883339"/>
                  <a:pt x="1658889" y="864973"/>
                </a:cubicBezTo>
                <a:cubicBezTo>
                  <a:pt x="1661151" y="835572"/>
                  <a:pt x="1644310" y="732516"/>
                  <a:pt x="1634175" y="691979"/>
                </a:cubicBezTo>
                <a:cubicBezTo>
                  <a:pt x="1631016" y="679342"/>
                  <a:pt x="1625396" y="667432"/>
                  <a:pt x="1621818" y="654908"/>
                </a:cubicBezTo>
                <a:cubicBezTo>
                  <a:pt x="1617153" y="638579"/>
                  <a:pt x="1617057" y="620671"/>
                  <a:pt x="1609462" y="605481"/>
                </a:cubicBezTo>
                <a:cubicBezTo>
                  <a:pt x="1600252" y="587061"/>
                  <a:pt x="1584748" y="572530"/>
                  <a:pt x="1572391" y="556054"/>
                </a:cubicBezTo>
                <a:cubicBezTo>
                  <a:pt x="1560006" y="518901"/>
                  <a:pt x="1561936" y="513852"/>
                  <a:pt x="1535321" y="481914"/>
                </a:cubicBezTo>
                <a:cubicBezTo>
                  <a:pt x="1524134" y="468489"/>
                  <a:pt x="1513424" y="453513"/>
                  <a:pt x="1498251" y="444843"/>
                </a:cubicBezTo>
                <a:cubicBezTo>
                  <a:pt x="1483506" y="436417"/>
                  <a:pt x="1465300" y="436606"/>
                  <a:pt x="1448824" y="432487"/>
                </a:cubicBezTo>
                <a:lnTo>
                  <a:pt x="1325256" y="370703"/>
                </a:lnTo>
                <a:cubicBezTo>
                  <a:pt x="1308780" y="362465"/>
                  <a:pt x="1293700" y="350456"/>
                  <a:pt x="1275829" y="345989"/>
                </a:cubicBezTo>
                <a:cubicBezTo>
                  <a:pt x="1259353" y="341870"/>
                  <a:pt x="1242668" y="338513"/>
                  <a:pt x="1226402" y="333633"/>
                </a:cubicBezTo>
                <a:cubicBezTo>
                  <a:pt x="1210403" y="328833"/>
                  <a:pt x="1129127" y="298753"/>
                  <a:pt x="1102834" y="296562"/>
                </a:cubicBezTo>
                <a:cubicBezTo>
                  <a:pt x="1020638" y="289712"/>
                  <a:pt x="938077" y="288325"/>
                  <a:pt x="855699" y="284206"/>
                </a:cubicBezTo>
                <a:cubicBezTo>
                  <a:pt x="843342" y="275968"/>
                  <a:pt x="831912" y="266134"/>
                  <a:pt x="818629" y="259492"/>
                </a:cubicBezTo>
                <a:cubicBezTo>
                  <a:pt x="768342" y="234348"/>
                  <a:pt x="747862" y="251347"/>
                  <a:pt x="682705" y="259492"/>
                </a:cubicBezTo>
                <a:cubicBezTo>
                  <a:pt x="635202" y="275326"/>
                  <a:pt x="626267" y="273558"/>
                  <a:pt x="583851" y="321276"/>
                </a:cubicBezTo>
                <a:cubicBezTo>
                  <a:pt x="510131" y="404211"/>
                  <a:pt x="585806" y="370052"/>
                  <a:pt x="509710" y="395416"/>
                </a:cubicBezTo>
                <a:cubicBezTo>
                  <a:pt x="501315" y="406609"/>
                  <a:pt x="456960" y="463846"/>
                  <a:pt x="447926" y="481914"/>
                </a:cubicBezTo>
                <a:cubicBezTo>
                  <a:pt x="442101" y="493564"/>
                  <a:pt x="442032" y="507675"/>
                  <a:pt x="435570" y="518984"/>
                </a:cubicBezTo>
                <a:cubicBezTo>
                  <a:pt x="425352" y="536865"/>
                  <a:pt x="408876" y="550622"/>
                  <a:pt x="398499" y="568411"/>
                </a:cubicBezTo>
                <a:cubicBezTo>
                  <a:pt x="295613" y="744786"/>
                  <a:pt x="377563" y="609026"/>
                  <a:pt x="336716" y="704335"/>
                </a:cubicBezTo>
                <a:cubicBezTo>
                  <a:pt x="329460" y="721266"/>
                  <a:pt x="318470" y="736514"/>
                  <a:pt x="312002" y="753762"/>
                </a:cubicBezTo>
                <a:cubicBezTo>
                  <a:pt x="306039" y="769663"/>
                  <a:pt x="304310" y="786860"/>
                  <a:pt x="299645" y="803189"/>
                </a:cubicBezTo>
                <a:cubicBezTo>
                  <a:pt x="296067" y="815713"/>
                  <a:pt x="291408" y="827903"/>
                  <a:pt x="287289" y="840260"/>
                </a:cubicBezTo>
                <a:cubicBezTo>
                  <a:pt x="291408" y="902044"/>
                  <a:pt x="290460" y="964375"/>
                  <a:pt x="299645" y="1025611"/>
                </a:cubicBezTo>
                <a:cubicBezTo>
                  <a:pt x="302935" y="1047547"/>
                  <a:pt x="314439" y="1067556"/>
                  <a:pt x="324359" y="1087395"/>
                </a:cubicBezTo>
                <a:cubicBezTo>
                  <a:pt x="335100" y="1108877"/>
                  <a:pt x="346684" y="1130221"/>
                  <a:pt x="361429" y="1149179"/>
                </a:cubicBezTo>
                <a:cubicBezTo>
                  <a:pt x="501281" y="1328990"/>
                  <a:pt x="346990" y="1102809"/>
                  <a:pt x="435570" y="1235676"/>
                </a:cubicBezTo>
                <a:cubicBezTo>
                  <a:pt x="457762" y="1302255"/>
                  <a:pt x="434726" y="1255520"/>
                  <a:pt x="509710" y="1322173"/>
                </a:cubicBezTo>
                <a:cubicBezTo>
                  <a:pt x="599606" y="1402080"/>
                  <a:pt x="520650" y="1345941"/>
                  <a:pt x="596207" y="1396314"/>
                </a:cubicBezTo>
                <a:cubicBezTo>
                  <a:pt x="604445" y="1408671"/>
                  <a:pt x="609882" y="1423449"/>
                  <a:pt x="620921" y="1433384"/>
                </a:cubicBezTo>
                <a:cubicBezTo>
                  <a:pt x="641262" y="1451691"/>
                  <a:pt x="718096" y="1508020"/>
                  <a:pt x="756845" y="1532238"/>
                </a:cubicBezTo>
                <a:cubicBezTo>
                  <a:pt x="777212" y="1544967"/>
                  <a:pt x="796765" y="1559370"/>
                  <a:pt x="818629" y="1569308"/>
                </a:cubicBezTo>
                <a:cubicBezTo>
                  <a:pt x="842345" y="1580088"/>
                  <a:pt x="892770" y="1594022"/>
                  <a:pt x="892770" y="1594022"/>
                </a:cubicBezTo>
                <a:cubicBezTo>
                  <a:pt x="1001703" y="1591753"/>
                  <a:pt x="1355839" y="1669128"/>
                  <a:pt x="1535321" y="1556951"/>
                </a:cubicBezTo>
                <a:cubicBezTo>
                  <a:pt x="1552785" y="1546036"/>
                  <a:pt x="1568272" y="1532238"/>
                  <a:pt x="1584748" y="1519881"/>
                </a:cubicBezTo>
                <a:cubicBezTo>
                  <a:pt x="1615809" y="1426701"/>
                  <a:pt x="1573909" y="1541560"/>
                  <a:pt x="1621818" y="1445741"/>
                </a:cubicBezTo>
                <a:cubicBezTo>
                  <a:pt x="1634483" y="1420410"/>
                  <a:pt x="1641832" y="1370387"/>
                  <a:pt x="1646532" y="1346887"/>
                </a:cubicBezTo>
                <a:cubicBezTo>
                  <a:pt x="1638294" y="1264508"/>
                  <a:pt x="1632526" y="1181845"/>
                  <a:pt x="1621818" y="1099751"/>
                </a:cubicBezTo>
                <a:cubicBezTo>
                  <a:pt x="1620133" y="1086835"/>
                  <a:pt x="1612287" y="1075396"/>
                  <a:pt x="1609462" y="1062681"/>
                </a:cubicBezTo>
                <a:cubicBezTo>
                  <a:pt x="1604027" y="1038223"/>
                  <a:pt x="1602540" y="1012999"/>
                  <a:pt x="1597105" y="988541"/>
                </a:cubicBezTo>
                <a:cubicBezTo>
                  <a:pt x="1590803" y="960183"/>
                  <a:pt x="1573772" y="926085"/>
                  <a:pt x="1560034" y="902043"/>
                </a:cubicBezTo>
                <a:cubicBezTo>
                  <a:pt x="1552666" y="889149"/>
                  <a:pt x="1545822" y="875474"/>
                  <a:pt x="1535321" y="864973"/>
                </a:cubicBezTo>
                <a:cubicBezTo>
                  <a:pt x="1524820" y="854472"/>
                  <a:pt x="1510608" y="848498"/>
                  <a:pt x="1498251" y="840260"/>
                </a:cubicBezTo>
                <a:cubicBezTo>
                  <a:pt x="1438039" y="749942"/>
                  <a:pt x="1518176" y="856864"/>
                  <a:pt x="1424110" y="778476"/>
                </a:cubicBezTo>
                <a:cubicBezTo>
                  <a:pt x="1412701" y="768969"/>
                  <a:pt x="1411482" y="750038"/>
                  <a:pt x="1399397" y="741406"/>
                </a:cubicBezTo>
                <a:cubicBezTo>
                  <a:pt x="1381347" y="728513"/>
                  <a:pt x="1357452" y="726612"/>
                  <a:pt x="1337613" y="716692"/>
                </a:cubicBezTo>
                <a:cubicBezTo>
                  <a:pt x="1316131" y="705951"/>
                  <a:pt x="1296196" y="692351"/>
                  <a:pt x="1275829" y="679622"/>
                </a:cubicBezTo>
                <a:cubicBezTo>
                  <a:pt x="1263235" y="671751"/>
                  <a:pt x="1252042" y="661550"/>
                  <a:pt x="1238759" y="654908"/>
                </a:cubicBezTo>
                <a:cubicBezTo>
                  <a:pt x="1227109" y="649083"/>
                  <a:pt x="1214046" y="646670"/>
                  <a:pt x="1201689" y="642551"/>
                </a:cubicBezTo>
                <a:cubicBezTo>
                  <a:pt x="1094597" y="646670"/>
                  <a:pt x="987052" y="644244"/>
                  <a:pt x="880413" y="654908"/>
                </a:cubicBezTo>
                <a:cubicBezTo>
                  <a:pt x="853336" y="657616"/>
                  <a:pt x="817585" y="692501"/>
                  <a:pt x="793916" y="704335"/>
                </a:cubicBezTo>
                <a:cubicBezTo>
                  <a:pt x="782266" y="710160"/>
                  <a:pt x="769202" y="712573"/>
                  <a:pt x="756845" y="716692"/>
                </a:cubicBezTo>
                <a:cubicBezTo>
                  <a:pt x="748607" y="729049"/>
                  <a:pt x="740867" y="741752"/>
                  <a:pt x="732132" y="753762"/>
                </a:cubicBezTo>
                <a:cubicBezTo>
                  <a:pt x="707906" y="787073"/>
                  <a:pt x="657991" y="852616"/>
                  <a:pt x="657991" y="852616"/>
                </a:cubicBezTo>
                <a:cubicBezTo>
                  <a:pt x="649753" y="885567"/>
                  <a:pt x="642609" y="918811"/>
                  <a:pt x="633278" y="951470"/>
                </a:cubicBezTo>
                <a:cubicBezTo>
                  <a:pt x="626121" y="976518"/>
                  <a:pt x="612847" y="999915"/>
                  <a:pt x="608564" y="1025611"/>
                </a:cubicBezTo>
                <a:cubicBezTo>
                  <a:pt x="594066" y="1112599"/>
                  <a:pt x="604129" y="1075982"/>
                  <a:pt x="583851" y="1136822"/>
                </a:cubicBezTo>
                <a:cubicBezTo>
                  <a:pt x="592089" y="1243914"/>
                  <a:pt x="597512" y="1351259"/>
                  <a:pt x="608564" y="1458097"/>
                </a:cubicBezTo>
                <a:cubicBezTo>
                  <a:pt x="609904" y="1471053"/>
                  <a:pt x="618095" y="1482453"/>
                  <a:pt x="620921" y="1495168"/>
                </a:cubicBezTo>
                <a:cubicBezTo>
                  <a:pt x="626356" y="1519626"/>
                  <a:pt x="626079" y="1545310"/>
                  <a:pt x="633278" y="1569308"/>
                </a:cubicBezTo>
                <a:cubicBezTo>
                  <a:pt x="640768" y="1594276"/>
                  <a:pt x="667014" y="1633838"/>
                  <a:pt x="682705" y="1655806"/>
                </a:cubicBezTo>
                <a:cubicBezTo>
                  <a:pt x="694675" y="1672564"/>
                  <a:pt x="705998" y="1689925"/>
                  <a:pt x="719775" y="1705233"/>
                </a:cubicBezTo>
                <a:cubicBezTo>
                  <a:pt x="743156" y="1731211"/>
                  <a:pt x="769202" y="1754660"/>
                  <a:pt x="793916" y="1779373"/>
                </a:cubicBezTo>
                <a:lnTo>
                  <a:pt x="830986" y="1816443"/>
                </a:lnTo>
                <a:lnTo>
                  <a:pt x="917483" y="1902941"/>
                </a:lnTo>
                <a:cubicBezTo>
                  <a:pt x="929840" y="1915298"/>
                  <a:pt x="937975" y="1934485"/>
                  <a:pt x="954553" y="1940011"/>
                </a:cubicBezTo>
                <a:lnTo>
                  <a:pt x="991624" y="1952368"/>
                </a:lnTo>
                <a:cubicBezTo>
                  <a:pt x="1008100" y="1964725"/>
                  <a:pt x="1023915" y="1978014"/>
                  <a:pt x="1041051" y="1989438"/>
                </a:cubicBezTo>
                <a:cubicBezTo>
                  <a:pt x="1111565" y="2036447"/>
                  <a:pt x="1115234" y="2024780"/>
                  <a:pt x="1189332" y="2088292"/>
                </a:cubicBezTo>
                <a:cubicBezTo>
                  <a:pt x="1220291" y="2114828"/>
                  <a:pt x="1241902" y="2152171"/>
                  <a:pt x="1275829" y="2174789"/>
                </a:cubicBezTo>
                <a:cubicBezTo>
                  <a:pt x="1300543" y="2191265"/>
                  <a:pt x="1328967" y="2203213"/>
                  <a:pt x="1349970" y="2224216"/>
                </a:cubicBezTo>
                <a:cubicBezTo>
                  <a:pt x="1409898" y="2284144"/>
                  <a:pt x="1380010" y="2260718"/>
                  <a:pt x="1436467" y="2298357"/>
                </a:cubicBezTo>
                <a:cubicBezTo>
                  <a:pt x="1440586" y="2310714"/>
                  <a:pt x="1448824" y="2322402"/>
                  <a:pt x="1448824" y="2335427"/>
                </a:cubicBezTo>
                <a:cubicBezTo>
                  <a:pt x="1448824" y="2409287"/>
                  <a:pt x="1436726" y="2476815"/>
                  <a:pt x="1411753" y="2545492"/>
                </a:cubicBezTo>
                <a:cubicBezTo>
                  <a:pt x="1405458" y="2562803"/>
                  <a:pt x="1393508" y="2577672"/>
                  <a:pt x="1387040" y="2594919"/>
                </a:cubicBezTo>
                <a:cubicBezTo>
                  <a:pt x="1379656" y="2614609"/>
                  <a:pt x="1373816" y="2660734"/>
                  <a:pt x="1362326" y="2681416"/>
                </a:cubicBezTo>
                <a:cubicBezTo>
                  <a:pt x="1347901" y="2707380"/>
                  <a:pt x="1329375" y="2730843"/>
                  <a:pt x="1312899" y="2755557"/>
                </a:cubicBezTo>
                <a:cubicBezTo>
                  <a:pt x="1293341" y="2784895"/>
                  <a:pt x="1274106" y="2815232"/>
                  <a:pt x="1251116" y="2842054"/>
                </a:cubicBezTo>
                <a:cubicBezTo>
                  <a:pt x="1239743" y="2855322"/>
                  <a:pt x="1225232" y="2865699"/>
                  <a:pt x="1214045" y="2879124"/>
                </a:cubicBezTo>
                <a:cubicBezTo>
                  <a:pt x="1204538" y="2890533"/>
                  <a:pt x="1199833" y="2905694"/>
                  <a:pt x="1189332" y="2916195"/>
                </a:cubicBezTo>
                <a:cubicBezTo>
                  <a:pt x="1144823" y="2960705"/>
                  <a:pt x="1144927" y="2942902"/>
                  <a:pt x="1102834" y="2977979"/>
                </a:cubicBezTo>
                <a:cubicBezTo>
                  <a:pt x="1089409" y="2989166"/>
                  <a:pt x="1081673" y="3007818"/>
                  <a:pt x="1065764" y="3015049"/>
                </a:cubicBezTo>
                <a:cubicBezTo>
                  <a:pt x="1034843" y="3029104"/>
                  <a:pt x="966910" y="3039762"/>
                  <a:pt x="966910" y="3039762"/>
                </a:cubicBezTo>
                <a:cubicBezTo>
                  <a:pt x="847711" y="3015924"/>
                  <a:pt x="952902" y="3045116"/>
                  <a:pt x="868056" y="3002692"/>
                </a:cubicBezTo>
                <a:cubicBezTo>
                  <a:pt x="848301" y="2992814"/>
                  <a:pt x="800040" y="2983259"/>
                  <a:pt x="781559" y="2977979"/>
                </a:cubicBezTo>
                <a:cubicBezTo>
                  <a:pt x="769035" y="2974401"/>
                  <a:pt x="756846" y="2969741"/>
                  <a:pt x="744489" y="2965622"/>
                </a:cubicBezTo>
                <a:cubicBezTo>
                  <a:pt x="686254" y="2878270"/>
                  <a:pt x="759328" y="2986395"/>
                  <a:pt x="682705" y="2879124"/>
                </a:cubicBezTo>
                <a:cubicBezTo>
                  <a:pt x="674073" y="2867039"/>
                  <a:pt x="664633" y="2855337"/>
                  <a:pt x="657991" y="2842054"/>
                </a:cubicBezTo>
                <a:cubicBezTo>
                  <a:pt x="610815" y="2747704"/>
                  <a:pt x="698206" y="2875080"/>
                  <a:pt x="608564" y="2755557"/>
                </a:cubicBezTo>
                <a:cubicBezTo>
                  <a:pt x="584507" y="2683389"/>
                  <a:pt x="615029" y="2749666"/>
                  <a:pt x="559137" y="2693773"/>
                </a:cubicBezTo>
                <a:cubicBezTo>
                  <a:pt x="548636" y="2683272"/>
                  <a:pt x="543931" y="2668112"/>
                  <a:pt x="534424" y="2656703"/>
                </a:cubicBezTo>
                <a:cubicBezTo>
                  <a:pt x="523237" y="2643278"/>
                  <a:pt x="509710" y="2631990"/>
                  <a:pt x="497353" y="2619633"/>
                </a:cubicBezTo>
                <a:cubicBezTo>
                  <a:pt x="493234" y="2599038"/>
                  <a:pt x="492371" y="2577514"/>
                  <a:pt x="484997" y="2557849"/>
                </a:cubicBezTo>
                <a:cubicBezTo>
                  <a:pt x="474676" y="2530326"/>
                  <a:pt x="442441" y="2502937"/>
                  <a:pt x="423213" y="2483708"/>
                </a:cubicBezTo>
                <a:cubicBezTo>
                  <a:pt x="419094" y="2471351"/>
                  <a:pt x="416681" y="2458288"/>
                  <a:pt x="410856" y="2446638"/>
                </a:cubicBezTo>
                <a:cubicBezTo>
                  <a:pt x="375007" y="2374940"/>
                  <a:pt x="393924" y="2446791"/>
                  <a:pt x="361429" y="2360141"/>
                </a:cubicBezTo>
                <a:cubicBezTo>
                  <a:pt x="355466" y="2344240"/>
                  <a:pt x="356667" y="2325904"/>
                  <a:pt x="349072" y="2310714"/>
                </a:cubicBezTo>
                <a:cubicBezTo>
                  <a:pt x="339862" y="2292294"/>
                  <a:pt x="322003" y="2279290"/>
                  <a:pt x="312002" y="2261287"/>
                </a:cubicBezTo>
                <a:cubicBezTo>
                  <a:pt x="211253" y="2079936"/>
                  <a:pt x="346809" y="2288781"/>
                  <a:pt x="262575" y="2162433"/>
                </a:cubicBezTo>
                <a:cubicBezTo>
                  <a:pt x="258456" y="2150076"/>
                  <a:pt x="253377" y="2137999"/>
                  <a:pt x="250218" y="2125362"/>
                </a:cubicBezTo>
                <a:cubicBezTo>
                  <a:pt x="243168" y="2097160"/>
                  <a:pt x="239629" y="2054755"/>
                  <a:pt x="225505" y="2026508"/>
                </a:cubicBezTo>
                <a:cubicBezTo>
                  <a:pt x="189403" y="1954304"/>
                  <a:pt x="209139" y="2024836"/>
                  <a:pt x="188434" y="1952368"/>
                </a:cubicBezTo>
                <a:cubicBezTo>
                  <a:pt x="183154" y="1933887"/>
                  <a:pt x="173598" y="1885625"/>
                  <a:pt x="163721" y="1865870"/>
                </a:cubicBezTo>
                <a:cubicBezTo>
                  <a:pt x="105359" y="1749145"/>
                  <a:pt x="142159" y="1850611"/>
                  <a:pt x="114294" y="1767016"/>
                </a:cubicBezTo>
                <a:cubicBezTo>
                  <a:pt x="110175" y="1738184"/>
                  <a:pt x="109600" y="1708618"/>
                  <a:pt x="101937" y="1680519"/>
                </a:cubicBezTo>
                <a:cubicBezTo>
                  <a:pt x="97090" y="1662748"/>
                  <a:pt x="83692" y="1648339"/>
                  <a:pt x="77224" y="1631092"/>
                </a:cubicBezTo>
                <a:cubicBezTo>
                  <a:pt x="71261" y="1615191"/>
                  <a:pt x="69747" y="1597932"/>
                  <a:pt x="64867" y="1581665"/>
                </a:cubicBezTo>
                <a:cubicBezTo>
                  <a:pt x="57381" y="1556713"/>
                  <a:pt x="46471" y="1532797"/>
                  <a:pt x="40153" y="1507524"/>
                </a:cubicBezTo>
                <a:cubicBezTo>
                  <a:pt x="36034" y="1491048"/>
                  <a:pt x="32462" y="1474426"/>
                  <a:pt x="27797" y="1458097"/>
                </a:cubicBezTo>
                <a:cubicBezTo>
                  <a:pt x="20784" y="1433553"/>
                  <a:pt x="4628" y="1396325"/>
                  <a:pt x="3083" y="1371600"/>
                </a:cubicBezTo>
                <a:cubicBezTo>
                  <a:pt x="0" y="1322269"/>
                  <a:pt x="3083" y="1272746"/>
                  <a:pt x="3083" y="1223319"/>
                </a:cubicBezTo>
              </a:path>
            </a:pathLst>
          </a:custGeom>
          <a:ln w="222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6-Point Star 53"/>
          <p:cNvSpPr/>
          <p:nvPr/>
        </p:nvSpPr>
        <p:spPr>
          <a:xfrm rot="5400000">
            <a:off x="2373235" y="5856365"/>
            <a:ext cx="282729" cy="1066800"/>
          </a:xfrm>
          <a:prstGeom prst="star6">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6-Point Star 54"/>
          <p:cNvSpPr/>
          <p:nvPr/>
        </p:nvSpPr>
        <p:spPr>
          <a:xfrm rot="5400000">
            <a:off x="3200400" y="2819401"/>
            <a:ext cx="228599" cy="533400"/>
          </a:xfrm>
          <a:prstGeom prst="star6">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Isosceles Triangle 55"/>
          <p:cNvSpPr/>
          <p:nvPr/>
        </p:nvSpPr>
        <p:spPr>
          <a:xfrm rot="20516289">
            <a:off x="7041493" y="2704817"/>
            <a:ext cx="733023" cy="453564"/>
          </a:xfrm>
          <a:prstGeom prst="triangle">
            <a:avLst>
              <a:gd name="adj" fmla="val 384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Isosceles Triangle 57"/>
          <p:cNvSpPr/>
          <p:nvPr/>
        </p:nvSpPr>
        <p:spPr>
          <a:xfrm rot="20516289">
            <a:off x="4702883" y="5893272"/>
            <a:ext cx="733023" cy="469255"/>
          </a:xfrm>
          <a:prstGeom prst="triangle">
            <a:avLst>
              <a:gd name="adj" fmla="val 384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Isosceles Triangle 58"/>
          <p:cNvSpPr/>
          <p:nvPr/>
        </p:nvSpPr>
        <p:spPr>
          <a:xfrm rot="1836504">
            <a:off x="2035885" y="2769073"/>
            <a:ext cx="733023" cy="469255"/>
          </a:xfrm>
          <a:prstGeom prst="triangle">
            <a:avLst>
              <a:gd name="adj" fmla="val 384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p:cNvSpPr/>
          <p:nvPr/>
        </p:nvSpPr>
        <p:spPr>
          <a:xfrm rot="19971667">
            <a:off x="3886200" y="2514600"/>
            <a:ext cx="1143000" cy="1524000"/>
          </a:xfrm>
          <a:prstGeom prst="roundRect">
            <a:avLst/>
          </a:prstGeom>
          <a:noFill/>
          <a:ln w="28575">
            <a:solidFill>
              <a:srgbClr val="05A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rot="2463566">
            <a:off x="1003263" y="4638892"/>
            <a:ext cx="354747" cy="403424"/>
          </a:xfrm>
          <a:prstGeom prst="roundRect">
            <a:avLst/>
          </a:prstGeom>
          <a:noFill/>
          <a:ln w="28575">
            <a:solidFill>
              <a:srgbClr val="05A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p:cNvSpPr/>
          <p:nvPr/>
        </p:nvSpPr>
        <p:spPr>
          <a:xfrm rot="19566042">
            <a:off x="3385912" y="4077390"/>
            <a:ext cx="354747" cy="2516079"/>
          </a:xfrm>
          <a:prstGeom prst="roundRect">
            <a:avLst/>
          </a:prstGeom>
          <a:noFill/>
          <a:ln w="28575">
            <a:solidFill>
              <a:srgbClr val="05A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p:cNvSpPr/>
          <p:nvPr/>
        </p:nvSpPr>
        <p:spPr>
          <a:xfrm rot="21421952">
            <a:off x="6646721" y="2980529"/>
            <a:ext cx="354747" cy="678374"/>
          </a:xfrm>
          <a:prstGeom prst="roundRect">
            <a:avLst/>
          </a:prstGeom>
          <a:noFill/>
          <a:ln w="28575">
            <a:solidFill>
              <a:srgbClr val="05A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6-Point Star 63"/>
          <p:cNvSpPr/>
          <p:nvPr/>
        </p:nvSpPr>
        <p:spPr>
          <a:xfrm rot="7130418">
            <a:off x="6972300" y="1943102"/>
            <a:ext cx="304801" cy="380999"/>
          </a:xfrm>
          <a:prstGeom prst="star6">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6-Point Star 64"/>
          <p:cNvSpPr/>
          <p:nvPr/>
        </p:nvSpPr>
        <p:spPr>
          <a:xfrm rot="8507329">
            <a:off x="6943181" y="1958452"/>
            <a:ext cx="304801" cy="380999"/>
          </a:xfrm>
          <a:prstGeom prst="star6">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5-Point Star 65"/>
          <p:cNvSpPr/>
          <p:nvPr/>
        </p:nvSpPr>
        <p:spPr>
          <a:xfrm rot="20284382">
            <a:off x="5304742" y="1955123"/>
            <a:ext cx="515715" cy="759436"/>
          </a:xfrm>
          <a:prstGeom prst="star5">
            <a:avLst>
              <a:gd name="adj" fmla="val 31264"/>
              <a:gd name="hf" fmla="val 105146"/>
              <a:gd name="vf" fmla="val 110557"/>
            </a:avLst>
          </a:prstGeom>
          <a:noFill/>
          <a:ln w="349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childTnLst>
                          </p:cTn>
                        </p:par>
                        <p:par>
                          <p:cTn id="14" fill="hold">
                            <p:stCondLst>
                              <p:cond delay="2000"/>
                            </p:stCondLst>
                            <p:childTnLst>
                              <p:par>
                                <p:cTn id="15" presetID="22" presetClass="entr" presetSubtype="4" fill="hold" grpId="0"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down)">
                                      <p:cBhvr>
                                        <p:cTn id="17" dur="500"/>
                                        <p:tgtEl>
                                          <p:spTgt spid="46"/>
                                        </p:tgtEl>
                                      </p:cBhvr>
                                    </p:animEffect>
                                  </p:childTnLst>
                                </p:cTn>
                              </p:par>
                            </p:childTnLst>
                          </p:cTn>
                        </p:par>
                        <p:par>
                          <p:cTn id="18" fill="hold">
                            <p:stCondLst>
                              <p:cond delay="2500"/>
                            </p:stCondLst>
                            <p:childTnLst>
                              <p:par>
                                <p:cTn id="19" presetID="10" presetClass="entr" presetSubtype="0"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childTnLst>
                                </p:cTn>
                              </p:par>
                            </p:childTnLst>
                          </p:cTn>
                        </p:par>
                        <p:par>
                          <p:cTn id="22" fill="hold">
                            <p:stCondLst>
                              <p:cond delay="3500"/>
                            </p:stCondLst>
                            <p:childTnLst>
                              <p:par>
                                <p:cTn id="23" presetID="53"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1000" fill="hold"/>
                                        <p:tgtEl>
                                          <p:spTgt spid="16"/>
                                        </p:tgtEl>
                                        <p:attrNameLst>
                                          <p:attrName>ppt_w</p:attrName>
                                        </p:attrNameLst>
                                      </p:cBhvr>
                                      <p:tavLst>
                                        <p:tav tm="0">
                                          <p:val>
                                            <p:fltVal val="0"/>
                                          </p:val>
                                        </p:tav>
                                        <p:tav tm="100000">
                                          <p:val>
                                            <p:strVal val="#ppt_w"/>
                                          </p:val>
                                        </p:tav>
                                      </p:tavLst>
                                    </p:anim>
                                    <p:anim calcmode="lin" valueType="num">
                                      <p:cBhvr>
                                        <p:cTn id="26" dur="1000" fill="hold"/>
                                        <p:tgtEl>
                                          <p:spTgt spid="16"/>
                                        </p:tgtEl>
                                        <p:attrNameLst>
                                          <p:attrName>ppt_h</p:attrName>
                                        </p:attrNameLst>
                                      </p:cBhvr>
                                      <p:tavLst>
                                        <p:tav tm="0">
                                          <p:val>
                                            <p:fltVal val="0"/>
                                          </p:val>
                                        </p:tav>
                                        <p:tav tm="100000">
                                          <p:val>
                                            <p:strVal val="#ppt_h"/>
                                          </p:val>
                                        </p:tav>
                                      </p:tavLst>
                                    </p:anim>
                                    <p:animEffect transition="in" filter="fade">
                                      <p:cBhvr>
                                        <p:cTn id="27" dur="1000"/>
                                        <p:tgtEl>
                                          <p:spTgt spid="16"/>
                                        </p:tgtEl>
                                      </p:cBhvr>
                                    </p:animEffect>
                                  </p:childTnLst>
                                </p:cTn>
                              </p:par>
                            </p:childTnLst>
                          </p:cTn>
                        </p:par>
                        <p:par>
                          <p:cTn id="28" fill="hold">
                            <p:stCondLst>
                              <p:cond delay="4500"/>
                            </p:stCondLst>
                            <p:childTnLst>
                              <p:par>
                                <p:cTn id="29" presetID="10"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childTnLst>
                                </p:cTn>
                              </p:par>
                            </p:childTnLst>
                          </p:cTn>
                        </p:par>
                        <p:par>
                          <p:cTn id="32" fill="hold">
                            <p:stCondLst>
                              <p:cond delay="5500"/>
                            </p:stCondLst>
                            <p:childTnLst>
                              <p:par>
                                <p:cTn id="33" presetID="53" presetClass="entr" presetSubtype="0"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1000" fill="hold"/>
                                        <p:tgtEl>
                                          <p:spTgt spid="23"/>
                                        </p:tgtEl>
                                        <p:attrNameLst>
                                          <p:attrName>ppt_w</p:attrName>
                                        </p:attrNameLst>
                                      </p:cBhvr>
                                      <p:tavLst>
                                        <p:tav tm="0">
                                          <p:val>
                                            <p:fltVal val="0"/>
                                          </p:val>
                                        </p:tav>
                                        <p:tav tm="100000">
                                          <p:val>
                                            <p:strVal val="#ppt_w"/>
                                          </p:val>
                                        </p:tav>
                                      </p:tavLst>
                                    </p:anim>
                                    <p:anim calcmode="lin" valueType="num">
                                      <p:cBhvr>
                                        <p:cTn id="36" dur="1000" fill="hold"/>
                                        <p:tgtEl>
                                          <p:spTgt spid="23"/>
                                        </p:tgtEl>
                                        <p:attrNameLst>
                                          <p:attrName>ppt_h</p:attrName>
                                        </p:attrNameLst>
                                      </p:cBhvr>
                                      <p:tavLst>
                                        <p:tav tm="0">
                                          <p:val>
                                            <p:fltVal val="0"/>
                                          </p:val>
                                        </p:tav>
                                        <p:tav tm="100000">
                                          <p:val>
                                            <p:strVal val="#ppt_h"/>
                                          </p:val>
                                        </p:tav>
                                      </p:tavLst>
                                    </p:anim>
                                    <p:animEffect transition="in" filter="fade">
                                      <p:cBhvr>
                                        <p:cTn id="37" dur="1000"/>
                                        <p:tgtEl>
                                          <p:spTgt spid="2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0"/>
                                        <p:tgtEl>
                                          <p:spTgt spid="2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wipe(down)">
                                      <p:cBhvr>
                                        <p:cTn id="43" dur="500"/>
                                        <p:tgtEl>
                                          <p:spTgt spid="50"/>
                                        </p:tgtEl>
                                      </p:cBhvr>
                                    </p:animEffect>
                                  </p:childTnLst>
                                </p:cTn>
                              </p:par>
                            </p:childTnLst>
                          </p:cTn>
                        </p:par>
                        <p:par>
                          <p:cTn id="44" fill="hold">
                            <p:stCondLst>
                              <p:cond delay="6500"/>
                            </p:stCondLst>
                            <p:childTnLst>
                              <p:par>
                                <p:cTn id="45" presetID="4" presetClass="entr" presetSubtype="16"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ox(in)">
                                      <p:cBhvr>
                                        <p:cTn id="47" dur="500"/>
                                        <p:tgtEl>
                                          <p:spTgt spid="27"/>
                                        </p:tgtEl>
                                      </p:cBhvr>
                                    </p:animEffect>
                                  </p:childTnLst>
                                </p:cTn>
                              </p:par>
                              <p:par>
                                <p:cTn id="48" presetID="4" presetClass="entr" presetSubtype="16"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box(in)">
                                      <p:cBhvr>
                                        <p:cTn id="50" dur="500"/>
                                        <p:tgtEl>
                                          <p:spTgt spid="28"/>
                                        </p:tgtEl>
                                      </p:cBhvr>
                                    </p:animEffect>
                                  </p:childTnLst>
                                </p:cTn>
                              </p:par>
                            </p:childTnLst>
                          </p:cTn>
                        </p:par>
                        <p:par>
                          <p:cTn id="51" fill="hold">
                            <p:stCondLst>
                              <p:cond delay="7000"/>
                            </p:stCondLst>
                            <p:childTnLst>
                              <p:par>
                                <p:cTn id="52" presetID="53" presetClass="entr" presetSubtype="0" fill="hold" nodeType="afterEffect">
                                  <p:stCondLst>
                                    <p:cond delay="0"/>
                                  </p:stCondLst>
                                  <p:childTnLst>
                                    <p:set>
                                      <p:cBhvr>
                                        <p:cTn id="53" dur="1" fill="hold">
                                          <p:stCondLst>
                                            <p:cond delay="0"/>
                                          </p:stCondLst>
                                        </p:cTn>
                                        <p:tgtEl>
                                          <p:spTgt spid="29"/>
                                        </p:tgtEl>
                                        <p:attrNameLst>
                                          <p:attrName>style.visibility</p:attrName>
                                        </p:attrNameLst>
                                      </p:cBhvr>
                                      <p:to>
                                        <p:strVal val="visible"/>
                                      </p:to>
                                    </p:set>
                                    <p:anim calcmode="lin" valueType="num">
                                      <p:cBhvr>
                                        <p:cTn id="54" dur="500" fill="hold"/>
                                        <p:tgtEl>
                                          <p:spTgt spid="29"/>
                                        </p:tgtEl>
                                        <p:attrNameLst>
                                          <p:attrName>ppt_w</p:attrName>
                                        </p:attrNameLst>
                                      </p:cBhvr>
                                      <p:tavLst>
                                        <p:tav tm="0">
                                          <p:val>
                                            <p:fltVal val="0"/>
                                          </p:val>
                                        </p:tav>
                                        <p:tav tm="100000">
                                          <p:val>
                                            <p:strVal val="#ppt_w"/>
                                          </p:val>
                                        </p:tav>
                                      </p:tavLst>
                                    </p:anim>
                                    <p:anim calcmode="lin" valueType="num">
                                      <p:cBhvr>
                                        <p:cTn id="55" dur="500" fill="hold"/>
                                        <p:tgtEl>
                                          <p:spTgt spid="29"/>
                                        </p:tgtEl>
                                        <p:attrNameLst>
                                          <p:attrName>ppt_h</p:attrName>
                                        </p:attrNameLst>
                                      </p:cBhvr>
                                      <p:tavLst>
                                        <p:tav tm="0">
                                          <p:val>
                                            <p:fltVal val="0"/>
                                          </p:val>
                                        </p:tav>
                                        <p:tav tm="100000">
                                          <p:val>
                                            <p:strVal val="#ppt_h"/>
                                          </p:val>
                                        </p:tav>
                                      </p:tavLst>
                                    </p:anim>
                                    <p:animEffect transition="in" filter="fade">
                                      <p:cBhvr>
                                        <p:cTn id="56" dur="500"/>
                                        <p:tgtEl>
                                          <p:spTgt spid="29"/>
                                        </p:tgtEl>
                                      </p:cBhvr>
                                    </p:animEffect>
                                  </p:childTnLst>
                                </p:cTn>
                              </p:par>
                            </p:childTnLst>
                          </p:cTn>
                        </p:par>
                        <p:par>
                          <p:cTn id="57" fill="hold">
                            <p:stCondLst>
                              <p:cond delay="7500"/>
                            </p:stCondLst>
                            <p:childTnLst>
                              <p:par>
                                <p:cTn id="58" presetID="22" presetClass="entr" presetSubtype="4" fill="hold" grpId="0" nodeType="after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down)">
                                      <p:cBhvr>
                                        <p:cTn id="60" dur="500"/>
                                        <p:tgtEl>
                                          <p:spTgt spid="38"/>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down)">
                                      <p:cBhvr>
                                        <p:cTn id="63" dur="500"/>
                                        <p:tgtEl>
                                          <p:spTgt spid="31"/>
                                        </p:tgtEl>
                                      </p:cBhvr>
                                    </p:animEffect>
                                  </p:childTnLst>
                                </p:cTn>
                              </p:par>
                              <p:par>
                                <p:cTn id="64" presetID="8" presetClass="entr" presetSubtype="16" fill="hold" grpId="0" nodeType="with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diamond(in)">
                                      <p:cBhvr>
                                        <p:cTn id="66" dur="2000"/>
                                        <p:tgtEl>
                                          <p:spTgt spid="37"/>
                                        </p:tgtEl>
                                      </p:cBhvr>
                                    </p:animEffect>
                                  </p:childTnLst>
                                </p:cTn>
                              </p:par>
                            </p:childTnLst>
                          </p:cTn>
                        </p:par>
                        <p:par>
                          <p:cTn id="67" fill="hold">
                            <p:stCondLst>
                              <p:cond delay="9500"/>
                            </p:stCondLst>
                            <p:childTnLst>
                              <p:par>
                                <p:cTn id="68" presetID="10" presetClass="entr" presetSubtype="0" fill="hold" grpId="0" nodeType="after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fade">
                                      <p:cBhvr>
                                        <p:cTn id="70" dur="500"/>
                                        <p:tgtEl>
                                          <p:spTgt spid="32"/>
                                        </p:tgtEl>
                                      </p:cBhvr>
                                    </p:animEffect>
                                  </p:childTnLst>
                                </p:cTn>
                              </p:par>
                            </p:childTnLst>
                          </p:cTn>
                        </p:par>
                        <p:par>
                          <p:cTn id="71" fill="hold">
                            <p:stCondLst>
                              <p:cond delay="10000"/>
                            </p:stCondLst>
                            <p:childTnLst>
                              <p:par>
                                <p:cTn id="72" presetID="8" presetClass="entr" presetSubtype="16" fill="hold" grpId="0" nodeType="after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diamond(in)">
                                      <p:cBhvr>
                                        <p:cTn id="74" dur="1000"/>
                                        <p:tgtEl>
                                          <p:spTgt spid="33"/>
                                        </p:tgtEl>
                                      </p:cBhvr>
                                    </p:animEffect>
                                  </p:childTnLst>
                                </p:cTn>
                              </p:par>
                              <p:par>
                                <p:cTn id="75" presetID="53" presetClass="entr" presetSubtype="0" fill="hold" nodeType="withEffect">
                                  <p:stCondLst>
                                    <p:cond delay="0"/>
                                  </p:stCondLst>
                                  <p:childTnLst>
                                    <p:set>
                                      <p:cBhvr>
                                        <p:cTn id="76" dur="1" fill="hold">
                                          <p:stCondLst>
                                            <p:cond delay="0"/>
                                          </p:stCondLst>
                                        </p:cTn>
                                        <p:tgtEl>
                                          <p:spTgt spid="35"/>
                                        </p:tgtEl>
                                        <p:attrNameLst>
                                          <p:attrName>style.visibility</p:attrName>
                                        </p:attrNameLst>
                                      </p:cBhvr>
                                      <p:to>
                                        <p:strVal val="visible"/>
                                      </p:to>
                                    </p:set>
                                    <p:anim calcmode="lin" valueType="num">
                                      <p:cBhvr>
                                        <p:cTn id="77" dur="1000" fill="hold"/>
                                        <p:tgtEl>
                                          <p:spTgt spid="35"/>
                                        </p:tgtEl>
                                        <p:attrNameLst>
                                          <p:attrName>ppt_w</p:attrName>
                                        </p:attrNameLst>
                                      </p:cBhvr>
                                      <p:tavLst>
                                        <p:tav tm="0">
                                          <p:val>
                                            <p:fltVal val="0"/>
                                          </p:val>
                                        </p:tav>
                                        <p:tav tm="100000">
                                          <p:val>
                                            <p:strVal val="#ppt_w"/>
                                          </p:val>
                                        </p:tav>
                                      </p:tavLst>
                                    </p:anim>
                                    <p:anim calcmode="lin" valueType="num">
                                      <p:cBhvr>
                                        <p:cTn id="78" dur="1000" fill="hold"/>
                                        <p:tgtEl>
                                          <p:spTgt spid="35"/>
                                        </p:tgtEl>
                                        <p:attrNameLst>
                                          <p:attrName>ppt_h</p:attrName>
                                        </p:attrNameLst>
                                      </p:cBhvr>
                                      <p:tavLst>
                                        <p:tav tm="0">
                                          <p:val>
                                            <p:fltVal val="0"/>
                                          </p:val>
                                        </p:tav>
                                        <p:tav tm="100000">
                                          <p:val>
                                            <p:strVal val="#ppt_h"/>
                                          </p:val>
                                        </p:tav>
                                      </p:tavLst>
                                    </p:anim>
                                    <p:animEffect transition="in" filter="fade">
                                      <p:cBhvr>
                                        <p:cTn id="79" dur="1000"/>
                                        <p:tgtEl>
                                          <p:spTgt spid="35"/>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61"/>
                                        </p:tgtEl>
                                        <p:attrNameLst>
                                          <p:attrName>style.visibility</p:attrName>
                                        </p:attrNameLst>
                                      </p:cBhvr>
                                      <p:to>
                                        <p:strVal val="visible"/>
                                      </p:to>
                                    </p:set>
                                    <p:animEffect transition="in" filter="wipe(down)">
                                      <p:cBhvr>
                                        <p:cTn id="82" dur="500"/>
                                        <p:tgtEl>
                                          <p:spTgt spid="61"/>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wipe(down)">
                                      <p:cBhvr>
                                        <p:cTn id="85" dur="500"/>
                                        <p:tgtEl>
                                          <p:spTgt spid="39"/>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0"/>
                                        </p:tgtEl>
                                        <p:attrNameLst>
                                          <p:attrName>style.visibility</p:attrName>
                                        </p:attrNameLst>
                                      </p:cBhvr>
                                      <p:to>
                                        <p:strVal val="visible"/>
                                      </p:to>
                                    </p:set>
                                    <p:animEffect transition="in" filter="fade">
                                      <p:cBhvr>
                                        <p:cTn id="88" dur="1000"/>
                                        <p:tgtEl>
                                          <p:spTgt spid="40"/>
                                        </p:tgtEl>
                                      </p:cBhvr>
                                    </p:animEffect>
                                  </p:childTnLst>
                                </p:cTn>
                              </p:par>
                              <p:par>
                                <p:cTn id="89" presetID="8" presetClass="entr" presetSubtype="16" fill="hold" grpId="0" nodeType="withEffect">
                                  <p:stCondLst>
                                    <p:cond delay="0"/>
                                  </p:stCondLst>
                                  <p:childTnLst>
                                    <p:set>
                                      <p:cBhvr>
                                        <p:cTn id="90" dur="1" fill="hold">
                                          <p:stCondLst>
                                            <p:cond delay="0"/>
                                          </p:stCondLst>
                                        </p:cTn>
                                        <p:tgtEl>
                                          <p:spTgt spid="41"/>
                                        </p:tgtEl>
                                        <p:attrNameLst>
                                          <p:attrName>style.visibility</p:attrName>
                                        </p:attrNameLst>
                                      </p:cBhvr>
                                      <p:to>
                                        <p:strVal val="visible"/>
                                      </p:to>
                                    </p:set>
                                    <p:animEffect transition="in" filter="diamond(in)">
                                      <p:cBhvr>
                                        <p:cTn id="91" dur="1000"/>
                                        <p:tgtEl>
                                          <p:spTgt spid="41"/>
                                        </p:tgtEl>
                                      </p:cBhvr>
                                    </p:animEffect>
                                  </p:childTnLst>
                                </p:cTn>
                              </p:par>
                              <p:par>
                                <p:cTn id="92" presetID="53" presetClass="entr" presetSubtype="0" fill="hold" nodeType="withEffect">
                                  <p:stCondLst>
                                    <p:cond delay="0"/>
                                  </p:stCondLst>
                                  <p:childTnLst>
                                    <p:set>
                                      <p:cBhvr>
                                        <p:cTn id="93" dur="1" fill="hold">
                                          <p:stCondLst>
                                            <p:cond delay="0"/>
                                          </p:stCondLst>
                                        </p:cTn>
                                        <p:tgtEl>
                                          <p:spTgt spid="42"/>
                                        </p:tgtEl>
                                        <p:attrNameLst>
                                          <p:attrName>style.visibility</p:attrName>
                                        </p:attrNameLst>
                                      </p:cBhvr>
                                      <p:to>
                                        <p:strVal val="visible"/>
                                      </p:to>
                                    </p:set>
                                    <p:anim calcmode="lin" valueType="num">
                                      <p:cBhvr>
                                        <p:cTn id="94" dur="1000" fill="hold"/>
                                        <p:tgtEl>
                                          <p:spTgt spid="42"/>
                                        </p:tgtEl>
                                        <p:attrNameLst>
                                          <p:attrName>ppt_w</p:attrName>
                                        </p:attrNameLst>
                                      </p:cBhvr>
                                      <p:tavLst>
                                        <p:tav tm="0">
                                          <p:val>
                                            <p:fltVal val="0"/>
                                          </p:val>
                                        </p:tav>
                                        <p:tav tm="100000">
                                          <p:val>
                                            <p:strVal val="#ppt_w"/>
                                          </p:val>
                                        </p:tav>
                                      </p:tavLst>
                                    </p:anim>
                                    <p:anim calcmode="lin" valueType="num">
                                      <p:cBhvr>
                                        <p:cTn id="95" dur="1000" fill="hold"/>
                                        <p:tgtEl>
                                          <p:spTgt spid="42"/>
                                        </p:tgtEl>
                                        <p:attrNameLst>
                                          <p:attrName>ppt_h</p:attrName>
                                        </p:attrNameLst>
                                      </p:cBhvr>
                                      <p:tavLst>
                                        <p:tav tm="0">
                                          <p:val>
                                            <p:fltVal val="0"/>
                                          </p:val>
                                        </p:tav>
                                        <p:tav tm="100000">
                                          <p:val>
                                            <p:strVal val="#ppt_h"/>
                                          </p:val>
                                        </p:tav>
                                      </p:tavLst>
                                    </p:anim>
                                    <p:animEffect transition="in" filter="fade">
                                      <p:cBhvr>
                                        <p:cTn id="96" dur="1000"/>
                                        <p:tgtEl>
                                          <p:spTgt spid="42"/>
                                        </p:tgtEl>
                                      </p:cBhvr>
                                    </p:animEffect>
                                  </p:childTnLst>
                                </p:cTn>
                              </p:par>
                            </p:childTnLst>
                          </p:cTn>
                        </p:par>
                        <p:par>
                          <p:cTn id="97" fill="hold">
                            <p:stCondLst>
                              <p:cond delay="11000"/>
                            </p:stCondLst>
                            <p:childTnLst>
                              <p:par>
                                <p:cTn id="98" presetID="10" presetClass="entr" presetSubtype="0" fill="hold" nodeType="afterEffect">
                                  <p:stCondLst>
                                    <p:cond delay="0"/>
                                  </p:stCondLst>
                                  <p:childTnLst>
                                    <p:set>
                                      <p:cBhvr>
                                        <p:cTn id="99" dur="1" fill="hold">
                                          <p:stCondLst>
                                            <p:cond delay="0"/>
                                          </p:stCondLst>
                                        </p:cTn>
                                        <p:tgtEl>
                                          <p:spTgt spid="44"/>
                                        </p:tgtEl>
                                        <p:attrNameLst>
                                          <p:attrName>style.visibility</p:attrName>
                                        </p:attrNameLst>
                                      </p:cBhvr>
                                      <p:to>
                                        <p:strVal val="visible"/>
                                      </p:to>
                                    </p:set>
                                    <p:animEffect transition="in" filter="fade">
                                      <p:cBhvr>
                                        <p:cTn id="100" dur="1000"/>
                                        <p:tgtEl>
                                          <p:spTgt spid="44"/>
                                        </p:tgtEl>
                                      </p:cBhvr>
                                    </p:animEffect>
                                  </p:childTnLst>
                                </p:cTn>
                              </p:par>
                              <p:par>
                                <p:cTn id="101" presetID="10" presetClass="entr" presetSubtype="0" fill="hold" nodeType="withEffect">
                                  <p:stCondLst>
                                    <p:cond delay="0"/>
                                  </p:stCondLst>
                                  <p:childTnLst>
                                    <p:set>
                                      <p:cBhvr>
                                        <p:cTn id="102" dur="1" fill="hold">
                                          <p:stCondLst>
                                            <p:cond delay="0"/>
                                          </p:stCondLst>
                                        </p:cTn>
                                        <p:tgtEl>
                                          <p:spTgt spid="47"/>
                                        </p:tgtEl>
                                        <p:attrNameLst>
                                          <p:attrName>style.visibility</p:attrName>
                                        </p:attrNameLst>
                                      </p:cBhvr>
                                      <p:to>
                                        <p:strVal val="visible"/>
                                      </p:to>
                                    </p:set>
                                    <p:animEffect transition="in" filter="fade">
                                      <p:cBhvr>
                                        <p:cTn id="103" dur="1000"/>
                                        <p:tgtEl>
                                          <p:spTgt spid="47"/>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48"/>
                                        </p:tgtEl>
                                        <p:attrNameLst>
                                          <p:attrName>style.visibility</p:attrName>
                                        </p:attrNameLst>
                                      </p:cBhvr>
                                      <p:to>
                                        <p:strVal val="visible"/>
                                      </p:to>
                                    </p:set>
                                    <p:animEffect transition="in" filter="fade">
                                      <p:cBhvr>
                                        <p:cTn id="106" dur="1000"/>
                                        <p:tgtEl>
                                          <p:spTgt spid="48"/>
                                        </p:tgtEl>
                                      </p:cBhvr>
                                    </p:animEffect>
                                  </p:childTnLst>
                                </p:cTn>
                              </p:par>
                            </p:childTnLst>
                          </p:cTn>
                        </p:par>
                        <p:par>
                          <p:cTn id="107" fill="hold">
                            <p:stCondLst>
                              <p:cond delay="12000"/>
                            </p:stCondLst>
                            <p:childTnLst>
                              <p:par>
                                <p:cTn id="108" presetID="8" presetClass="entr" presetSubtype="16" fill="hold" grpId="0" nodeType="afterEffect">
                                  <p:stCondLst>
                                    <p:cond delay="0"/>
                                  </p:stCondLst>
                                  <p:childTnLst>
                                    <p:set>
                                      <p:cBhvr>
                                        <p:cTn id="109" dur="1" fill="hold">
                                          <p:stCondLst>
                                            <p:cond delay="0"/>
                                          </p:stCondLst>
                                        </p:cTn>
                                        <p:tgtEl>
                                          <p:spTgt spid="49"/>
                                        </p:tgtEl>
                                        <p:attrNameLst>
                                          <p:attrName>style.visibility</p:attrName>
                                        </p:attrNameLst>
                                      </p:cBhvr>
                                      <p:to>
                                        <p:strVal val="visible"/>
                                      </p:to>
                                    </p:set>
                                    <p:animEffect transition="in" filter="diamond(in)">
                                      <p:cBhvr>
                                        <p:cTn id="110" dur="1000"/>
                                        <p:tgtEl>
                                          <p:spTgt spid="49"/>
                                        </p:tgtEl>
                                      </p:cBhvr>
                                    </p:animEffect>
                                  </p:childTnLst>
                                </p:cTn>
                              </p:par>
                              <p:par>
                                <p:cTn id="111" presetID="22" presetClass="entr" presetSubtype="4" fill="hold" grpId="0" nodeType="withEffect">
                                  <p:stCondLst>
                                    <p:cond delay="0"/>
                                  </p:stCondLst>
                                  <p:childTnLst>
                                    <p:set>
                                      <p:cBhvr>
                                        <p:cTn id="112" dur="1" fill="hold">
                                          <p:stCondLst>
                                            <p:cond delay="0"/>
                                          </p:stCondLst>
                                        </p:cTn>
                                        <p:tgtEl>
                                          <p:spTgt spid="34"/>
                                        </p:tgtEl>
                                        <p:attrNameLst>
                                          <p:attrName>style.visibility</p:attrName>
                                        </p:attrNameLst>
                                      </p:cBhvr>
                                      <p:to>
                                        <p:strVal val="visible"/>
                                      </p:to>
                                    </p:set>
                                    <p:animEffect transition="in" filter="wipe(down)">
                                      <p:cBhvr>
                                        <p:cTn id="113" dur="500"/>
                                        <p:tgtEl>
                                          <p:spTgt spid="34"/>
                                        </p:tgtEl>
                                      </p:cBhvr>
                                    </p:animEffect>
                                  </p:childTnLst>
                                </p:cTn>
                              </p:par>
                            </p:childTnLst>
                          </p:cTn>
                        </p:par>
                        <p:par>
                          <p:cTn id="114" fill="hold">
                            <p:stCondLst>
                              <p:cond delay="13000"/>
                            </p:stCondLst>
                            <p:childTnLst>
                              <p:par>
                                <p:cTn id="115" presetID="10" presetClass="entr" presetSubtype="0" fill="hold" grpId="0" nodeType="afterEffect">
                                  <p:stCondLst>
                                    <p:cond delay="0"/>
                                  </p:stCondLst>
                                  <p:childTnLst>
                                    <p:set>
                                      <p:cBhvr>
                                        <p:cTn id="116" dur="1" fill="hold">
                                          <p:stCondLst>
                                            <p:cond delay="0"/>
                                          </p:stCondLst>
                                        </p:cTn>
                                        <p:tgtEl>
                                          <p:spTgt spid="53"/>
                                        </p:tgtEl>
                                        <p:attrNameLst>
                                          <p:attrName>style.visibility</p:attrName>
                                        </p:attrNameLst>
                                      </p:cBhvr>
                                      <p:to>
                                        <p:strVal val="visible"/>
                                      </p:to>
                                    </p:set>
                                    <p:animEffect transition="in" filter="fade">
                                      <p:cBhvr>
                                        <p:cTn id="117" dur="500"/>
                                        <p:tgtEl>
                                          <p:spTgt spid="53"/>
                                        </p:tgtEl>
                                      </p:cBhvr>
                                    </p:animEffect>
                                  </p:childTnLst>
                                </p:cTn>
                              </p:par>
                              <p:par>
                                <p:cTn id="118" presetID="8" presetClass="entr" presetSubtype="16" fill="hold" grpId="0" nodeType="withEffect">
                                  <p:stCondLst>
                                    <p:cond delay="0"/>
                                  </p:stCondLst>
                                  <p:childTnLst>
                                    <p:set>
                                      <p:cBhvr>
                                        <p:cTn id="119" dur="1" fill="hold">
                                          <p:stCondLst>
                                            <p:cond delay="0"/>
                                          </p:stCondLst>
                                        </p:cTn>
                                        <p:tgtEl>
                                          <p:spTgt spid="54"/>
                                        </p:tgtEl>
                                        <p:attrNameLst>
                                          <p:attrName>style.visibility</p:attrName>
                                        </p:attrNameLst>
                                      </p:cBhvr>
                                      <p:to>
                                        <p:strVal val="visible"/>
                                      </p:to>
                                    </p:set>
                                    <p:animEffect transition="in" filter="diamond(in)">
                                      <p:cBhvr>
                                        <p:cTn id="120" dur="2000"/>
                                        <p:tgtEl>
                                          <p:spTgt spid="54"/>
                                        </p:tgtEl>
                                      </p:cBhvr>
                                    </p:animEffect>
                                  </p:childTnLst>
                                </p:cTn>
                              </p:par>
                              <p:par>
                                <p:cTn id="121" presetID="22" presetClass="entr" presetSubtype="4" fill="hold" grpId="0" nodeType="withEffect">
                                  <p:stCondLst>
                                    <p:cond delay="0"/>
                                  </p:stCondLst>
                                  <p:childTnLst>
                                    <p:set>
                                      <p:cBhvr>
                                        <p:cTn id="122" dur="1" fill="hold">
                                          <p:stCondLst>
                                            <p:cond delay="0"/>
                                          </p:stCondLst>
                                        </p:cTn>
                                        <p:tgtEl>
                                          <p:spTgt spid="56"/>
                                        </p:tgtEl>
                                        <p:attrNameLst>
                                          <p:attrName>style.visibility</p:attrName>
                                        </p:attrNameLst>
                                      </p:cBhvr>
                                      <p:to>
                                        <p:strVal val="visible"/>
                                      </p:to>
                                    </p:set>
                                    <p:animEffect transition="in" filter="wipe(down)">
                                      <p:cBhvr>
                                        <p:cTn id="123" dur="500"/>
                                        <p:tgtEl>
                                          <p:spTgt spid="56"/>
                                        </p:tgtEl>
                                      </p:cBhvr>
                                    </p:animEffect>
                                  </p:childTnLst>
                                </p:cTn>
                              </p:par>
                              <p:par>
                                <p:cTn id="124" presetID="8" presetClass="entr" presetSubtype="16" fill="hold" grpId="0" nodeType="withEffect">
                                  <p:stCondLst>
                                    <p:cond delay="0"/>
                                  </p:stCondLst>
                                  <p:childTnLst>
                                    <p:set>
                                      <p:cBhvr>
                                        <p:cTn id="125" dur="1" fill="hold">
                                          <p:stCondLst>
                                            <p:cond delay="0"/>
                                          </p:stCondLst>
                                        </p:cTn>
                                        <p:tgtEl>
                                          <p:spTgt spid="55"/>
                                        </p:tgtEl>
                                        <p:attrNameLst>
                                          <p:attrName>style.visibility</p:attrName>
                                        </p:attrNameLst>
                                      </p:cBhvr>
                                      <p:to>
                                        <p:strVal val="visible"/>
                                      </p:to>
                                    </p:set>
                                    <p:animEffect transition="in" filter="diamond(in)">
                                      <p:cBhvr>
                                        <p:cTn id="126" dur="2000"/>
                                        <p:tgtEl>
                                          <p:spTgt spid="55"/>
                                        </p:tgtEl>
                                      </p:cBhvr>
                                    </p:animEffect>
                                  </p:childTnLst>
                                </p:cTn>
                              </p:par>
                            </p:childTnLst>
                          </p:cTn>
                        </p:par>
                        <p:par>
                          <p:cTn id="127" fill="hold">
                            <p:stCondLst>
                              <p:cond delay="15000"/>
                            </p:stCondLst>
                            <p:childTnLst>
                              <p:par>
                                <p:cTn id="128" presetID="22" presetClass="entr" presetSubtype="4" fill="hold" grpId="0" nodeType="afterEffect">
                                  <p:stCondLst>
                                    <p:cond delay="0"/>
                                  </p:stCondLst>
                                  <p:childTnLst>
                                    <p:set>
                                      <p:cBhvr>
                                        <p:cTn id="129" dur="1" fill="hold">
                                          <p:stCondLst>
                                            <p:cond delay="0"/>
                                          </p:stCondLst>
                                        </p:cTn>
                                        <p:tgtEl>
                                          <p:spTgt spid="59"/>
                                        </p:tgtEl>
                                        <p:attrNameLst>
                                          <p:attrName>style.visibility</p:attrName>
                                        </p:attrNameLst>
                                      </p:cBhvr>
                                      <p:to>
                                        <p:strVal val="visible"/>
                                      </p:to>
                                    </p:set>
                                    <p:animEffect transition="in" filter="wipe(down)">
                                      <p:cBhvr>
                                        <p:cTn id="130" dur="500"/>
                                        <p:tgtEl>
                                          <p:spTgt spid="59"/>
                                        </p:tgtEl>
                                      </p:cBhvr>
                                    </p:animEffect>
                                  </p:childTnLst>
                                </p:cTn>
                              </p:par>
                              <p:par>
                                <p:cTn id="131" presetID="22" presetClass="entr" presetSubtype="4" fill="hold" grpId="0" nodeType="withEffect">
                                  <p:stCondLst>
                                    <p:cond delay="0"/>
                                  </p:stCondLst>
                                  <p:childTnLst>
                                    <p:set>
                                      <p:cBhvr>
                                        <p:cTn id="132" dur="1" fill="hold">
                                          <p:stCondLst>
                                            <p:cond delay="0"/>
                                          </p:stCondLst>
                                        </p:cTn>
                                        <p:tgtEl>
                                          <p:spTgt spid="60"/>
                                        </p:tgtEl>
                                        <p:attrNameLst>
                                          <p:attrName>style.visibility</p:attrName>
                                        </p:attrNameLst>
                                      </p:cBhvr>
                                      <p:to>
                                        <p:strVal val="visible"/>
                                      </p:to>
                                    </p:set>
                                    <p:animEffect transition="in" filter="wipe(down)">
                                      <p:cBhvr>
                                        <p:cTn id="133" dur="500"/>
                                        <p:tgtEl>
                                          <p:spTgt spid="60"/>
                                        </p:tgtEl>
                                      </p:cBhvr>
                                    </p:animEffect>
                                  </p:childTnLst>
                                </p:cTn>
                              </p:par>
                              <p:par>
                                <p:cTn id="134" presetID="22" presetClass="entr" presetSubtype="4" fill="hold" grpId="0" nodeType="withEffect">
                                  <p:stCondLst>
                                    <p:cond delay="0"/>
                                  </p:stCondLst>
                                  <p:childTnLst>
                                    <p:set>
                                      <p:cBhvr>
                                        <p:cTn id="135" dur="1" fill="hold">
                                          <p:stCondLst>
                                            <p:cond delay="0"/>
                                          </p:stCondLst>
                                        </p:cTn>
                                        <p:tgtEl>
                                          <p:spTgt spid="58"/>
                                        </p:tgtEl>
                                        <p:attrNameLst>
                                          <p:attrName>style.visibility</p:attrName>
                                        </p:attrNameLst>
                                      </p:cBhvr>
                                      <p:to>
                                        <p:strVal val="visible"/>
                                      </p:to>
                                    </p:set>
                                    <p:animEffect transition="in" filter="wipe(down)">
                                      <p:cBhvr>
                                        <p:cTn id="136" dur="500"/>
                                        <p:tgtEl>
                                          <p:spTgt spid="58"/>
                                        </p:tgtEl>
                                      </p:cBhvr>
                                    </p:animEffect>
                                  </p:childTnLst>
                                </p:cTn>
                              </p:par>
                              <p:par>
                                <p:cTn id="137" presetID="22" presetClass="entr" presetSubtype="4" fill="hold" grpId="0" nodeType="withEffect">
                                  <p:stCondLst>
                                    <p:cond delay="0"/>
                                  </p:stCondLst>
                                  <p:childTnLst>
                                    <p:set>
                                      <p:cBhvr>
                                        <p:cTn id="138" dur="1" fill="hold">
                                          <p:stCondLst>
                                            <p:cond delay="0"/>
                                          </p:stCondLst>
                                        </p:cTn>
                                        <p:tgtEl>
                                          <p:spTgt spid="62"/>
                                        </p:tgtEl>
                                        <p:attrNameLst>
                                          <p:attrName>style.visibility</p:attrName>
                                        </p:attrNameLst>
                                      </p:cBhvr>
                                      <p:to>
                                        <p:strVal val="visible"/>
                                      </p:to>
                                    </p:set>
                                    <p:animEffect transition="in" filter="wipe(down)">
                                      <p:cBhvr>
                                        <p:cTn id="139" dur="500"/>
                                        <p:tgtEl>
                                          <p:spTgt spid="62"/>
                                        </p:tgtEl>
                                      </p:cBhvr>
                                    </p:animEffect>
                                  </p:childTnLst>
                                </p:cTn>
                              </p:par>
                              <p:par>
                                <p:cTn id="140" presetID="22" presetClass="entr" presetSubtype="4" fill="hold" grpId="0" nodeType="withEffect">
                                  <p:stCondLst>
                                    <p:cond delay="0"/>
                                  </p:stCondLst>
                                  <p:childTnLst>
                                    <p:set>
                                      <p:cBhvr>
                                        <p:cTn id="141" dur="1" fill="hold">
                                          <p:stCondLst>
                                            <p:cond delay="0"/>
                                          </p:stCondLst>
                                        </p:cTn>
                                        <p:tgtEl>
                                          <p:spTgt spid="63"/>
                                        </p:tgtEl>
                                        <p:attrNameLst>
                                          <p:attrName>style.visibility</p:attrName>
                                        </p:attrNameLst>
                                      </p:cBhvr>
                                      <p:to>
                                        <p:strVal val="visible"/>
                                      </p:to>
                                    </p:set>
                                    <p:animEffect transition="in" filter="wipe(down)">
                                      <p:cBhvr>
                                        <p:cTn id="142" dur="500"/>
                                        <p:tgtEl>
                                          <p:spTgt spid="63"/>
                                        </p:tgtEl>
                                      </p:cBhvr>
                                    </p:animEffect>
                                  </p:childTnLst>
                                </p:cTn>
                              </p:par>
                              <p:par>
                                <p:cTn id="143" presetID="8" presetClass="entr" presetSubtype="16" fill="hold" grpId="0" nodeType="withEffect">
                                  <p:stCondLst>
                                    <p:cond delay="0"/>
                                  </p:stCondLst>
                                  <p:childTnLst>
                                    <p:set>
                                      <p:cBhvr>
                                        <p:cTn id="144" dur="1" fill="hold">
                                          <p:stCondLst>
                                            <p:cond delay="0"/>
                                          </p:stCondLst>
                                        </p:cTn>
                                        <p:tgtEl>
                                          <p:spTgt spid="64"/>
                                        </p:tgtEl>
                                        <p:attrNameLst>
                                          <p:attrName>style.visibility</p:attrName>
                                        </p:attrNameLst>
                                      </p:cBhvr>
                                      <p:to>
                                        <p:strVal val="visible"/>
                                      </p:to>
                                    </p:set>
                                    <p:animEffect transition="in" filter="diamond(in)">
                                      <p:cBhvr>
                                        <p:cTn id="145" dur="2000"/>
                                        <p:tgtEl>
                                          <p:spTgt spid="64"/>
                                        </p:tgtEl>
                                      </p:cBhvr>
                                    </p:animEffect>
                                  </p:childTnLst>
                                </p:cTn>
                              </p:par>
                              <p:par>
                                <p:cTn id="146" presetID="8" presetClass="entr" presetSubtype="16" fill="hold" grpId="0" nodeType="withEffect">
                                  <p:stCondLst>
                                    <p:cond delay="0"/>
                                  </p:stCondLst>
                                  <p:childTnLst>
                                    <p:set>
                                      <p:cBhvr>
                                        <p:cTn id="147" dur="1" fill="hold">
                                          <p:stCondLst>
                                            <p:cond delay="0"/>
                                          </p:stCondLst>
                                        </p:cTn>
                                        <p:tgtEl>
                                          <p:spTgt spid="65"/>
                                        </p:tgtEl>
                                        <p:attrNameLst>
                                          <p:attrName>style.visibility</p:attrName>
                                        </p:attrNameLst>
                                      </p:cBhvr>
                                      <p:to>
                                        <p:strVal val="visible"/>
                                      </p:to>
                                    </p:set>
                                    <p:animEffect transition="in" filter="diamond(in)">
                                      <p:cBhvr>
                                        <p:cTn id="148" dur="2000"/>
                                        <p:tgtEl>
                                          <p:spTgt spid="65"/>
                                        </p:tgtEl>
                                      </p:cBhvr>
                                    </p:animEffect>
                                  </p:childTnLst>
                                </p:cTn>
                              </p:par>
                            </p:childTnLst>
                          </p:cTn>
                        </p:par>
                        <p:par>
                          <p:cTn id="149" fill="hold">
                            <p:stCondLst>
                              <p:cond delay="17000"/>
                            </p:stCondLst>
                            <p:childTnLst>
                              <p:par>
                                <p:cTn id="150" presetID="8" presetClass="entr" presetSubtype="16" fill="hold" grpId="0" nodeType="afterEffect">
                                  <p:stCondLst>
                                    <p:cond delay="0"/>
                                  </p:stCondLst>
                                  <p:childTnLst>
                                    <p:set>
                                      <p:cBhvr>
                                        <p:cTn id="151" dur="1" fill="hold">
                                          <p:stCondLst>
                                            <p:cond delay="0"/>
                                          </p:stCondLst>
                                        </p:cTn>
                                        <p:tgtEl>
                                          <p:spTgt spid="66"/>
                                        </p:tgtEl>
                                        <p:attrNameLst>
                                          <p:attrName>style.visibility</p:attrName>
                                        </p:attrNameLst>
                                      </p:cBhvr>
                                      <p:to>
                                        <p:strVal val="visible"/>
                                      </p:to>
                                    </p:set>
                                    <p:animEffect transition="in" filter="diamond(in)">
                                      <p:cBhvr>
                                        <p:cTn id="152"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26" grpId="0" animBg="1"/>
      <p:bldP spid="27" grpId="0" animBg="1"/>
      <p:bldP spid="28" grpId="0" animBg="1"/>
      <p:bldP spid="31" grpId="0" animBg="1"/>
      <p:bldP spid="32" grpId="0" animBg="1"/>
      <p:bldP spid="33" grpId="0" animBg="1"/>
      <p:bldP spid="34" grpId="0" animBg="1"/>
      <p:bldP spid="37" grpId="0" animBg="1"/>
      <p:bldP spid="38" grpId="0" animBg="1"/>
      <p:bldP spid="39" grpId="0" animBg="1"/>
      <p:bldP spid="40" grpId="0" animBg="1"/>
      <p:bldP spid="41" grpId="0" animBg="1"/>
      <p:bldP spid="46" grpId="0" animBg="1"/>
      <p:bldP spid="48" grpId="0" animBg="1"/>
      <p:bldP spid="49" grpId="0" animBg="1"/>
      <p:bldP spid="50" grpId="0" animBg="1"/>
      <p:bldP spid="53" grpId="0" animBg="1"/>
      <p:bldP spid="54" grpId="0" animBg="1"/>
      <p:bldP spid="55" grpId="0" animBg="1"/>
      <p:bldP spid="56" grpId="0" animBg="1"/>
      <p:bldP spid="58" grpId="0" animBg="1"/>
      <p:bldP spid="59" grpId="0" animBg="1"/>
      <p:bldP spid="60" grpId="0" animBg="1"/>
      <p:bldP spid="61" grpId="0" animBg="1"/>
      <p:bldP spid="62" grpId="0" animBg="1"/>
      <p:bldP spid="63" grpId="0" animBg="1"/>
      <p:bldP spid="64" grpId="0" animBg="1"/>
      <p:bldP spid="65" grpId="0" animBg="1"/>
      <p:bldP spid="6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a:stretch>
            <a:fillRect/>
          </a:stretch>
        </p:blipFill>
        <p:spPr bwMode="auto">
          <a:xfrm>
            <a:off x="0" y="-113097"/>
            <a:ext cx="9144000" cy="7084194"/>
          </a:xfrm>
          <a:prstGeom prst="rect">
            <a:avLst/>
          </a:prstGeom>
          <a:noFill/>
          <a:ln w="9525">
            <a:noFill/>
            <a:miter lim="800000"/>
            <a:headEnd/>
            <a:tailEnd/>
          </a:ln>
        </p:spPr>
      </p:pic>
      <p:sp>
        <p:nvSpPr>
          <p:cNvPr id="2" name="Title 1"/>
          <p:cNvSpPr>
            <a:spLocks noGrp="1"/>
          </p:cNvSpPr>
          <p:nvPr>
            <p:ph type="ctrTitle"/>
          </p:nvPr>
        </p:nvSpPr>
        <p:spPr>
          <a:xfrm>
            <a:off x="1447800" y="1143000"/>
            <a:ext cx="6019800" cy="1470025"/>
          </a:xfrm>
        </p:spPr>
        <p:txBody>
          <a:bodyPr>
            <a:normAutofit fontScale="90000"/>
          </a:bodyPr>
          <a:lstStyle/>
          <a:p>
            <a:r>
              <a:rPr lang="en-US" dirty="0" smtClean="0"/>
              <a:t> “For the invisible things of him from the creation of the world are clearly seen, being understood by the things that are made, [even] his eternal power and Godhead; so that they are without excuse.” Romans 1:20 (</a:t>
            </a:r>
            <a:r>
              <a:rPr lang="en-US" dirty="0" err="1" smtClean="0"/>
              <a:t>KJV</a:t>
            </a:r>
            <a:r>
              <a:rPr lang="en-US" dirty="0" smtClean="0"/>
              <a:t>)</a:t>
            </a:r>
            <a:endParaRPr lang="en-US" dirty="0"/>
          </a:p>
        </p:txBody>
      </p:sp>
      <p:sp>
        <p:nvSpPr>
          <p:cNvPr id="4" name="Slide Number Placeholder 3"/>
          <p:cNvSpPr>
            <a:spLocks noGrp="1"/>
          </p:cNvSpPr>
          <p:nvPr>
            <p:ph type="sldNum" sz="quarter" idx="12"/>
          </p:nvPr>
        </p:nvSpPr>
        <p:spPr/>
        <p:txBody>
          <a:bodyPr/>
          <a:lstStyle/>
          <a:p>
            <a:fld id="{583586FB-8699-4AC2-8011-F8263DA37F0E}" type="slidenum">
              <a:rPr lang="en-US" smtClean="0"/>
              <a:pPr/>
              <a:t>5</a:t>
            </a:fld>
            <a:endParaRPr lang="en-US"/>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GRORGE</a:t>
            </a:r>
            <a:r>
              <a:rPr lang="en-US" dirty="0" smtClean="0"/>
              <a:t> GAMOW and OUR LIMITATIONS</a:t>
            </a:r>
            <a:endParaRPr lang="en-US" dirty="0"/>
          </a:p>
        </p:txBody>
      </p:sp>
      <p:sp>
        <p:nvSpPr>
          <p:cNvPr id="4" name="Slide Number Placeholder 3"/>
          <p:cNvSpPr>
            <a:spLocks noGrp="1"/>
          </p:cNvSpPr>
          <p:nvPr>
            <p:ph type="sldNum" sz="quarter" idx="12"/>
          </p:nvPr>
        </p:nvSpPr>
        <p:spPr/>
        <p:txBody>
          <a:bodyPr/>
          <a:lstStyle/>
          <a:p>
            <a:fld id="{15BABF9F-8FB1-4224-BA0B-0CB30B5826AA}" type="slidenum">
              <a:rPr lang="en-US" smtClean="0"/>
              <a:pPr/>
              <a:t>50</a:t>
            </a:fld>
            <a:endParaRPr lang="en-US"/>
          </a:p>
        </p:txBody>
      </p:sp>
      <p:sp>
        <p:nvSpPr>
          <p:cNvPr id="7" name="Rectangle 3"/>
          <p:cNvSpPr txBox="1">
            <a:spLocks noChangeArrowheads="1"/>
          </p:cNvSpPr>
          <p:nvPr/>
        </p:nvSpPr>
        <p:spPr>
          <a:xfrm>
            <a:off x="304800" y="1554162"/>
            <a:ext cx="8686800" cy="4525963"/>
          </a:xfrm>
          <a:prstGeom prst="rect">
            <a:avLst/>
          </a:prstGeom>
        </p:spPr>
        <p:txBody>
          <a:bodyPr vert="horz">
            <a:normAutofit/>
          </a:bodyPr>
          <a:lstStyle/>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n-US" sz="3200" b="0" i="0" u="none" strike="noStrike" kern="1200" cap="none" spc="0" normalizeH="0" baseline="0" noProof="0" smtClean="0">
                <a:ln>
                  <a:noFill/>
                </a:ln>
                <a:solidFill>
                  <a:schemeClr val="tx2"/>
                </a:solidFill>
                <a:effectLst/>
                <a:uLnTx/>
                <a:uFillTx/>
                <a:latin typeface="+mn-lt"/>
                <a:ea typeface="+mn-ea"/>
                <a:cs typeface="+mn-cs"/>
              </a:rPr>
              <a:t>One</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en-US" sz="3200" b="0" i="0" u="none" strike="noStrike" kern="1200" cap="none" spc="0" normalizeH="0" baseline="0" noProof="0" smtClean="0">
              <a:ln>
                <a:noFill/>
              </a:ln>
              <a:solidFill>
                <a:schemeClr val="tx2"/>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n-US" sz="3200" b="0" i="0" u="none" strike="noStrike" kern="1200" cap="none" spc="0" normalizeH="0" baseline="0" noProof="0" smtClean="0">
                <a:ln>
                  <a:noFill/>
                </a:ln>
                <a:solidFill>
                  <a:schemeClr val="tx2"/>
                </a:solidFill>
                <a:effectLst/>
                <a:uLnTx/>
                <a:uFillTx/>
                <a:latin typeface="+mn-lt"/>
                <a:ea typeface="+mn-ea"/>
                <a:cs typeface="+mn-cs"/>
              </a:rPr>
              <a:t>Two </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en-US" sz="3200" b="0" i="0" u="none" strike="noStrike" kern="1200" cap="none" spc="0" normalizeH="0" baseline="0" noProof="0" smtClean="0">
              <a:ln>
                <a:noFill/>
              </a:ln>
              <a:solidFill>
                <a:schemeClr val="tx2"/>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n-US" sz="3200" b="0" i="0" u="none" strike="noStrike" kern="1200" cap="none" spc="0" normalizeH="0" baseline="0" noProof="0" smtClean="0">
                <a:ln>
                  <a:noFill/>
                </a:ln>
                <a:solidFill>
                  <a:schemeClr val="tx2"/>
                </a:solidFill>
                <a:effectLst/>
                <a:uLnTx/>
                <a:uFillTx/>
                <a:latin typeface="+mn-lt"/>
                <a:ea typeface="+mn-ea"/>
                <a:cs typeface="+mn-cs"/>
              </a:rPr>
              <a:t>Three</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en-US" sz="3200" b="0" i="0" u="none" strike="noStrike" kern="1200" cap="none" spc="0" normalizeH="0" baseline="0" noProof="0" smtClean="0">
              <a:ln>
                <a:noFill/>
              </a:ln>
              <a:solidFill>
                <a:schemeClr val="tx2"/>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n-US" sz="3200" b="0" i="0" u="none" strike="noStrike" kern="1200" cap="none" spc="0" normalizeH="0" baseline="0" noProof="0" smtClean="0">
                <a:ln>
                  <a:noFill/>
                </a:ln>
                <a:solidFill>
                  <a:schemeClr val="tx2"/>
                </a:solidFill>
                <a:effectLst/>
                <a:uLnTx/>
                <a:uFillTx/>
                <a:latin typeface="+mn-lt"/>
                <a:ea typeface="+mn-ea"/>
                <a:cs typeface="+mn-cs"/>
              </a:rPr>
              <a:t>Many</a:t>
            </a:r>
            <a:endParaRPr kumimoji="0" lang="en-US" sz="3200" b="0" i="0" u="none" strike="noStrike" kern="1200" cap="none" spc="0" normalizeH="0" baseline="0" noProof="0">
              <a:ln>
                <a:noFill/>
              </a:ln>
              <a:solidFill>
                <a:schemeClr val="tx2"/>
              </a:solidFill>
              <a:effectLst/>
              <a:uLnTx/>
              <a:uFillTx/>
              <a:latin typeface="+mn-lt"/>
              <a:ea typeface="+mn-ea"/>
              <a:cs typeface="+mn-cs"/>
            </a:endParaRPr>
          </a:p>
        </p:txBody>
      </p:sp>
      <p:pic>
        <p:nvPicPr>
          <p:cNvPr id="8" name="Picture 4" descr="bd06152_"/>
          <p:cNvPicPr>
            <a:picLocks noChangeAspect="1" noChangeArrowheads="1"/>
          </p:cNvPicPr>
          <p:nvPr/>
        </p:nvPicPr>
        <p:blipFill>
          <a:blip r:embed="rId3" cstate="print"/>
          <a:srcRect/>
          <a:stretch>
            <a:fillRect/>
          </a:stretch>
        </p:blipFill>
        <p:spPr bwMode="auto">
          <a:xfrm>
            <a:off x="4800600" y="1295400"/>
            <a:ext cx="825500" cy="1087438"/>
          </a:xfrm>
          <a:prstGeom prst="rect">
            <a:avLst/>
          </a:prstGeom>
          <a:noFill/>
        </p:spPr>
      </p:pic>
      <p:pic>
        <p:nvPicPr>
          <p:cNvPr id="9" name="Picture 5" descr="bd00010_"/>
          <p:cNvPicPr>
            <a:picLocks noChangeAspect="1" noChangeArrowheads="1"/>
          </p:cNvPicPr>
          <p:nvPr/>
        </p:nvPicPr>
        <p:blipFill>
          <a:blip r:embed="rId4" cstate="print"/>
          <a:srcRect/>
          <a:stretch>
            <a:fillRect/>
          </a:stretch>
        </p:blipFill>
        <p:spPr bwMode="auto">
          <a:xfrm>
            <a:off x="3886200" y="4648200"/>
            <a:ext cx="512763" cy="1963738"/>
          </a:xfrm>
          <a:prstGeom prst="rect">
            <a:avLst/>
          </a:prstGeom>
          <a:noFill/>
        </p:spPr>
      </p:pic>
      <p:pic>
        <p:nvPicPr>
          <p:cNvPr id="10" name="Picture 6" descr="bd00013_"/>
          <p:cNvPicPr>
            <a:picLocks noChangeAspect="1" noChangeArrowheads="1"/>
          </p:cNvPicPr>
          <p:nvPr/>
        </p:nvPicPr>
        <p:blipFill>
          <a:blip r:embed="rId5" cstate="print"/>
          <a:srcRect/>
          <a:stretch>
            <a:fillRect/>
          </a:stretch>
        </p:blipFill>
        <p:spPr bwMode="auto">
          <a:xfrm>
            <a:off x="4267200" y="2438400"/>
            <a:ext cx="933450" cy="1319213"/>
          </a:xfrm>
          <a:prstGeom prst="rect">
            <a:avLst/>
          </a:prstGeom>
          <a:noFill/>
        </p:spPr>
      </p:pic>
      <p:pic>
        <p:nvPicPr>
          <p:cNvPr id="11" name="Picture 7" descr="bd00017_"/>
          <p:cNvPicPr>
            <a:picLocks noChangeAspect="1" noChangeArrowheads="1"/>
          </p:cNvPicPr>
          <p:nvPr/>
        </p:nvPicPr>
        <p:blipFill>
          <a:blip r:embed="rId6" cstate="print"/>
          <a:srcRect/>
          <a:stretch>
            <a:fillRect/>
          </a:stretch>
        </p:blipFill>
        <p:spPr bwMode="auto">
          <a:xfrm>
            <a:off x="3429000" y="3733800"/>
            <a:ext cx="466725" cy="1317625"/>
          </a:xfrm>
          <a:prstGeom prst="rect">
            <a:avLst/>
          </a:prstGeom>
          <a:noFill/>
        </p:spPr>
      </p:pic>
      <p:pic>
        <p:nvPicPr>
          <p:cNvPr id="12" name="Picture 8" descr="bd00013_"/>
          <p:cNvPicPr>
            <a:picLocks noChangeAspect="1" noChangeArrowheads="1"/>
          </p:cNvPicPr>
          <p:nvPr/>
        </p:nvPicPr>
        <p:blipFill>
          <a:blip r:embed="rId5" cstate="print"/>
          <a:srcRect/>
          <a:stretch>
            <a:fillRect/>
          </a:stretch>
        </p:blipFill>
        <p:spPr bwMode="auto">
          <a:xfrm>
            <a:off x="5181600" y="2438400"/>
            <a:ext cx="933450" cy="1319213"/>
          </a:xfrm>
          <a:prstGeom prst="rect">
            <a:avLst/>
          </a:prstGeom>
          <a:noFill/>
        </p:spPr>
      </p:pic>
      <p:pic>
        <p:nvPicPr>
          <p:cNvPr id="13" name="Picture 9" descr="bd00017_"/>
          <p:cNvPicPr>
            <a:picLocks noChangeAspect="1" noChangeArrowheads="1"/>
          </p:cNvPicPr>
          <p:nvPr/>
        </p:nvPicPr>
        <p:blipFill>
          <a:blip r:embed="rId6" cstate="print"/>
          <a:srcRect/>
          <a:stretch>
            <a:fillRect/>
          </a:stretch>
        </p:blipFill>
        <p:spPr bwMode="auto">
          <a:xfrm>
            <a:off x="4572000" y="3733800"/>
            <a:ext cx="466725" cy="1317625"/>
          </a:xfrm>
          <a:prstGeom prst="rect">
            <a:avLst/>
          </a:prstGeom>
          <a:noFill/>
        </p:spPr>
      </p:pic>
      <p:pic>
        <p:nvPicPr>
          <p:cNvPr id="14" name="Picture 10" descr="bd00017_"/>
          <p:cNvPicPr>
            <a:picLocks noChangeAspect="1" noChangeArrowheads="1"/>
          </p:cNvPicPr>
          <p:nvPr/>
        </p:nvPicPr>
        <p:blipFill>
          <a:blip r:embed="rId6" cstate="print"/>
          <a:srcRect/>
          <a:stretch>
            <a:fillRect/>
          </a:stretch>
        </p:blipFill>
        <p:spPr bwMode="auto">
          <a:xfrm>
            <a:off x="5638800" y="3657600"/>
            <a:ext cx="466725" cy="1317625"/>
          </a:xfrm>
          <a:prstGeom prst="rect">
            <a:avLst/>
          </a:prstGeom>
          <a:noFill/>
        </p:spPr>
      </p:pic>
      <p:pic>
        <p:nvPicPr>
          <p:cNvPr id="17" name="Picture 13" descr="bd00010_"/>
          <p:cNvPicPr>
            <a:picLocks noChangeAspect="1" noChangeArrowheads="1"/>
          </p:cNvPicPr>
          <p:nvPr/>
        </p:nvPicPr>
        <p:blipFill>
          <a:blip r:embed="rId4" cstate="print"/>
          <a:srcRect/>
          <a:stretch>
            <a:fillRect/>
          </a:stretch>
        </p:blipFill>
        <p:spPr bwMode="auto">
          <a:xfrm>
            <a:off x="6172200" y="4724400"/>
            <a:ext cx="512763" cy="1963738"/>
          </a:xfrm>
          <a:prstGeom prst="rect">
            <a:avLst/>
          </a:prstGeom>
          <a:noFill/>
        </p:spPr>
      </p:pic>
      <p:pic>
        <p:nvPicPr>
          <p:cNvPr id="18" name="Picture 14" descr="bd00010_"/>
          <p:cNvPicPr>
            <a:picLocks noChangeAspect="1" noChangeArrowheads="1"/>
          </p:cNvPicPr>
          <p:nvPr/>
        </p:nvPicPr>
        <p:blipFill>
          <a:blip r:embed="rId4" cstate="print"/>
          <a:srcRect/>
          <a:stretch>
            <a:fillRect/>
          </a:stretch>
        </p:blipFill>
        <p:spPr bwMode="auto">
          <a:xfrm>
            <a:off x="5029200" y="4724400"/>
            <a:ext cx="512763" cy="1963738"/>
          </a:xfrm>
          <a:prstGeom prst="rect">
            <a:avLst/>
          </a:prstGeom>
          <a:noFill/>
        </p:spPr>
      </p:pic>
      <p:pic>
        <p:nvPicPr>
          <p:cNvPr id="1026" name="Picture 2"/>
          <p:cNvPicPr>
            <a:picLocks noGrp="1" noChangeAspect="1" noChangeArrowheads="1"/>
          </p:cNvPicPr>
          <p:nvPr>
            <p:ph idx="1"/>
          </p:nvPr>
        </p:nvPicPr>
        <p:blipFill>
          <a:blip r:embed="rId7" cstate="print"/>
          <a:srcRect/>
          <a:stretch>
            <a:fillRect/>
          </a:stretch>
        </p:blipFill>
        <p:spPr bwMode="auto">
          <a:xfrm>
            <a:off x="457200" y="1600200"/>
            <a:ext cx="2590800" cy="4484552"/>
          </a:xfrm>
          <a:prstGeom prst="rect">
            <a:avLst/>
          </a:prstGeom>
          <a:noFill/>
          <a:ln w="9525">
            <a:noFill/>
            <a:miter lim="800000"/>
            <a:headEnd/>
            <a:tailEnd/>
          </a:ln>
        </p:spPr>
      </p:pic>
      <p:pic>
        <p:nvPicPr>
          <p:cNvPr id="19" name="Picture 15" descr="bd00010_"/>
          <p:cNvPicPr>
            <a:picLocks noChangeAspect="1" noChangeArrowheads="1"/>
          </p:cNvPicPr>
          <p:nvPr/>
        </p:nvPicPr>
        <p:blipFill>
          <a:blip r:embed="rId4" cstate="print"/>
          <a:srcRect/>
          <a:stretch>
            <a:fillRect/>
          </a:stretch>
        </p:blipFill>
        <p:spPr bwMode="auto">
          <a:xfrm>
            <a:off x="2743200" y="4724400"/>
            <a:ext cx="512763" cy="1963738"/>
          </a:xfrm>
          <a:prstGeom prst="rect">
            <a:avLst/>
          </a:prstGeom>
          <a:noFill/>
        </p:spPr>
      </p:pic>
      <p:sp>
        <p:nvSpPr>
          <p:cNvPr id="20" name="TextBox 19"/>
          <p:cNvSpPr txBox="1"/>
          <p:nvPr/>
        </p:nvSpPr>
        <p:spPr>
          <a:xfrm>
            <a:off x="5715000" y="1219200"/>
            <a:ext cx="762000" cy="830997"/>
          </a:xfrm>
          <a:prstGeom prst="rect">
            <a:avLst/>
          </a:prstGeom>
          <a:noFill/>
        </p:spPr>
        <p:txBody>
          <a:bodyPr wrap="square" rtlCol="0">
            <a:spAutoFit/>
          </a:bodyPr>
          <a:lstStyle/>
          <a:p>
            <a:r>
              <a:rPr lang="en-US" sz="4800" dirty="0" smtClean="0">
                <a:latin typeface="Arial Rounded MT Bold" pitchFamily="34" charset="0"/>
              </a:rPr>
              <a:t>1</a:t>
            </a:r>
            <a:endParaRPr lang="en-US" sz="4800" dirty="0">
              <a:latin typeface="Arial Rounded MT Bold" pitchFamily="34" charset="0"/>
            </a:endParaRPr>
          </a:p>
        </p:txBody>
      </p:sp>
      <p:sp>
        <p:nvSpPr>
          <p:cNvPr id="21" name="TextBox 20"/>
          <p:cNvSpPr txBox="1"/>
          <p:nvPr/>
        </p:nvSpPr>
        <p:spPr>
          <a:xfrm>
            <a:off x="6172200" y="2514600"/>
            <a:ext cx="762000" cy="830997"/>
          </a:xfrm>
          <a:prstGeom prst="rect">
            <a:avLst/>
          </a:prstGeom>
          <a:noFill/>
        </p:spPr>
        <p:txBody>
          <a:bodyPr wrap="square" rtlCol="0">
            <a:spAutoFit/>
          </a:bodyPr>
          <a:lstStyle/>
          <a:p>
            <a:r>
              <a:rPr lang="en-US" sz="4800" dirty="0" smtClean="0">
                <a:latin typeface="Arial Rounded MT Bold" pitchFamily="34" charset="0"/>
              </a:rPr>
              <a:t>2</a:t>
            </a:r>
            <a:endParaRPr lang="en-US" sz="4800" dirty="0">
              <a:latin typeface="Arial Rounded MT Bold" pitchFamily="34" charset="0"/>
            </a:endParaRPr>
          </a:p>
        </p:txBody>
      </p:sp>
      <p:sp>
        <p:nvSpPr>
          <p:cNvPr id="22" name="TextBox 21"/>
          <p:cNvSpPr txBox="1"/>
          <p:nvPr/>
        </p:nvSpPr>
        <p:spPr>
          <a:xfrm>
            <a:off x="6629400" y="3657600"/>
            <a:ext cx="762000" cy="830997"/>
          </a:xfrm>
          <a:prstGeom prst="rect">
            <a:avLst/>
          </a:prstGeom>
          <a:noFill/>
        </p:spPr>
        <p:txBody>
          <a:bodyPr wrap="square" rtlCol="0">
            <a:spAutoFit/>
          </a:bodyPr>
          <a:lstStyle/>
          <a:p>
            <a:r>
              <a:rPr lang="en-US" sz="4800" dirty="0" smtClean="0">
                <a:latin typeface="Arial Rounded MT Bold" pitchFamily="34" charset="0"/>
              </a:rPr>
              <a:t>3</a:t>
            </a:r>
            <a:endParaRPr lang="en-US" sz="4800" dirty="0">
              <a:latin typeface="Arial Rounded MT Bold" pitchFamily="34" charset="0"/>
            </a:endParaRPr>
          </a:p>
        </p:txBody>
      </p:sp>
      <p:sp>
        <p:nvSpPr>
          <p:cNvPr id="23" name="TextBox 22"/>
          <p:cNvSpPr txBox="1"/>
          <p:nvPr/>
        </p:nvSpPr>
        <p:spPr>
          <a:xfrm>
            <a:off x="7010400" y="5105400"/>
            <a:ext cx="2133600" cy="830997"/>
          </a:xfrm>
          <a:prstGeom prst="rect">
            <a:avLst/>
          </a:prstGeom>
          <a:noFill/>
        </p:spPr>
        <p:txBody>
          <a:bodyPr wrap="square" rtlCol="0">
            <a:spAutoFit/>
          </a:bodyPr>
          <a:lstStyle/>
          <a:p>
            <a:r>
              <a:rPr lang="en-US" sz="4800" dirty="0" smtClean="0">
                <a:latin typeface="Arial Rounded MT Bold" pitchFamily="34" charset="0"/>
              </a:rPr>
              <a:t>many</a:t>
            </a:r>
            <a:endParaRPr lang="en-US" sz="4800" dirty="0">
              <a:latin typeface="Arial Rounded MT Bold"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2000"/>
                                        <p:tgtEl>
                                          <p:spTgt spid="21"/>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2000"/>
                                        <p:tgtEl>
                                          <p:spTgt spid="22"/>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5941" name="Text Box 5"/>
          <p:cNvSpPr txBox="1">
            <a:spLocks noChangeArrowheads="1"/>
          </p:cNvSpPr>
          <p:nvPr/>
        </p:nvSpPr>
        <p:spPr bwMode="auto">
          <a:xfrm>
            <a:off x="381000" y="3333690"/>
            <a:ext cx="1595438" cy="823913"/>
          </a:xfrm>
          <a:prstGeom prst="rect">
            <a:avLst/>
          </a:prstGeom>
          <a:noFill/>
          <a:ln w="9525">
            <a:noFill/>
            <a:miter lim="800000"/>
            <a:headEnd/>
            <a:tailEnd/>
          </a:ln>
          <a:effectLst/>
        </p:spPr>
        <p:txBody>
          <a:bodyPr>
            <a:spAutoFit/>
          </a:bodyPr>
          <a:lstStyle/>
          <a:p>
            <a:pPr algn="l" eaLnBrk="1" hangingPunct="1">
              <a:spcBef>
                <a:spcPct val="0"/>
              </a:spcBef>
            </a:pPr>
            <a:r>
              <a:rPr lang="en-US" sz="4800" b="1" dirty="0">
                <a:latin typeface="Times New Roman" pitchFamily="18" charset="0"/>
                <a:cs typeface="Times New Roman" pitchFamily="18" charset="0"/>
                <a:sym typeface="Symbol" pitchFamily="18" charset="2"/>
              </a:rPr>
              <a:t></a:t>
            </a:r>
            <a:r>
              <a:rPr lang="en-US" sz="4800" b="1" baseline="-25000" dirty="0">
                <a:latin typeface="Times New Roman" pitchFamily="18" charset="0"/>
                <a:cs typeface="Times New Roman" pitchFamily="18" charset="0"/>
                <a:sym typeface="Symbol" pitchFamily="18" charset="2"/>
              </a:rPr>
              <a:t>0</a:t>
            </a:r>
          </a:p>
        </p:txBody>
      </p:sp>
      <p:sp>
        <p:nvSpPr>
          <p:cNvPr id="295942" name="Text Box 6"/>
          <p:cNvSpPr txBox="1">
            <a:spLocks noChangeArrowheads="1"/>
          </p:cNvSpPr>
          <p:nvPr/>
        </p:nvSpPr>
        <p:spPr bwMode="auto">
          <a:xfrm>
            <a:off x="2057400" y="0"/>
            <a:ext cx="1752600" cy="990600"/>
          </a:xfrm>
          <a:prstGeom prst="rect">
            <a:avLst/>
          </a:prstGeom>
          <a:noFill/>
          <a:ln w="9525">
            <a:noFill/>
            <a:miter lim="800000"/>
            <a:headEnd/>
            <a:tailEnd/>
          </a:ln>
          <a:effectLst/>
        </p:spPr>
        <p:txBody>
          <a:bodyPr>
            <a:spAutoFit/>
          </a:bodyPr>
          <a:lstStyle/>
          <a:p>
            <a:pPr algn="l" eaLnBrk="1" hangingPunct="1"/>
            <a:r>
              <a:rPr lang="en-US" sz="5900" b="1" dirty="0">
                <a:latin typeface="Times New Roman" pitchFamily="18" charset="0"/>
                <a:cs typeface="Times New Roman" pitchFamily="18" charset="0"/>
                <a:sym typeface="Symbol" pitchFamily="18" charset="2"/>
              </a:rPr>
              <a:t></a:t>
            </a:r>
            <a:r>
              <a:rPr lang="en-US" sz="4800" b="1" dirty="0">
                <a:latin typeface="Times New Roman" pitchFamily="18" charset="0"/>
                <a:cs typeface="Times New Roman" pitchFamily="18" charset="0"/>
                <a:sym typeface="Symbol" pitchFamily="18" charset="2"/>
              </a:rPr>
              <a:t> </a:t>
            </a:r>
            <a:r>
              <a:rPr lang="en-US" sz="4800" dirty="0">
                <a:latin typeface="Times New Roman" pitchFamily="18" charset="0"/>
              </a:rPr>
              <a:t> </a:t>
            </a:r>
          </a:p>
        </p:txBody>
      </p:sp>
      <p:sp>
        <p:nvSpPr>
          <p:cNvPr id="295943" name="Text Box 7"/>
          <p:cNvSpPr txBox="1">
            <a:spLocks noChangeArrowheads="1"/>
          </p:cNvSpPr>
          <p:nvPr/>
        </p:nvSpPr>
        <p:spPr bwMode="auto">
          <a:xfrm>
            <a:off x="1676400" y="3352800"/>
            <a:ext cx="1595437" cy="823913"/>
          </a:xfrm>
          <a:prstGeom prst="rect">
            <a:avLst/>
          </a:prstGeom>
          <a:noFill/>
          <a:ln w="9525">
            <a:noFill/>
            <a:miter lim="800000"/>
            <a:headEnd/>
            <a:tailEnd/>
          </a:ln>
          <a:effectLst/>
        </p:spPr>
        <p:txBody>
          <a:bodyPr>
            <a:spAutoFit/>
          </a:bodyPr>
          <a:lstStyle/>
          <a:p>
            <a:pPr algn="l" eaLnBrk="1" hangingPunct="1">
              <a:spcBef>
                <a:spcPct val="0"/>
              </a:spcBef>
            </a:pPr>
            <a:r>
              <a:rPr lang="en-US" sz="4800" b="1" dirty="0">
                <a:latin typeface="Times New Roman" pitchFamily="18" charset="0"/>
                <a:cs typeface="Times New Roman" pitchFamily="18" charset="0"/>
                <a:sym typeface="Symbol" pitchFamily="18" charset="2"/>
              </a:rPr>
              <a:t></a:t>
            </a:r>
            <a:r>
              <a:rPr lang="en-US" sz="4800" b="1" baseline="-25000" dirty="0">
                <a:latin typeface="Times New Roman" pitchFamily="18" charset="0"/>
                <a:cs typeface="Times New Roman" pitchFamily="18" charset="0"/>
                <a:sym typeface="Symbol" pitchFamily="18" charset="2"/>
              </a:rPr>
              <a:t>1</a:t>
            </a:r>
          </a:p>
        </p:txBody>
      </p:sp>
      <p:sp>
        <p:nvSpPr>
          <p:cNvPr id="295944" name="Text Box 8"/>
          <p:cNvSpPr txBox="1">
            <a:spLocks noChangeArrowheads="1"/>
          </p:cNvSpPr>
          <p:nvPr/>
        </p:nvSpPr>
        <p:spPr bwMode="auto">
          <a:xfrm>
            <a:off x="3048000" y="3333690"/>
            <a:ext cx="1595438" cy="823913"/>
          </a:xfrm>
          <a:prstGeom prst="rect">
            <a:avLst/>
          </a:prstGeom>
          <a:noFill/>
          <a:ln w="9525">
            <a:noFill/>
            <a:miter lim="800000"/>
            <a:headEnd/>
            <a:tailEnd/>
          </a:ln>
          <a:effectLst/>
        </p:spPr>
        <p:txBody>
          <a:bodyPr>
            <a:spAutoFit/>
          </a:bodyPr>
          <a:lstStyle/>
          <a:p>
            <a:pPr algn="l" eaLnBrk="1" hangingPunct="1">
              <a:spcBef>
                <a:spcPct val="0"/>
              </a:spcBef>
            </a:pPr>
            <a:r>
              <a:rPr lang="en-US" sz="4800" b="1" dirty="0">
                <a:latin typeface="Times New Roman" pitchFamily="18" charset="0"/>
                <a:cs typeface="Times New Roman" pitchFamily="18" charset="0"/>
                <a:sym typeface="Symbol" pitchFamily="18" charset="2"/>
              </a:rPr>
              <a:t></a:t>
            </a:r>
            <a:r>
              <a:rPr lang="en-US" sz="4800" b="1" baseline="-25000" dirty="0">
                <a:latin typeface="Times New Roman" pitchFamily="18" charset="0"/>
                <a:cs typeface="Times New Roman" pitchFamily="18" charset="0"/>
                <a:sym typeface="Symbol" pitchFamily="18" charset="2"/>
              </a:rPr>
              <a:t>2</a:t>
            </a:r>
          </a:p>
        </p:txBody>
      </p:sp>
      <p:sp>
        <p:nvSpPr>
          <p:cNvPr id="295945" name="Text Box 9"/>
          <p:cNvSpPr txBox="1">
            <a:spLocks noChangeArrowheads="1"/>
          </p:cNvSpPr>
          <p:nvPr/>
        </p:nvSpPr>
        <p:spPr bwMode="auto">
          <a:xfrm>
            <a:off x="1676400" y="4114800"/>
            <a:ext cx="2057400" cy="823913"/>
          </a:xfrm>
          <a:prstGeom prst="rect">
            <a:avLst/>
          </a:prstGeom>
          <a:noFill/>
          <a:ln w="9525">
            <a:noFill/>
            <a:miter lim="800000"/>
            <a:headEnd/>
            <a:tailEnd/>
          </a:ln>
          <a:effectLst/>
        </p:spPr>
        <p:txBody>
          <a:bodyPr>
            <a:spAutoFit/>
          </a:bodyPr>
          <a:lstStyle/>
          <a:p>
            <a:pPr algn="l" eaLnBrk="1" hangingPunct="1">
              <a:spcBef>
                <a:spcPct val="0"/>
              </a:spcBef>
            </a:pPr>
            <a:r>
              <a:rPr lang="en-US" sz="4800" b="1" dirty="0">
                <a:latin typeface="Times New Roman" pitchFamily="18" charset="0"/>
                <a:cs typeface="Times New Roman" pitchFamily="18" charset="0"/>
                <a:sym typeface="Symbol" pitchFamily="18" charset="2"/>
              </a:rPr>
              <a:t></a:t>
            </a:r>
            <a:r>
              <a:rPr lang="en-US" sz="4800" b="1" baseline="-25000" dirty="0">
                <a:latin typeface="Times New Roman" pitchFamily="18" charset="0"/>
                <a:cs typeface="Times New Roman" pitchFamily="18" charset="0"/>
                <a:sym typeface="Symbol" pitchFamily="18" charset="2"/>
              </a:rPr>
              <a:t>o  </a:t>
            </a:r>
            <a:r>
              <a:rPr lang="en-US" sz="4800" b="1" dirty="0" smtClean="0">
                <a:latin typeface="Times New Roman" pitchFamily="18" charset="0"/>
                <a:cs typeface="Times New Roman" pitchFamily="18" charset="0"/>
                <a:sym typeface="Symbol" pitchFamily="18" charset="2"/>
              </a:rPr>
              <a:t> </a:t>
            </a:r>
            <a:endParaRPr lang="en-US" sz="4800" b="1" dirty="0">
              <a:latin typeface="Times New Roman" pitchFamily="18" charset="0"/>
              <a:cs typeface="Times New Roman" pitchFamily="18" charset="0"/>
              <a:sym typeface="Symbol" pitchFamily="18" charset="2"/>
            </a:endParaRPr>
          </a:p>
        </p:txBody>
      </p:sp>
      <p:sp>
        <p:nvSpPr>
          <p:cNvPr id="295946" name="Text Box 10"/>
          <p:cNvSpPr txBox="1">
            <a:spLocks noChangeArrowheads="1"/>
          </p:cNvSpPr>
          <p:nvPr/>
        </p:nvSpPr>
        <p:spPr bwMode="auto">
          <a:xfrm>
            <a:off x="381000" y="4019490"/>
            <a:ext cx="1595438" cy="823913"/>
          </a:xfrm>
          <a:prstGeom prst="rect">
            <a:avLst/>
          </a:prstGeom>
          <a:noFill/>
          <a:ln w="9525">
            <a:noFill/>
            <a:miter lim="800000"/>
            <a:headEnd/>
            <a:tailEnd/>
          </a:ln>
          <a:effectLst/>
        </p:spPr>
        <p:txBody>
          <a:bodyPr>
            <a:spAutoFit/>
          </a:bodyPr>
          <a:lstStyle/>
          <a:p>
            <a:pPr algn="l" eaLnBrk="1" hangingPunct="1">
              <a:spcBef>
                <a:spcPct val="0"/>
              </a:spcBef>
            </a:pPr>
            <a:r>
              <a:rPr lang="en-US" sz="4800" b="1" dirty="0">
                <a:latin typeface="Times New Roman" pitchFamily="18" charset="0"/>
                <a:cs typeface="Times New Roman" pitchFamily="18" charset="0"/>
                <a:sym typeface="Symbol" pitchFamily="18" charset="2"/>
              </a:rPr>
              <a:t></a:t>
            </a:r>
            <a:r>
              <a:rPr lang="en-US" sz="4800" b="1" baseline="-25000" dirty="0">
                <a:latin typeface="Times New Roman" pitchFamily="18" charset="0"/>
                <a:cs typeface="Times New Roman" pitchFamily="18" charset="0"/>
                <a:sym typeface="Symbol" pitchFamily="18" charset="2"/>
              </a:rPr>
              <a:t>3</a:t>
            </a:r>
          </a:p>
        </p:txBody>
      </p:sp>
      <p:sp>
        <p:nvSpPr>
          <p:cNvPr id="15" name="Rectangle 14"/>
          <p:cNvSpPr/>
          <p:nvPr/>
        </p:nvSpPr>
        <p:spPr>
          <a:xfrm>
            <a:off x="5334000" y="5562600"/>
            <a:ext cx="3117841" cy="307777"/>
          </a:xfrm>
          <a:prstGeom prst="rect">
            <a:avLst/>
          </a:prstGeom>
        </p:spPr>
        <p:txBody>
          <a:bodyPr wrap="none">
            <a:spAutoFit/>
          </a:bodyPr>
          <a:lstStyle/>
          <a:p>
            <a:r>
              <a:rPr lang="en-US" sz="1400" dirty="0" smtClean="0">
                <a:solidFill>
                  <a:schemeClr val="accent1">
                    <a:lumMod val="60000"/>
                    <a:lumOff val="40000"/>
                  </a:schemeClr>
                </a:solidFill>
              </a:rPr>
              <a:t>Georg Ferdinand Ludwig Philipp Cantor</a:t>
            </a:r>
            <a:endParaRPr lang="en-US" sz="1400" dirty="0">
              <a:solidFill>
                <a:schemeClr val="accent1">
                  <a:lumMod val="60000"/>
                  <a:lumOff val="40000"/>
                </a:schemeClr>
              </a:solidFill>
            </a:endParaRPr>
          </a:p>
        </p:txBody>
      </p:sp>
      <p:sp>
        <p:nvSpPr>
          <p:cNvPr id="13" name="Text Box 5"/>
          <p:cNvSpPr txBox="1">
            <a:spLocks noChangeArrowheads="1"/>
          </p:cNvSpPr>
          <p:nvPr/>
        </p:nvSpPr>
        <p:spPr bwMode="auto">
          <a:xfrm>
            <a:off x="3048000" y="4038600"/>
            <a:ext cx="1371600" cy="823913"/>
          </a:xfrm>
          <a:prstGeom prst="rect">
            <a:avLst/>
          </a:prstGeom>
          <a:noFill/>
          <a:ln w="9525">
            <a:noFill/>
            <a:miter lim="800000"/>
            <a:headEnd/>
            <a:tailEnd/>
          </a:ln>
          <a:effectLst/>
        </p:spPr>
        <p:txBody>
          <a:bodyPr wrap="square">
            <a:spAutoFit/>
          </a:bodyPr>
          <a:lstStyle/>
          <a:p>
            <a:pPr algn="l" eaLnBrk="1" hangingPunct="1">
              <a:spcBef>
                <a:spcPct val="0"/>
              </a:spcBef>
            </a:pPr>
            <a:r>
              <a:rPr lang="en-US" sz="4800" b="1" dirty="0" smtClean="0">
                <a:latin typeface="Times New Roman" pitchFamily="18" charset="0"/>
                <a:cs typeface="Times New Roman" pitchFamily="18" charset="0"/>
                <a:sym typeface="Symbol" pitchFamily="18" charset="2"/>
              </a:rPr>
              <a:t></a:t>
            </a:r>
            <a:endParaRPr lang="en-US" sz="4800" b="1" baseline="-25000" dirty="0">
              <a:latin typeface="Times New Roman" pitchFamily="18" charset="0"/>
              <a:cs typeface="Times New Roman" pitchFamily="18" charset="0"/>
              <a:sym typeface="Symbol" pitchFamily="18" charset="2"/>
            </a:endParaRPr>
          </a:p>
        </p:txBody>
      </p:sp>
      <p:sp>
        <p:nvSpPr>
          <p:cNvPr id="14" name="Text Box 10"/>
          <p:cNvSpPr txBox="1">
            <a:spLocks noChangeArrowheads="1"/>
          </p:cNvSpPr>
          <p:nvPr/>
        </p:nvSpPr>
        <p:spPr bwMode="auto">
          <a:xfrm>
            <a:off x="3505200" y="4495800"/>
            <a:ext cx="914400" cy="523220"/>
          </a:xfrm>
          <a:prstGeom prst="rect">
            <a:avLst/>
          </a:prstGeom>
          <a:noFill/>
          <a:ln w="9525">
            <a:noFill/>
            <a:miter lim="800000"/>
            <a:headEnd/>
            <a:tailEnd/>
          </a:ln>
          <a:effectLst/>
        </p:spPr>
        <p:txBody>
          <a:bodyPr wrap="square">
            <a:spAutoFit/>
          </a:bodyPr>
          <a:lstStyle/>
          <a:p>
            <a:pPr algn="l" eaLnBrk="1" hangingPunct="1">
              <a:spcBef>
                <a:spcPct val="0"/>
              </a:spcBef>
            </a:pPr>
            <a:r>
              <a:rPr lang="en-US" sz="2800" b="1" dirty="0">
                <a:latin typeface="Times New Roman" pitchFamily="18" charset="0"/>
                <a:cs typeface="Times New Roman" pitchFamily="18" charset="0"/>
                <a:sym typeface="Symbol" pitchFamily="18" charset="2"/>
              </a:rPr>
              <a:t></a:t>
            </a:r>
            <a:r>
              <a:rPr lang="en-US" sz="2800" b="1" baseline="-25000" dirty="0">
                <a:latin typeface="Times New Roman" pitchFamily="18" charset="0"/>
                <a:cs typeface="Times New Roman" pitchFamily="18" charset="0"/>
                <a:sym typeface="Symbol" pitchFamily="18" charset="2"/>
              </a:rPr>
              <a:t>3</a:t>
            </a:r>
          </a:p>
        </p:txBody>
      </p:sp>
      <p:sp>
        <p:nvSpPr>
          <p:cNvPr id="16" name="Text Box 9"/>
          <p:cNvSpPr txBox="1">
            <a:spLocks noChangeArrowheads="1"/>
          </p:cNvSpPr>
          <p:nvPr/>
        </p:nvSpPr>
        <p:spPr bwMode="auto">
          <a:xfrm>
            <a:off x="1447800" y="5010090"/>
            <a:ext cx="2057400" cy="1200329"/>
          </a:xfrm>
          <a:prstGeom prst="rect">
            <a:avLst/>
          </a:prstGeom>
          <a:noFill/>
          <a:ln w="9525">
            <a:noFill/>
            <a:miter lim="800000"/>
            <a:headEnd/>
            <a:tailEnd/>
          </a:ln>
          <a:effectLst/>
        </p:spPr>
        <p:txBody>
          <a:bodyPr>
            <a:spAutoFit/>
          </a:bodyPr>
          <a:lstStyle/>
          <a:p>
            <a:pPr algn="l" eaLnBrk="1" hangingPunct="1">
              <a:spcBef>
                <a:spcPct val="0"/>
              </a:spcBef>
            </a:pPr>
            <a:r>
              <a:rPr lang="en-US" sz="7200" b="1" dirty="0" smtClean="0">
                <a:latin typeface="Times New Roman" pitchFamily="18" charset="0"/>
                <a:cs typeface="Times New Roman" pitchFamily="18" charset="0"/>
                <a:sym typeface="Symbol" pitchFamily="18" charset="2"/>
              </a:rPr>
              <a:t></a:t>
            </a:r>
            <a:r>
              <a:rPr lang="en-US" sz="7200" b="1" baseline="-25000" dirty="0" smtClean="0">
                <a:latin typeface="Times New Roman" pitchFamily="18" charset="0"/>
                <a:cs typeface="Times New Roman" pitchFamily="18" charset="0"/>
                <a:sym typeface="Symbol" pitchFamily="18" charset="2"/>
              </a:rPr>
              <a:t></a:t>
            </a:r>
            <a:r>
              <a:rPr lang="en-US" sz="4800" b="1" baseline="-25000" dirty="0" smtClean="0">
                <a:latin typeface="Times New Roman" pitchFamily="18" charset="0"/>
                <a:cs typeface="Times New Roman" pitchFamily="18" charset="0"/>
                <a:sym typeface="Symbol" pitchFamily="18" charset="2"/>
              </a:rPr>
              <a:t>   </a:t>
            </a:r>
            <a:r>
              <a:rPr lang="en-US" sz="4800" b="1" dirty="0" smtClean="0">
                <a:latin typeface="Times New Roman" pitchFamily="18" charset="0"/>
                <a:cs typeface="Times New Roman" pitchFamily="18" charset="0"/>
                <a:sym typeface="Symbol" pitchFamily="18" charset="2"/>
              </a:rPr>
              <a:t> </a:t>
            </a:r>
            <a:endParaRPr lang="en-US" sz="4800" b="1" dirty="0">
              <a:latin typeface="Times New Roman" pitchFamily="18" charset="0"/>
              <a:cs typeface="Times New Roman" pitchFamily="18" charset="0"/>
              <a:sym typeface="Symbol" pitchFamily="18" charset="2"/>
            </a:endParaRPr>
          </a:p>
        </p:txBody>
      </p:sp>
      <p:sp>
        <p:nvSpPr>
          <p:cNvPr id="17" name="Text Box 9"/>
          <p:cNvSpPr txBox="1">
            <a:spLocks noChangeArrowheads="1"/>
          </p:cNvSpPr>
          <p:nvPr/>
        </p:nvSpPr>
        <p:spPr bwMode="auto">
          <a:xfrm>
            <a:off x="2743200" y="5848290"/>
            <a:ext cx="1371600" cy="830997"/>
          </a:xfrm>
          <a:prstGeom prst="rect">
            <a:avLst/>
          </a:prstGeom>
          <a:noFill/>
          <a:ln w="9525">
            <a:noFill/>
            <a:miter lim="800000"/>
            <a:headEnd/>
            <a:tailEnd/>
          </a:ln>
          <a:effectLst/>
        </p:spPr>
        <p:txBody>
          <a:bodyPr wrap="square">
            <a:spAutoFit/>
          </a:bodyPr>
          <a:lstStyle/>
          <a:p>
            <a:pPr algn="l" eaLnBrk="1" hangingPunct="1">
              <a:spcBef>
                <a:spcPct val="0"/>
              </a:spcBef>
            </a:pPr>
            <a:r>
              <a:rPr lang="en-US" sz="4000" b="1" dirty="0" smtClean="0">
                <a:latin typeface="Times New Roman" pitchFamily="18" charset="0"/>
                <a:cs typeface="Times New Roman" pitchFamily="18" charset="0"/>
                <a:sym typeface="Symbol" pitchFamily="18" charset="2"/>
              </a:rPr>
              <a:t></a:t>
            </a:r>
            <a:r>
              <a:rPr lang="en-US" sz="4000" b="1" baseline="-25000" dirty="0" smtClean="0">
                <a:latin typeface="Times New Roman" pitchFamily="18" charset="0"/>
                <a:cs typeface="Times New Roman" pitchFamily="18" charset="0"/>
                <a:sym typeface="Symbol" pitchFamily="18" charset="2"/>
              </a:rPr>
              <a:t></a:t>
            </a:r>
            <a:r>
              <a:rPr lang="en-US" sz="4800" b="1" baseline="-25000" dirty="0" smtClean="0">
                <a:latin typeface="Times New Roman" pitchFamily="18" charset="0"/>
                <a:cs typeface="Times New Roman" pitchFamily="18" charset="0"/>
                <a:sym typeface="Symbol" pitchFamily="18" charset="2"/>
              </a:rPr>
              <a:t>   </a:t>
            </a:r>
            <a:r>
              <a:rPr lang="en-US" sz="4800" b="1" dirty="0" smtClean="0">
                <a:latin typeface="Times New Roman" pitchFamily="18" charset="0"/>
                <a:cs typeface="Times New Roman" pitchFamily="18" charset="0"/>
                <a:sym typeface="Symbol" pitchFamily="18" charset="2"/>
              </a:rPr>
              <a:t> </a:t>
            </a:r>
            <a:endParaRPr lang="en-US" sz="4800" b="1" dirty="0">
              <a:latin typeface="Times New Roman" pitchFamily="18" charset="0"/>
              <a:cs typeface="Times New Roman" pitchFamily="18" charset="0"/>
              <a:sym typeface="Symbol" pitchFamily="18" charset="2"/>
            </a:endParaRPr>
          </a:p>
        </p:txBody>
      </p:sp>
      <p:sp>
        <p:nvSpPr>
          <p:cNvPr id="18" name="Text Box 9"/>
          <p:cNvSpPr txBox="1">
            <a:spLocks noChangeArrowheads="1"/>
          </p:cNvSpPr>
          <p:nvPr/>
        </p:nvSpPr>
        <p:spPr bwMode="auto">
          <a:xfrm>
            <a:off x="3429000" y="6457890"/>
            <a:ext cx="1143000" cy="400110"/>
          </a:xfrm>
          <a:prstGeom prst="rect">
            <a:avLst/>
          </a:prstGeom>
          <a:noFill/>
          <a:ln w="9525">
            <a:noFill/>
            <a:miter lim="800000"/>
            <a:headEnd/>
            <a:tailEnd/>
          </a:ln>
          <a:effectLst/>
        </p:spPr>
        <p:txBody>
          <a:bodyPr wrap="square">
            <a:spAutoFit/>
          </a:bodyPr>
          <a:lstStyle/>
          <a:p>
            <a:pPr algn="l" eaLnBrk="1" hangingPunct="1">
              <a:spcBef>
                <a:spcPct val="0"/>
              </a:spcBef>
            </a:pPr>
            <a:r>
              <a:rPr lang="en-US" sz="2000" b="1" dirty="0">
                <a:latin typeface="Times New Roman" pitchFamily="18" charset="0"/>
                <a:cs typeface="Times New Roman" pitchFamily="18" charset="0"/>
                <a:sym typeface="Symbol" pitchFamily="18" charset="2"/>
              </a:rPr>
              <a:t></a:t>
            </a:r>
            <a:r>
              <a:rPr lang="en-US" sz="2000" b="1" baseline="-25000" dirty="0">
                <a:latin typeface="Times New Roman" pitchFamily="18" charset="0"/>
                <a:cs typeface="Times New Roman" pitchFamily="18" charset="0"/>
                <a:sym typeface="Symbol" pitchFamily="18" charset="2"/>
              </a:rPr>
              <a:t>o  </a:t>
            </a:r>
            <a:r>
              <a:rPr lang="en-US" sz="2000" b="1" dirty="0" smtClean="0">
                <a:latin typeface="Times New Roman" pitchFamily="18" charset="0"/>
                <a:cs typeface="Times New Roman" pitchFamily="18" charset="0"/>
                <a:sym typeface="Symbol" pitchFamily="18" charset="2"/>
              </a:rPr>
              <a:t> </a:t>
            </a:r>
            <a:endParaRPr lang="en-US" sz="2000" b="1" dirty="0">
              <a:latin typeface="Times New Roman" pitchFamily="18" charset="0"/>
              <a:cs typeface="Times New Roman" pitchFamily="18" charset="0"/>
              <a:sym typeface="Symbol" pitchFamily="18" charset="2"/>
            </a:endParaRPr>
          </a:p>
        </p:txBody>
      </p:sp>
      <p:pic>
        <p:nvPicPr>
          <p:cNvPr id="17411" name="Picture 3"/>
          <p:cNvPicPr>
            <a:picLocks noChangeAspect="1" noChangeArrowheads="1"/>
          </p:cNvPicPr>
          <p:nvPr/>
        </p:nvPicPr>
        <p:blipFill>
          <a:blip r:embed="rId3" cstate="print"/>
          <a:srcRect/>
          <a:stretch>
            <a:fillRect/>
          </a:stretch>
        </p:blipFill>
        <p:spPr bwMode="auto">
          <a:xfrm>
            <a:off x="4267200" y="1295400"/>
            <a:ext cx="4646696" cy="5257800"/>
          </a:xfrm>
          <a:prstGeom prst="rect">
            <a:avLst/>
          </a:prstGeom>
          <a:noFill/>
          <a:ln w="9525">
            <a:noFill/>
            <a:miter lim="800000"/>
            <a:headEnd/>
            <a:tailEnd/>
          </a:ln>
        </p:spPr>
      </p:pic>
      <p:sp>
        <p:nvSpPr>
          <p:cNvPr id="23" name="Rectangle 22"/>
          <p:cNvSpPr/>
          <p:nvPr/>
        </p:nvSpPr>
        <p:spPr>
          <a:xfrm>
            <a:off x="838200" y="990600"/>
            <a:ext cx="3581400" cy="2123658"/>
          </a:xfrm>
          <a:prstGeom prst="rect">
            <a:avLst/>
          </a:prstGeom>
        </p:spPr>
        <p:txBody>
          <a:bodyPr wrap="square">
            <a:spAutoFit/>
          </a:bodyPr>
          <a:lstStyle/>
          <a:p>
            <a:pPr algn="ctr">
              <a:defRPr/>
            </a:pPr>
            <a:r>
              <a:rPr lang="en-US" sz="4400" dirty="0" smtClean="0">
                <a:solidFill>
                  <a:srgbClr val="C00000"/>
                </a:solidFill>
                <a:latin typeface="Times New Roman" pitchFamily="18" charset="0"/>
              </a:rPr>
              <a:t>There is no “biggest” infinity!</a:t>
            </a:r>
          </a:p>
        </p:txBody>
      </p:sp>
      <p:sp>
        <p:nvSpPr>
          <p:cNvPr id="24" name="Rounded Rectangular Callout 23"/>
          <p:cNvSpPr/>
          <p:nvPr/>
        </p:nvSpPr>
        <p:spPr>
          <a:xfrm>
            <a:off x="7772400" y="457200"/>
            <a:ext cx="762000" cy="381000"/>
          </a:xfrm>
          <a:prstGeom prst="wedgeRoundRectCallout">
            <a:avLst>
              <a:gd name="adj1" fmla="val -109586"/>
              <a:gd name="adj2" fmla="val 46725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848600" y="457200"/>
            <a:ext cx="606833" cy="369332"/>
          </a:xfrm>
          <a:prstGeom prst="rect">
            <a:avLst/>
          </a:prstGeom>
        </p:spPr>
        <p:txBody>
          <a:bodyPr wrap="none">
            <a:spAutoFit/>
          </a:bodyPr>
          <a:lstStyle/>
          <a:p>
            <a:r>
              <a:rPr lang="en-US" dirty="0" smtClean="0"/>
              <a:t>wow</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95942"/>
                                        </p:tgtEl>
                                        <p:attrNameLst>
                                          <p:attrName>style.visibility</p:attrName>
                                        </p:attrNameLst>
                                      </p:cBhvr>
                                      <p:to>
                                        <p:strVal val="visible"/>
                                      </p:to>
                                    </p:set>
                                    <p:anim calcmode="lin" valueType="num">
                                      <p:cBhvr additive="base">
                                        <p:cTn id="7" dur="500" fill="hold"/>
                                        <p:tgtEl>
                                          <p:spTgt spid="295942"/>
                                        </p:tgtEl>
                                        <p:attrNameLst>
                                          <p:attrName>ppt_x</p:attrName>
                                        </p:attrNameLst>
                                      </p:cBhvr>
                                      <p:tavLst>
                                        <p:tav tm="0">
                                          <p:val>
                                            <p:strVal val="0-#ppt_w/2"/>
                                          </p:val>
                                        </p:tav>
                                        <p:tav tm="100000">
                                          <p:val>
                                            <p:strVal val="#ppt_x"/>
                                          </p:val>
                                        </p:tav>
                                      </p:tavLst>
                                    </p:anim>
                                    <p:anim calcmode="lin" valueType="num">
                                      <p:cBhvr additive="base">
                                        <p:cTn id="8" dur="500" fill="hold"/>
                                        <p:tgtEl>
                                          <p:spTgt spid="29594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95941"/>
                                        </p:tgtEl>
                                        <p:attrNameLst>
                                          <p:attrName>style.visibility</p:attrName>
                                        </p:attrNameLst>
                                      </p:cBhvr>
                                      <p:to>
                                        <p:strVal val="visible"/>
                                      </p:to>
                                    </p:set>
                                    <p:anim calcmode="lin" valueType="num">
                                      <p:cBhvr additive="base">
                                        <p:cTn id="12" dur="500" fill="hold"/>
                                        <p:tgtEl>
                                          <p:spTgt spid="295941"/>
                                        </p:tgtEl>
                                        <p:attrNameLst>
                                          <p:attrName>ppt_x</p:attrName>
                                        </p:attrNameLst>
                                      </p:cBhvr>
                                      <p:tavLst>
                                        <p:tav tm="0">
                                          <p:val>
                                            <p:strVal val="0-#ppt_w/2"/>
                                          </p:val>
                                        </p:tav>
                                        <p:tav tm="100000">
                                          <p:val>
                                            <p:strVal val="#ppt_x"/>
                                          </p:val>
                                        </p:tav>
                                      </p:tavLst>
                                    </p:anim>
                                    <p:anim calcmode="lin" valueType="num">
                                      <p:cBhvr additive="base">
                                        <p:cTn id="13" dur="500" fill="hold"/>
                                        <p:tgtEl>
                                          <p:spTgt spid="29594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95943"/>
                                        </p:tgtEl>
                                        <p:attrNameLst>
                                          <p:attrName>style.visibility</p:attrName>
                                        </p:attrNameLst>
                                      </p:cBhvr>
                                      <p:to>
                                        <p:strVal val="visible"/>
                                      </p:to>
                                    </p:set>
                                    <p:anim calcmode="lin" valueType="num">
                                      <p:cBhvr additive="base">
                                        <p:cTn id="17" dur="500" fill="hold"/>
                                        <p:tgtEl>
                                          <p:spTgt spid="295943"/>
                                        </p:tgtEl>
                                        <p:attrNameLst>
                                          <p:attrName>ppt_x</p:attrName>
                                        </p:attrNameLst>
                                      </p:cBhvr>
                                      <p:tavLst>
                                        <p:tav tm="0">
                                          <p:val>
                                            <p:strVal val="0-#ppt_w/2"/>
                                          </p:val>
                                        </p:tav>
                                        <p:tav tm="100000">
                                          <p:val>
                                            <p:strVal val="#ppt_x"/>
                                          </p:val>
                                        </p:tav>
                                      </p:tavLst>
                                    </p:anim>
                                    <p:anim calcmode="lin" valueType="num">
                                      <p:cBhvr additive="base">
                                        <p:cTn id="18" dur="500" fill="hold"/>
                                        <p:tgtEl>
                                          <p:spTgt spid="29594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295944"/>
                                        </p:tgtEl>
                                        <p:attrNameLst>
                                          <p:attrName>style.visibility</p:attrName>
                                        </p:attrNameLst>
                                      </p:cBhvr>
                                      <p:to>
                                        <p:strVal val="visible"/>
                                      </p:to>
                                    </p:set>
                                    <p:anim calcmode="lin" valueType="num">
                                      <p:cBhvr additive="base">
                                        <p:cTn id="22" dur="500" fill="hold"/>
                                        <p:tgtEl>
                                          <p:spTgt spid="295944"/>
                                        </p:tgtEl>
                                        <p:attrNameLst>
                                          <p:attrName>ppt_x</p:attrName>
                                        </p:attrNameLst>
                                      </p:cBhvr>
                                      <p:tavLst>
                                        <p:tav tm="0">
                                          <p:val>
                                            <p:strVal val="0-#ppt_w/2"/>
                                          </p:val>
                                        </p:tav>
                                        <p:tav tm="100000">
                                          <p:val>
                                            <p:strVal val="#ppt_x"/>
                                          </p:val>
                                        </p:tav>
                                      </p:tavLst>
                                    </p:anim>
                                    <p:anim calcmode="lin" valueType="num">
                                      <p:cBhvr additive="base">
                                        <p:cTn id="23" dur="500" fill="hold"/>
                                        <p:tgtEl>
                                          <p:spTgt spid="295944"/>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295946"/>
                                        </p:tgtEl>
                                        <p:attrNameLst>
                                          <p:attrName>style.visibility</p:attrName>
                                        </p:attrNameLst>
                                      </p:cBhvr>
                                      <p:to>
                                        <p:strVal val="visible"/>
                                      </p:to>
                                    </p:set>
                                    <p:anim calcmode="lin" valueType="num">
                                      <p:cBhvr additive="base">
                                        <p:cTn id="27" dur="500" fill="hold"/>
                                        <p:tgtEl>
                                          <p:spTgt spid="295946"/>
                                        </p:tgtEl>
                                        <p:attrNameLst>
                                          <p:attrName>ppt_x</p:attrName>
                                        </p:attrNameLst>
                                      </p:cBhvr>
                                      <p:tavLst>
                                        <p:tav tm="0">
                                          <p:val>
                                            <p:strVal val="0-#ppt_w/2"/>
                                          </p:val>
                                        </p:tav>
                                        <p:tav tm="100000">
                                          <p:val>
                                            <p:strVal val="#ppt_x"/>
                                          </p:val>
                                        </p:tav>
                                      </p:tavLst>
                                    </p:anim>
                                    <p:anim calcmode="lin" valueType="num">
                                      <p:cBhvr additive="base">
                                        <p:cTn id="28" dur="500" fill="hold"/>
                                        <p:tgtEl>
                                          <p:spTgt spid="29594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295945"/>
                                        </p:tgtEl>
                                        <p:attrNameLst>
                                          <p:attrName>style.visibility</p:attrName>
                                        </p:attrNameLst>
                                      </p:cBhvr>
                                      <p:to>
                                        <p:strVal val="visible"/>
                                      </p:to>
                                    </p:set>
                                    <p:anim calcmode="lin" valueType="num">
                                      <p:cBhvr additive="base">
                                        <p:cTn id="33" dur="500" fill="hold"/>
                                        <p:tgtEl>
                                          <p:spTgt spid="295945"/>
                                        </p:tgtEl>
                                        <p:attrNameLst>
                                          <p:attrName>ppt_x</p:attrName>
                                        </p:attrNameLst>
                                      </p:cBhvr>
                                      <p:tavLst>
                                        <p:tav tm="0">
                                          <p:val>
                                            <p:strVal val="0-#ppt_w/2"/>
                                          </p:val>
                                        </p:tav>
                                        <p:tav tm="100000">
                                          <p:val>
                                            <p:strVal val="#ppt_x"/>
                                          </p:val>
                                        </p:tav>
                                      </p:tavLst>
                                    </p:anim>
                                    <p:anim calcmode="lin" valueType="num">
                                      <p:cBhvr additive="base">
                                        <p:cTn id="34" dur="500" fill="hold"/>
                                        <p:tgtEl>
                                          <p:spTgt spid="295945"/>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2" presetClass="entr" presetSubtype="8"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0-#ppt_w/2"/>
                                          </p:val>
                                        </p:tav>
                                        <p:tav tm="100000">
                                          <p:val>
                                            <p:strVal val="#ppt_x"/>
                                          </p:val>
                                        </p:tav>
                                      </p:tavLst>
                                    </p:anim>
                                    <p:anim calcmode="lin" valueType="num">
                                      <p:cBhvr additive="base">
                                        <p:cTn id="39" dur="500" fill="hold"/>
                                        <p:tgtEl>
                                          <p:spTgt spid="13"/>
                                        </p:tgtEl>
                                        <p:attrNameLst>
                                          <p:attrName>ppt_y</p:attrName>
                                        </p:attrNameLst>
                                      </p:cBhvr>
                                      <p:tavLst>
                                        <p:tav tm="0">
                                          <p:val>
                                            <p:strVal val="#ppt_y"/>
                                          </p:val>
                                        </p:tav>
                                        <p:tav tm="100000">
                                          <p:val>
                                            <p:strVal val="#ppt_y"/>
                                          </p:val>
                                        </p:tav>
                                      </p:tavLst>
                                    </p:anim>
                                  </p:childTnLst>
                                </p:cTn>
                              </p:par>
                              <p:par>
                                <p:cTn id="40" presetID="2" presetClass="entr" presetSubtype="8"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0-#ppt_w/2"/>
                                          </p:val>
                                        </p:tav>
                                        <p:tav tm="100000">
                                          <p:val>
                                            <p:strVal val="#ppt_x"/>
                                          </p:val>
                                        </p:tav>
                                      </p:tavLst>
                                    </p:anim>
                                    <p:anim calcmode="lin" valueType="num">
                                      <p:cBhvr additive="base">
                                        <p:cTn id="43"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fill="hold"/>
                                        <p:tgtEl>
                                          <p:spTgt spid="16"/>
                                        </p:tgtEl>
                                        <p:attrNameLst>
                                          <p:attrName>ppt_x</p:attrName>
                                        </p:attrNameLst>
                                      </p:cBhvr>
                                      <p:tavLst>
                                        <p:tav tm="0">
                                          <p:val>
                                            <p:strVal val="0-#ppt_w/2"/>
                                          </p:val>
                                        </p:tav>
                                        <p:tav tm="100000">
                                          <p:val>
                                            <p:strVal val="#ppt_x"/>
                                          </p:val>
                                        </p:tav>
                                      </p:tavLst>
                                    </p:anim>
                                    <p:anim calcmode="lin" valueType="num">
                                      <p:cBhvr additive="base">
                                        <p:cTn id="49" dur="500" fill="hold"/>
                                        <p:tgtEl>
                                          <p:spTgt spid="16"/>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0-#ppt_w/2"/>
                                          </p:val>
                                        </p:tav>
                                        <p:tav tm="100000">
                                          <p:val>
                                            <p:strVal val="#ppt_x"/>
                                          </p:val>
                                        </p:tav>
                                      </p:tavLst>
                                    </p:anim>
                                    <p:anim calcmode="lin" valueType="num">
                                      <p:cBhvr additive="base">
                                        <p:cTn id="53" dur="500" fill="hold"/>
                                        <p:tgtEl>
                                          <p:spTgt spid="17"/>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500" fill="hold"/>
                                        <p:tgtEl>
                                          <p:spTgt spid="18"/>
                                        </p:tgtEl>
                                        <p:attrNameLst>
                                          <p:attrName>ppt_x</p:attrName>
                                        </p:attrNameLst>
                                      </p:cBhvr>
                                      <p:tavLst>
                                        <p:tav tm="0">
                                          <p:val>
                                            <p:strVal val="0-#ppt_w/2"/>
                                          </p:val>
                                        </p:tav>
                                        <p:tav tm="100000">
                                          <p:val>
                                            <p:strVal val="#ppt_x"/>
                                          </p:val>
                                        </p:tav>
                                      </p:tavLst>
                                    </p:anim>
                                    <p:anim calcmode="lin" valueType="num">
                                      <p:cBhvr additive="base">
                                        <p:cTn id="57"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53" presetClass="entr" presetSubtype="0"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500" fill="hold"/>
                                        <p:tgtEl>
                                          <p:spTgt spid="23"/>
                                        </p:tgtEl>
                                        <p:attrNameLst>
                                          <p:attrName>ppt_w</p:attrName>
                                        </p:attrNameLst>
                                      </p:cBhvr>
                                      <p:tavLst>
                                        <p:tav tm="0">
                                          <p:val>
                                            <p:fltVal val="0"/>
                                          </p:val>
                                        </p:tav>
                                        <p:tav tm="100000">
                                          <p:val>
                                            <p:strVal val="#ppt_w"/>
                                          </p:val>
                                        </p:tav>
                                      </p:tavLst>
                                    </p:anim>
                                    <p:anim calcmode="lin" valueType="num">
                                      <p:cBhvr>
                                        <p:cTn id="63" dur="500" fill="hold"/>
                                        <p:tgtEl>
                                          <p:spTgt spid="23"/>
                                        </p:tgtEl>
                                        <p:attrNameLst>
                                          <p:attrName>ppt_h</p:attrName>
                                        </p:attrNameLst>
                                      </p:cBhvr>
                                      <p:tavLst>
                                        <p:tav tm="0">
                                          <p:val>
                                            <p:fltVal val="0"/>
                                          </p:val>
                                        </p:tav>
                                        <p:tav tm="100000">
                                          <p:val>
                                            <p:strVal val="#ppt_h"/>
                                          </p:val>
                                        </p:tav>
                                      </p:tavLst>
                                    </p:anim>
                                    <p:animEffect transition="in" filter="fade">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2000"/>
                                        <p:tgtEl>
                                          <p:spTgt spid="24"/>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41" grpId="0" autoUpdateAnimBg="0"/>
      <p:bldP spid="295942" grpId="0" autoUpdateAnimBg="0"/>
      <p:bldP spid="295943" grpId="0" autoUpdateAnimBg="0"/>
      <p:bldP spid="295944" grpId="0" autoUpdateAnimBg="0"/>
      <p:bldP spid="295945" grpId="0" autoUpdateAnimBg="0"/>
      <p:bldP spid="295946" grpId="0" autoUpdateAnimBg="0"/>
      <p:bldP spid="13" grpId="0" autoUpdateAnimBg="0"/>
      <p:bldP spid="14" grpId="0" autoUpdateAnimBg="0"/>
      <p:bldP spid="16" grpId="0" autoUpdateAnimBg="0"/>
      <p:bldP spid="17" grpId="0" autoUpdateAnimBg="0"/>
      <p:bldP spid="18" grpId="0" autoUpdateAnimBg="0"/>
      <p:bldP spid="23" grpId="0"/>
      <p:bldP spid="24" grpId="0" animBg="1"/>
      <p:bldP spid="2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686800" cy="838200"/>
          </a:xfrm>
        </p:spPr>
        <p:txBody>
          <a:bodyPr/>
          <a:lstStyle/>
          <a:p>
            <a:r>
              <a:rPr lang="en-US" dirty="0" err="1" smtClean="0"/>
              <a:t>MeanwHILE</a:t>
            </a:r>
            <a:r>
              <a:rPr lang="en-US" dirty="0" smtClean="0"/>
              <a:t>, Over at Rome…</a:t>
            </a:r>
            <a:endParaRPr lang="en-US" dirty="0"/>
          </a:p>
        </p:txBody>
      </p:sp>
      <p:sp>
        <p:nvSpPr>
          <p:cNvPr id="3" name="Content Placeholder 2"/>
          <p:cNvSpPr>
            <a:spLocks noGrp="1"/>
          </p:cNvSpPr>
          <p:nvPr>
            <p:ph idx="1"/>
          </p:nvPr>
        </p:nvSpPr>
        <p:spPr>
          <a:xfrm>
            <a:off x="304800" y="1219200"/>
            <a:ext cx="4267200" cy="4525963"/>
          </a:xfrm>
        </p:spPr>
        <p:txBody>
          <a:bodyPr>
            <a:noAutofit/>
          </a:bodyPr>
          <a:lstStyle/>
          <a:p>
            <a:pPr marL="457200" indent="-457200">
              <a:buFont typeface="+mj-lt"/>
              <a:buAutoNum type="arabicPeriod"/>
            </a:pPr>
            <a:r>
              <a:rPr lang="en-US" sz="2800" dirty="0" smtClean="0">
                <a:solidFill>
                  <a:schemeClr val="tx1"/>
                </a:solidFill>
              </a:rPr>
              <a:t>Pope Leo </a:t>
            </a:r>
            <a:r>
              <a:rPr lang="en-US" sz="2800" dirty="0" err="1" smtClean="0">
                <a:solidFill>
                  <a:schemeClr val="tx1"/>
                </a:solidFill>
              </a:rPr>
              <a:t>III’s</a:t>
            </a:r>
            <a:r>
              <a:rPr lang="en-US" sz="2800" dirty="0" smtClean="0">
                <a:solidFill>
                  <a:schemeClr val="tx1"/>
                </a:solidFill>
              </a:rPr>
              <a:t> Encyclical </a:t>
            </a:r>
            <a:r>
              <a:rPr lang="en-US" sz="2800" i="1" dirty="0" err="1" smtClean="0">
                <a:solidFill>
                  <a:schemeClr val="tx1"/>
                </a:solidFill>
              </a:rPr>
              <a:t>Aeterni</a:t>
            </a:r>
            <a:r>
              <a:rPr lang="en-US" sz="2800" i="1" dirty="0" smtClean="0">
                <a:solidFill>
                  <a:schemeClr val="tx1"/>
                </a:solidFill>
              </a:rPr>
              <a:t> </a:t>
            </a:r>
            <a:r>
              <a:rPr lang="en-US" sz="2800" i="1" dirty="0" err="1" smtClean="0">
                <a:solidFill>
                  <a:schemeClr val="tx1"/>
                </a:solidFill>
              </a:rPr>
              <a:t>Patris</a:t>
            </a:r>
            <a:endParaRPr lang="en-US" sz="2800" i="1" dirty="0" smtClean="0">
              <a:solidFill>
                <a:schemeClr val="tx1"/>
              </a:solidFill>
            </a:endParaRPr>
          </a:p>
          <a:p>
            <a:pPr marL="457200" indent="-457200">
              <a:buFont typeface="+mj-lt"/>
              <a:buAutoNum type="arabicPeriod"/>
            </a:pPr>
            <a:r>
              <a:rPr lang="en-US" sz="2800" dirty="0" smtClean="0">
                <a:solidFill>
                  <a:schemeClr val="tx1"/>
                </a:solidFill>
              </a:rPr>
              <a:t>Cantor was being beat up with peer review.</a:t>
            </a:r>
          </a:p>
          <a:p>
            <a:pPr marL="457200" indent="-457200">
              <a:buFont typeface="+mj-lt"/>
              <a:buAutoNum type="arabicPeriod"/>
            </a:pPr>
            <a:r>
              <a:rPr lang="en-US" sz="2800" dirty="0" smtClean="0">
                <a:solidFill>
                  <a:schemeClr val="tx1"/>
                </a:solidFill>
              </a:rPr>
              <a:t>Cantor interacted with the church.</a:t>
            </a:r>
          </a:p>
          <a:p>
            <a:pPr marL="457200" indent="-457200">
              <a:buFont typeface="+mj-lt"/>
              <a:buAutoNum type="arabicPeriod"/>
            </a:pPr>
            <a:r>
              <a:rPr lang="en-US" sz="2800" dirty="0" smtClean="0">
                <a:solidFill>
                  <a:schemeClr val="tx1"/>
                </a:solidFill>
              </a:rPr>
              <a:t>Like Gauss, Cantor believed the mathematics had been revealed to him by God.</a:t>
            </a:r>
          </a:p>
          <a:p>
            <a:pPr marL="457200" indent="-457200">
              <a:buFont typeface="+mj-lt"/>
              <a:buAutoNum type="arabicPeriod"/>
            </a:pPr>
            <a:r>
              <a:rPr lang="en-US" sz="2800" dirty="0" smtClean="0">
                <a:solidFill>
                  <a:schemeClr val="tx1"/>
                </a:solidFill>
              </a:rPr>
              <a:t>Cantor related his work to God.</a:t>
            </a:r>
            <a:r>
              <a:rPr lang="en-US" sz="2400" dirty="0" smtClean="0"/>
              <a:t>  </a:t>
            </a:r>
          </a:p>
          <a:p>
            <a:pPr marL="457200" indent="-457200">
              <a:buFont typeface="+mj-lt"/>
              <a:buAutoNum type="arabicPeriod"/>
            </a:pPr>
            <a:endParaRPr lang="en-US" sz="2400" dirty="0" smtClean="0"/>
          </a:p>
          <a:p>
            <a:pPr marL="457200" indent="-457200">
              <a:buFont typeface="+mj-lt"/>
              <a:buAutoNum type="arabicPeriod"/>
            </a:pPr>
            <a:endParaRPr lang="en-US" sz="2400" dirty="0"/>
          </a:p>
        </p:txBody>
      </p:sp>
      <p:sp>
        <p:nvSpPr>
          <p:cNvPr id="4" name="Slide Number Placeholder 3"/>
          <p:cNvSpPr>
            <a:spLocks noGrp="1"/>
          </p:cNvSpPr>
          <p:nvPr>
            <p:ph type="sldNum" sz="quarter" idx="12"/>
          </p:nvPr>
        </p:nvSpPr>
        <p:spPr/>
        <p:txBody>
          <a:bodyPr/>
          <a:lstStyle/>
          <a:p>
            <a:fld id="{15BABF9F-8FB1-4224-BA0B-0CB30B5826AA}" type="slidenum">
              <a:rPr lang="en-US" smtClean="0"/>
              <a:pPr/>
              <a:t>52</a:t>
            </a:fld>
            <a:endParaRPr lang="en-US"/>
          </a:p>
        </p:txBody>
      </p:sp>
      <p:pic>
        <p:nvPicPr>
          <p:cNvPr id="18434" name="Picture 2"/>
          <p:cNvPicPr>
            <a:picLocks noChangeAspect="1" noChangeArrowheads="1"/>
          </p:cNvPicPr>
          <p:nvPr/>
        </p:nvPicPr>
        <p:blipFill>
          <a:blip r:embed="rId3" cstate="print"/>
          <a:srcRect/>
          <a:stretch>
            <a:fillRect/>
          </a:stretch>
        </p:blipFill>
        <p:spPr bwMode="auto">
          <a:xfrm>
            <a:off x="4724400" y="1447799"/>
            <a:ext cx="4102100" cy="485666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3586FB-8699-4AC2-8011-F8263DA37F0E}" type="slidenum">
              <a:rPr lang="en-US" smtClean="0"/>
              <a:pPr/>
              <a:t>53</a:t>
            </a:fld>
            <a:endParaRPr lang="en-US" dirty="0"/>
          </a:p>
        </p:txBody>
      </p:sp>
      <p:sp>
        <p:nvSpPr>
          <p:cNvPr id="5" name="Title 4"/>
          <p:cNvSpPr>
            <a:spLocks noGrp="1"/>
          </p:cNvSpPr>
          <p:nvPr>
            <p:ph type="ctrTitle"/>
          </p:nvPr>
        </p:nvSpPr>
        <p:spPr>
          <a:xfrm>
            <a:off x="5257800" y="533401"/>
            <a:ext cx="3886200" cy="838200"/>
          </a:xfrm>
        </p:spPr>
        <p:txBody>
          <a:bodyPr/>
          <a:lstStyle/>
          <a:p>
            <a:r>
              <a:rPr lang="en-US" dirty="0" smtClean="0"/>
              <a:t>Cantor’s Belief</a:t>
            </a:r>
            <a:endParaRPr lang="en-US" dirty="0"/>
          </a:p>
        </p:txBody>
      </p:sp>
      <p:pic>
        <p:nvPicPr>
          <p:cNvPr id="20483" name="Picture 3"/>
          <p:cNvPicPr>
            <a:picLocks noChangeAspect="1" noChangeArrowheads="1"/>
          </p:cNvPicPr>
          <p:nvPr/>
        </p:nvPicPr>
        <p:blipFill>
          <a:blip r:embed="rId3" cstate="print"/>
          <a:srcRect/>
          <a:stretch>
            <a:fillRect/>
          </a:stretch>
        </p:blipFill>
        <p:spPr bwMode="auto">
          <a:xfrm>
            <a:off x="0" y="0"/>
            <a:ext cx="5104889" cy="6858000"/>
          </a:xfrm>
          <a:prstGeom prst="rect">
            <a:avLst/>
          </a:prstGeom>
          <a:noFill/>
          <a:ln w="9525">
            <a:noFill/>
            <a:miter lim="800000"/>
            <a:headEnd/>
            <a:tailEnd/>
          </a:ln>
        </p:spPr>
      </p:pic>
      <p:sp>
        <p:nvSpPr>
          <p:cNvPr id="8" name="Rectangle 7"/>
          <p:cNvSpPr/>
          <p:nvPr/>
        </p:nvSpPr>
        <p:spPr>
          <a:xfrm>
            <a:off x="5410200" y="1219200"/>
            <a:ext cx="3200400" cy="5509200"/>
          </a:xfrm>
          <a:prstGeom prst="rect">
            <a:avLst/>
          </a:prstGeom>
        </p:spPr>
        <p:txBody>
          <a:bodyPr wrap="square">
            <a:spAutoFit/>
          </a:bodyPr>
          <a:lstStyle/>
          <a:p>
            <a:pPr algn="ctr"/>
            <a:r>
              <a:rPr lang="en-US" sz="3200" dirty="0" smtClean="0"/>
              <a:t>“…the transfinite species are</a:t>
            </a:r>
          </a:p>
          <a:p>
            <a:pPr algn="ctr"/>
            <a:r>
              <a:rPr lang="en-US" sz="3200" dirty="0" smtClean="0"/>
              <a:t>just as much at the disposal of the intentions of the Creator and His</a:t>
            </a:r>
          </a:p>
          <a:p>
            <a:pPr algn="ctr"/>
            <a:r>
              <a:rPr lang="en-US" sz="3200" dirty="0" smtClean="0"/>
              <a:t>absolute boundless will as are the finite numbers.“ </a:t>
            </a:r>
            <a:endParaRPr lang="en-US" sz="3200" dirty="0"/>
          </a:p>
        </p:txBody>
      </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1143000"/>
            <a:ext cx="8915400" cy="5562600"/>
          </a:xfrm>
        </p:spPr>
        <p:txBody>
          <a:bodyPr>
            <a:normAutofit/>
          </a:bodyPr>
          <a:lstStyle/>
          <a:p>
            <a:r>
              <a:rPr lang="en-US" i="1" dirty="0" smtClean="0">
                <a:solidFill>
                  <a:schemeClr val="bg2">
                    <a:lumMod val="25000"/>
                  </a:schemeClr>
                </a:solidFill>
                <a:latin typeface="Arial Rounded MT Bold" pitchFamily="34" charset="0"/>
                <a:cs typeface="Arial" pitchFamily="34" charset="0"/>
              </a:rPr>
              <a:t>Contents</a:t>
            </a:r>
          </a:p>
          <a:p>
            <a:r>
              <a:rPr lang="en-US" i="1" dirty="0" smtClean="0">
                <a:solidFill>
                  <a:schemeClr val="bg2">
                    <a:lumMod val="25000"/>
                  </a:schemeClr>
                </a:solidFill>
                <a:latin typeface="Arial Rounded MT Bold" pitchFamily="34" charset="0"/>
                <a:cs typeface="Arial" pitchFamily="34" charset="0"/>
              </a:rPr>
              <a:t> </a:t>
            </a:r>
            <a:r>
              <a:rPr lang="en-US" i="1" dirty="0" smtClean="0">
                <a:solidFill>
                  <a:schemeClr val="bg2">
                    <a:lumMod val="25000"/>
                  </a:schemeClr>
                </a:solidFill>
                <a:latin typeface="Arial Rounded MT Bold" pitchFamily="34" charset="0"/>
                <a:cs typeface="Arial" pitchFamily="34" charset="0"/>
                <a:sym typeface="Webdings"/>
              </a:rPr>
              <a:t> </a:t>
            </a:r>
            <a:r>
              <a:rPr lang="en-US" sz="4800" dirty="0" smtClean="0">
                <a:solidFill>
                  <a:schemeClr val="bg2">
                    <a:lumMod val="25000"/>
                  </a:schemeClr>
                </a:solidFill>
                <a:latin typeface="Arial Rounded MT Bold" pitchFamily="34" charset="0"/>
                <a:cs typeface="Arial" pitchFamily="34" charset="0"/>
                <a:sym typeface="Wingdings"/>
              </a:rPr>
              <a:t></a:t>
            </a:r>
            <a:endParaRPr lang="en-US" dirty="0" smtClean="0">
              <a:solidFill>
                <a:schemeClr val="bg2">
                  <a:lumMod val="25000"/>
                </a:schemeClr>
              </a:solidFill>
              <a:latin typeface="Arial" pitchFamily="34" charset="0"/>
              <a:cs typeface="Arial" pitchFamily="34" charset="0"/>
            </a:endParaRPr>
          </a:p>
          <a:p>
            <a:r>
              <a:rPr lang="en-US" b="1" dirty="0" smtClean="0">
                <a:solidFill>
                  <a:schemeClr val="tx1"/>
                </a:solidFill>
                <a:latin typeface="Mathematica5" pitchFamily="2" charset="2"/>
              </a:rPr>
              <a:t>Apologetics</a:t>
            </a:r>
            <a:r>
              <a:rPr lang="en-US" b="1" dirty="0" smtClean="0">
                <a:solidFill>
                  <a:schemeClr val="tx1"/>
                </a:solidFill>
                <a:latin typeface="+mj-lt"/>
              </a:rPr>
              <a:t>,</a:t>
            </a:r>
            <a:r>
              <a:rPr lang="en-US" b="1" dirty="0" smtClean="0">
                <a:solidFill>
                  <a:schemeClr val="tx1"/>
                </a:solidFill>
                <a:latin typeface="Mathematica5" pitchFamily="2" charset="2"/>
              </a:rPr>
              <a:t> Provability and God Math</a:t>
            </a:r>
          </a:p>
          <a:p>
            <a:r>
              <a:rPr lang="en-US" b="1" dirty="0" smtClean="0">
                <a:solidFill>
                  <a:schemeClr val="tx1"/>
                </a:solidFill>
                <a:latin typeface="Mathematica5" pitchFamily="2" charset="2"/>
              </a:rPr>
              <a:t>Mathematics is Spooky</a:t>
            </a:r>
          </a:p>
          <a:p>
            <a:r>
              <a:rPr lang="en-US" b="1" dirty="0" smtClean="0">
                <a:solidFill>
                  <a:schemeClr val="tx1"/>
                </a:solidFill>
                <a:latin typeface="Mathematica5" pitchFamily="2" charset="2"/>
              </a:rPr>
              <a:t>Flatland  Miracles</a:t>
            </a:r>
          </a:p>
          <a:p>
            <a:r>
              <a:rPr lang="en-US" b="1" dirty="0" smtClean="0">
                <a:solidFill>
                  <a:schemeClr val="tx1"/>
                </a:solidFill>
                <a:latin typeface="Mathematica5" pitchFamily="2" charset="2"/>
              </a:rPr>
              <a:t>To </a:t>
            </a:r>
            <a:r>
              <a:rPr lang="en-US" i="1" dirty="0" smtClean="0">
                <a:solidFill>
                  <a:schemeClr val="tx1"/>
                </a:solidFill>
                <a:latin typeface="Arial Rounded MT Bold" pitchFamily="34" charset="0"/>
                <a:cs typeface="Arial" pitchFamily="34" charset="0"/>
                <a:sym typeface="Symbol"/>
              </a:rPr>
              <a:t></a:t>
            </a:r>
            <a:r>
              <a:rPr lang="en-US" b="1" dirty="0" smtClean="0">
                <a:solidFill>
                  <a:schemeClr val="tx1"/>
                </a:solidFill>
                <a:latin typeface="Mathematica5" pitchFamily="2" charset="2"/>
              </a:rPr>
              <a:t>  and Beyond </a:t>
            </a:r>
            <a:r>
              <a:rPr lang="en-US" b="1" i="1" dirty="0" smtClean="0">
                <a:solidFill>
                  <a:schemeClr val="tx1"/>
                </a:solidFill>
                <a:latin typeface="Arial Rounded MT Bold" pitchFamily="34" charset="0"/>
              </a:rPr>
              <a:t>!</a:t>
            </a:r>
            <a:endParaRPr lang="en-US" b="1" dirty="0" smtClean="0">
              <a:solidFill>
                <a:schemeClr val="tx1"/>
              </a:solidFill>
              <a:latin typeface="Mathematica5" pitchFamily="2" charset="2"/>
            </a:endParaRPr>
          </a:p>
          <a:p>
            <a:r>
              <a:rPr lang="en-US" b="1" dirty="0" smtClean="0">
                <a:solidFill>
                  <a:srgbClr val="FF0000"/>
                </a:solidFill>
                <a:latin typeface="Mathematica5" pitchFamily="2" charset="2"/>
              </a:rPr>
              <a:t>The G</a:t>
            </a:r>
            <a:r>
              <a:rPr lang="en-US" b="1" dirty="0" smtClean="0">
                <a:solidFill>
                  <a:srgbClr val="FF0000"/>
                </a:solidFill>
                <a:latin typeface="Times New Roman" pitchFamily="18" charset="0"/>
                <a:cs typeface="Times New Roman" pitchFamily="18" charset="0"/>
              </a:rPr>
              <a:t>ö</a:t>
            </a:r>
            <a:r>
              <a:rPr lang="en-US" b="1" dirty="0" smtClean="0">
                <a:solidFill>
                  <a:srgbClr val="FF0000"/>
                </a:solidFill>
                <a:latin typeface="Mathematica5" pitchFamily="2" charset="2"/>
              </a:rPr>
              <a:t>del Effect </a:t>
            </a:r>
            <a:r>
              <a:rPr lang="en-US" b="1" dirty="0" smtClean="0">
                <a:solidFill>
                  <a:srgbClr val="FF0000"/>
                </a:solidFill>
                <a:latin typeface="Times New Roman" pitchFamily="18" charset="0"/>
                <a:cs typeface="Times New Roman" pitchFamily="18" charset="0"/>
              </a:rPr>
              <a:t>&amp;</a:t>
            </a:r>
            <a:r>
              <a:rPr lang="en-US" b="1" dirty="0" smtClean="0">
                <a:solidFill>
                  <a:srgbClr val="FF0000"/>
                </a:solidFill>
                <a:latin typeface="Mathematica5" pitchFamily="2" charset="2"/>
              </a:rPr>
              <a:t> the Unknowable </a:t>
            </a:r>
          </a:p>
          <a:p>
            <a:endParaRPr lang="en-US" dirty="0">
              <a:solidFill>
                <a:srgbClr val="FF0000"/>
              </a:solidFill>
              <a:latin typeface="Mathematica5" pitchFamily="2" charset="2"/>
            </a:endParaRPr>
          </a:p>
        </p:txBody>
      </p:sp>
      <p:sp>
        <p:nvSpPr>
          <p:cNvPr id="4" name="Slide Number Placeholder 3"/>
          <p:cNvSpPr>
            <a:spLocks noGrp="1"/>
          </p:cNvSpPr>
          <p:nvPr>
            <p:ph type="sldNum" sz="quarter" idx="12"/>
          </p:nvPr>
        </p:nvSpPr>
        <p:spPr/>
        <p:txBody>
          <a:bodyPr/>
          <a:lstStyle/>
          <a:p>
            <a:fld id="{1A2C1D74-703A-4C00-A5C1-62110CA965B3}" type="slidenum">
              <a:rPr lang="en-US" smtClean="0"/>
              <a:pPr/>
              <a:t>54</a:t>
            </a:fld>
            <a:endParaRPr lang="en-US"/>
          </a:p>
        </p:txBody>
      </p:sp>
      <p:sp>
        <p:nvSpPr>
          <p:cNvPr id="2" name="Title 1"/>
          <p:cNvSpPr>
            <a:spLocks noGrp="1"/>
          </p:cNvSpPr>
          <p:nvPr>
            <p:ph type="ctrTitle" idx="4294967295"/>
          </p:nvPr>
        </p:nvSpPr>
        <p:spPr>
          <a:xfrm>
            <a:off x="1295400" y="-228600"/>
            <a:ext cx="6477000" cy="1470025"/>
          </a:xfrm>
        </p:spPr>
        <p:txBody>
          <a:bodyPr>
            <a:normAutofit/>
          </a:bodyPr>
          <a:lstStyle/>
          <a:p>
            <a:pPr algn="ctr"/>
            <a:r>
              <a:rPr lang="en-US" sz="2800" i="1" dirty="0" smtClean="0">
                <a:latin typeface="Arial Rounded MT Bold" pitchFamily="34" charset="0"/>
              </a:rPr>
              <a:t>God Ever Geometrizes: Apologetics in Mathematics</a:t>
            </a:r>
            <a:endParaRPr lang="en-US" sz="2800" dirty="0">
              <a:latin typeface="Arial Rounded MT Bold" pitchFamily="34"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Algorithmic Information </a:t>
            </a:r>
            <a:r>
              <a:rPr lang="en-US" dirty="0" err="1" smtClean="0"/>
              <a:t>THeory</a:t>
            </a:r>
            <a:endParaRPr lang="en-US" dirty="0"/>
          </a:p>
        </p:txBody>
      </p:sp>
      <p:sp>
        <p:nvSpPr>
          <p:cNvPr id="3" name="Content Placeholder 2"/>
          <p:cNvSpPr>
            <a:spLocks noGrp="1"/>
          </p:cNvSpPr>
          <p:nvPr>
            <p:ph idx="1"/>
          </p:nvPr>
        </p:nvSpPr>
        <p:spPr>
          <a:xfrm>
            <a:off x="4800600" y="1524000"/>
            <a:ext cx="3810000" cy="2286000"/>
          </a:xfrm>
        </p:spPr>
        <p:txBody>
          <a:bodyPr/>
          <a:lstStyle/>
          <a:p>
            <a:pPr algn="ctr">
              <a:buNone/>
            </a:pPr>
            <a:r>
              <a:rPr lang="en-US" b="1" dirty="0" smtClean="0"/>
              <a:t> Kurt Gödel’s consistency &amp; completeness theorems</a:t>
            </a:r>
            <a:endParaRPr lang="en-US" dirty="0"/>
          </a:p>
        </p:txBody>
      </p:sp>
      <p:sp>
        <p:nvSpPr>
          <p:cNvPr id="4" name="Slide Number Placeholder 3"/>
          <p:cNvSpPr>
            <a:spLocks noGrp="1"/>
          </p:cNvSpPr>
          <p:nvPr>
            <p:ph type="sldNum" sz="quarter" idx="12"/>
          </p:nvPr>
        </p:nvSpPr>
        <p:spPr/>
        <p:txBody>
          <a:bodyPr/>
          <a:lstStyle/>
          <a:p>
            <a:fld id="{15BABF9F-8FB1-4224-BA0B-0CB30B5826AA}" type="slidenum">
              <a:rPr lang="en-US" smtClean="0"/>
              <a:pPr/>
              <a:t>55</a:t>
            </a:fld>
            <a:endParaRPr lang="en-US"/>
          </a:p>
        </p:txBody>
      </p:sp>
      <p:pic>
        <p:nvPicPr>
          <p:cNvPr id="24578" name="Picture 2"/>
          <p:cNvPicPr>
            <a:picLocks noChangeAspect="1" noChangeArrowheads="1"/>
          </p:cNvPicPr>
          <p:nvPr/>
        </p:nvPicPr>
        <p:blipFill>
          <a:blip r:embed="rId3" cstate="print"/>
          <a:srcRect/>
          <a:stretch>
            <a:fillRect/>
          </a:stretch>
        </p:blipFill>
        <p:spPr bwMode="auto">
          <a:xfrm>
            <a:off x="533400" y="1447800"/>
            <a:ext cx="4075528" cy="5114925"/>
          </a:xfrm>
          <a:prstGeom prst="rect">
            <a:avLst/>
          </a:prstGeom>
          <a:noFill/>
          <a:ln w="9525">
            <a:noFill/>
            <a:miter lim="800000"/>
            <a:headEnd/>
            <a:tailEnd/>
          </a:ln>
        </p:spPr>
      </p:pic>
      <p:sp>
        <p:nvSpPr>
          <p:cNvPr id="6" name="Content Placeholder 2"/>
          <p:cNvSpPr txBox="1">
            <a:spLocks/>
          </p:cNvSpPr>
          <p:nvPr/>
        </p:nvSpPr>
        <p:spPr>
          <a:xfrm>
            <a:off x="5334000" y="4114800"/>
            <a:ext cx="2895600" cy="2133600"/>
          </a:xfrm>
          <a:prstGeom prst="rect">
            <a:avLst/>
          </a:prstGeom>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p:spPr>
        <p:txBody>
          <a:bodyPr vert="horz">
            <a:noAutofit/>
          </a:bodyPr>
          <a:lstStyle/>
          <a:p>
            <a:pPr marL="342900" marR="0" lvl="0" indent="-342900" algn="ctr" defTabSz="914400" rtl="0" eaLnBrk="1" fontAlgn="auto" latinLnBrk="0" hangingPunct="1">
              <a:lnSpc>
                <a:spcPct val="100000"/>
              </a:lnSpc>
              <a:spcBef>
                <a:spcPct val="20000"/>
              </a:spcBef>
              <a:spcAft>
                <a:spcPts val="0"/>
              </a:spcAft>
              <a:buClr>
                <a:schemeClr val="accent1"/>
              </a:buClr>
              <a:buSzPct val="70000"/>
              <a:buFont typeface="Wingdings 2"/>
              <a:buNone/>
              <a:tabLst/>
              <a:defRPr/>
            </a:pPr>
            <a:r>
              <a:rPr kumimoji="0" lang="en-US" sz="32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 Theorem X: Theorem X Cannot be proved</a:t>
            </a:r>
            <a:endParaRPr kumimoji="0" lang="en-US" sz="3200" i="0" u="none" strike="noStrike" kern="120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p:txBody>
      </p:sp>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2"/>
          <p:cNvSpPr>
            <a:spLocks noGrp="1" noChangeArrowheads="1"/>
          </p:cNvSpPr>
          <p:nvPr>
            <p:ph type="title"/>
          </p:nvPr>
        </p:nvSpPr>
        <p:spPr>
          <a:xfrm>
            <a:off x="304800" y="4191000"/>
            <a:ext cx="3690937" cy="1143000"/>
          </a:xfrm>
        </p:spPr>
        <p:txBody>
          <a:bodyPr>
            <a:normAutofit fontScale="90000"/>
          </a:bodyPr>
          <a:lstStyle/>
          <a:p>
            <a:pPr eaLnBrk="1" hangingPunct="1"/>
            <a:r>
              <a:rPr lang="en-US" dirty="0" smtClean="0"/>
              <a:t>Stephen Hawking</a:t>
            </a:r>
            <a:br>
              <a:rPr lang="en-US" dirty="0" smtClean="0"/>
            </a:br>
            <a:r>
              <a:rPr lang="en-US" dirty="0" smtClean="0"/>
              <a:t>"Gödel and the end of physics“</a:t>
            </a:r>
            <a:br>
              <a:rPr lang="en-US" dirty="0" smtClean="0"/>
            </a:br>
            <a:r>
              <a:rPr lang="en-US" sz="1200" dirty="0" smtClean="0"/>
              <a:t/>
            </a:r>
            <a:br>
              <a:rPr lang="en-US" sz="1200" dirty="0" smtClean="0"/>
            </a:br>
            <a:endParaRPr lang="en-US" sz="1200" dirty="0" smtClean="0"/>
          </a:p>
        </p:txBody>
      </p:sp>
      <p:sp>
        <p:nvSpPr>
          <p:cNvPr id="33795" name="Rectangle 3"/>
          <p:cNvSpPr>
            <a:spLocks noGrp="1" noChangeArrowheads="1"/>
          </p:cNvSpPr>
          <p:nvPr>
            <p:ph type="body" idx="1"/>
          </p:nvPr>
        </p:nvSpPr>
        <p:spPr>
          <a:xfrm>
            <a:off x="228600" y="1447800"/>
            <a:ext cx="3713162" cy="3724275"/>
          </a:xfrm>
        </p:spPr>
        <p:txBody>
          <a:bodyPr>
            <a:normAutofit/>
          </a:bodyPr>
          <a:lstStyle/>
          <a:p>
            <a:pPr algn="ctr" eaLnBrk="1" hangingPunct="1">
              <a:buNone/>
            </a:pPr>
            <a:r>
              <a:rPr lang="en-US" dirty="0" smtClean="0"/>
              <a:t>Consequence:</a:t>
            </a:r>
          </a:p>
          <a:p>
            <a:pPr algn="ctr" eaLnBrk="1" hangingPunct="1">
              <a:buNone/>
            </a:pPr>
            <a:r>
              <a:rPr lang="en-US" dirty="0" smtClean="0"/>
              <a:t>Hawking is now a TOE Agnostic</a:t>
            </a:r>
          </a:p>
        </p:txBody>
      </p:sp>
      <p:pic>
        <p:nvPicPr>
          <p:cNvPr id="25602" name="Picture 2"/>
          <p:cNvPicPr>
            <a:picLocks noChangeAspect="1" noChangeArrowheads="1"/>
          </p:cNvPicPr>
          <p:nvPr/>
        </p:nvPicPr>
        <p:blipFill>
          <a:blip r:embed="rId3" cstate="print"/>
          <a:srcRect/>
          <a:stretch>
            <a:fillRect/>
          </a:stretch>
        </p:blipFill>
        <p:spPr bwMode="auto">
          <a:xfrm>
            <a:off x="4038600" y="-50007"/>
            <a:ext cx="5105400" cy="7042717"/>
          </a:xfrm>
          <a:prstGeom prst="rect">
            <a:avLst/>
          </a:prstGeom>
          <a:noFill/>
          <a:ln w="9525">
            <a:noFill/>
            <a:miter lim="800000"/>
            <a:headEnd/>
            <a:tailEnd/>
          </a:ln>
        </p:spPr>
      </p:pic>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AutoShape 2"/>
          <p:cNvSpPr>
            <a:spLocks noGrp="1" noChangeArrowheads="1"/>
          </p:cNvSpPr>
          <p:nvPr>
            <p:ph type="title"/>
          </p:nvPr>
        </p:nvSpPr>
        <p:spPr>
          <a:xfrm>
            <a:off x="381000" y="3200400"/>
            <a:ext cx="2776537" cy="1143000"/>
          </a:xfrm>
        </p:spPr>
        <p:txBody>
          <a:bodyPr>
            <a:noAutofit/>
          </a:bodyPr>
          <a:lstStyle/>
          <a:p>
            <a:pPr algn="ctr" eaLnBrk="1" hangingPunct="1"/>
            <a:r>
              <a:rPr lang="en-US" dirty="0" smtClean="0"/>
              <a:t>Roger Penrose </a:t>
            </a:r>
            <a:br>
              <a:rPr lang="en-US" dirty="0" smtClean="0"/>
            </a:br>
            <a:r>
              <a:rPr lang="en-US" sz="2000" dirty="0" smtClean="0"/>
              <a:t/>
            </a:r>
            <a:br>
              <a:rPr lang="en-US" sz="2000" dirty="0" smtClean="0"/>
            </a:br>
            <a:r>
              <a:rPr lang="en-US" sz="3200" dirty="0" smtClean="0"/>
              <a:t>Gödel Shows Humans are Not Computers (Turing Machines)</a:t>
            </a:r>
            <a:endParaRPr lang="en-US" sz="1000" dirty="0" smtClean="0"/>
          </a:p>
        </p:txBody>
      </p:sp>
      <p:pic>
        <p:nvPicPr>
          <p:cNvPr id="26626" name="Picture 2"/>
          <p:cNvPicPr>
            <a:picLocks noChangeAspect="1" noChangeArrowheads="1"/>
          </p:cNvPicPr>
          <p:nvPr/>
        </p:nvPicPr>
        <p:blipFill>
          <a:blip r:embed="rId3" cstate="print"/>
          <a:srcRect/>
          <a:stretch>
            <a:fillRect/>
          </a:stretch>
        </p:blipFill>
        <p:spPr bwMode="auto">
          <a:xfrm>
            <a:off x="3134610" y="1130300"/>
            <a:ext cx="6009390" cy="5727700"/>
          </a:xfrm>
          <a:prstGeom prst="rect">
            <a:avLst/>
          </a:prstGeom>
          <a:noFill/>
          <a:ln w="9525">
            <a:noFill/>
            <a:miter lim="800000"/>
            <a:headEnd/>
            <a:tailEnd/>
          </a:ln>
        </p:spPr>
      </p:pic>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686800" cy="838200"/>
          </a:xfrm>
        </p:spPr>
        <p:txBody>
          <a:bodyPr>
            <a:normAutofit fontScale="90000"/>
          </a:bodyPr>
          <a:lstStyle/>
          <a:p>
            <a:r>
              <a:rPr lang="en-US" dirty="0" smtClean="0"/>
              <a:t>Things that we can prove don’t exist</a:t>
            </a:r>
            <a:br>
              <a:rPr lang="en-US" dirty="0" smtClean="0"/>
            </a:br>
            <a:endParaRPr lang="en-US" dirty="0"/>
          </a:p>
        </p:txBody>
      </p:sp>
      <p:sp>
        <p:nvSpPr>
          <p:cNvPr id="4" name="Slide Number Placeholder 3"/>
          <p:cNvSpPr>
            <a:spLocks noGrp="1"/>
          </p:cNvSpPr>
          <p:nvPr>
            <p:ph type="sldNum" sz="quarter" idx="12"/>
          </p:nvPr>
        </p:nvSpPr>
        <p:spPr/>
        <p:txBody>
          <a:bodyPr/>
          <a:lstStyle/>
          <a:p>
            <a:fld id="{15BABF9F-8FB1-4224-BA0B-0CB30B5826AA}" type="slidenum">
              <a:rPr lang="en-US" smtClean="0"/>
              <a:pPr/>
              <a:t>58</a:t>
            </a:fld>
            <a:endParaRPr lang="en-US"/>
          </a:p>
        </p:txBody>
      </p:sp>
      <p:pic>
        <p:nvPicPr>
          <p:cNvPr id="22530" name="Picture 2"/>
          <p:cNvPicPr>
            <a:picLocks noChangeAspect="1" noChangeArrowheads="1"/>
          </p:cNvPicPr>
          <p:nvPr/>
        </p:nvPicPr>
        <p:blipFill>
          <a:blip r:embed="rId3" cstate="print"/>
          <a:srcRect/>
          <a:stretch>
            <a:fillRect/>
          </a:stretch>
        </p:blipFill>
        <p:spPr bwMode="auto">
          <a:xfrm>
            <a:off x="0" y="923925"/>
            <a:ext cx="4930164" cy="5934075"/>
          </a:xfrm>
          <a:prstGeom prst="rect">
            <a:avLst/>
          </a:prstGeom>
          <a:noFill/>
          <a:ln w="9525">
            <a:noFill/>
            <a:miter lim="800000"/>
            <a:headEnd/>
            <a:tailEnd/>
          </a:ln>
        </p:spPr>
      </p:pic>
      <p:sp>
        <p:nvSpPr>
          <p:cNvPr id="6" name="TextBox 5"/>
          <p:cNvSpPr txBox="1"/>
          <p:nvPr/>
        </p:nvSpPr>
        <p:spPr>
          <a:xfrm>
            <a:off x="5105400" y="1828800"/>
            <a:ext cx="3733800" cy="1323439"/>
          </a:xfrm>
          <a:prstGeom prst="rect">
            <a:avLst/>
          </a:prstGeom>
          <a:noFill/>
        </p:spPr>
        <p:txBody>
          <a:bodyPr wrap="square" rtlCol="0">
            <a:spAutoFit/>
          </a:bodyPr>
          <a:lstStyle/>
          <a:p>
            <a:pPr algn="ctr"/>
            <a:r>
              <a:rPr lang="en-US" sz="4000" dirty="0" smtClean="0"/>
              <a:t>The Halting Problem</a:t>
            </a:r>
            <a:endParaRPr lang="en-US" sz="4000" dirty="0"/>
          </a:p>
        </p:txBody>
      </p:sp>
      <p:sp>
        <p:nvSpPr>
          <p:cNvPr id="7" name="Rectangle 6"/>
          <p:cNvSpPr/>
          <p:nvPr/>
        </p:nvSpPr>
        <p:spPr>
          <a:xfrm>
            <a:off x="5562600" y="3581400"/>
            <a:ext cx="2819400" cy="1754326"/>
          </a:xfrm>
          <a:prstGeom prst="rect">
            <a:avLst/>
          </a:prstGeom>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Rice’s Theorem</a:t>
            </a:r>
            <a:endPar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Determinism and </a:t>
            </a:r>
            <a:r>
              <a:rPr lang="en-US" dirty="0" err="1" smtClean="0"/>
              <a:t>Knowability</a:t>
            </a:r>
            <a:endParaRPr lang="en-US" dirty="0"/>
          </a:p>
        </p:txBody>
      </p:sp>
      <p:sp>
        <p:nvSpPr>
          <p:cNvPr id="3" name="Content Placeholder 2"/>
          <p:cNvSpPr>
            <a:spLocks noGrp="1"/>
          </p:cNvSpPr>
          <p:nvPr>
            <p:ph idx="1"/>
          </p:nvPr>
        </p:nvSpPr>
        <p:spPr>
          <a:xfrm>
            <a:off x="0" y="1295400"/>
            <a:ext cx="4191000" cy="5303837"/>
          </a:xfrm>
        </p:spPr>
        <p:txBody>
          <a:bodyPr>
            <a:normAutofit fontScale="55000" lnSpcReduction="20000"/>
          </a:bodyPr>
          <a:lstStyle/>
          <a:p>
            <a:pPr>
              <a:buNone/>
            </a:pPr>
            <a:r>
              <a:rPr lang="en-US" dirty="0" smtClean="0">
                <a:latin typeface="Courier New" pitchFamily="49" charset="0"/>
                <a:cs typeface="Courier New" pitchFamily="49" charset="0"/>
              </a:rPr>
              <a:t>       11. </a:t>
            </a:r>
          </a:p>
          <a:p>
            <a:pPr algn="just">
              <a:buNone/>
            </a:pPr>
            <a:r>
              <a:rPr lang="en-US" dirty="0" smtClean="0">
                <a:latin typeface="Courier New" pitchFamily="49" charset="0"/>
                <a:cs typeface="Courier New" pitchFamily="49" charset="0"/>
              </a:rPr>
              <a:t>  00100100 00111111 01101010 10001000 10000101 10100011 00001000 11010011 00010011 00011001 10001010 00101110 00000011 01110000 01110011 01000100 10100100 00001001 00111000 00100010 00101001 10011111 00110001 11010000 00001000 00101110 11111010 10011000 11101100 01001110 01101100 10001001 01000101 00101000 00100001 11100110 00111000 11010000 00010011 01110111 10111110 01010100 01100110 11001111 00110100 11101001 00001100 01101100 11000000 10101100 00101001 10110111 11001001 01111100 01010000 11011101 00111111 10000100 11010101 10110101 10110101 01000111 00001001 00010111 </a:t>
            </a:r>
            <a:endParaRPr lang="en-US" dirty="0">
              <a:latin typeface="Courier New" pitchFamily="49" charset="0"/>
              <a:cs typeface="Courier New" pitchFamily="49" charset="0"/>
            </a:endParaRPr>
          </a:p>
        </p:txBody>
      </p:sp>
      <p:sp>
        <p:nvSpPr>
          <p:cNvPr id="4" name="Slide Number Placeholder 3"/>
          <p:cNvSpPr>
            <a:spLocks noGrp="1"/>
          </p:cNvSpPr>
          <p:nvPr>
            <p:ph type="sldNum" sz="quarter" idx="12"/>
          </p:nvPr>
        </p:nvSpPr>
        <p:spPr/>
        <p:txBody>
          <a:bodyPr/>
          <a:lstStyle/>
          <a:p>
            <a:fld id="{15BABF9F-8FB1-4224-BA0B-0CB30B5826AA}" type="slidenum">
              <a:rPr lang="en-US" smtClean="0"/>
              <a:pPr/>
              <a:t>59</a:t>
            </a:fld>
            <a:endParaRPr lang="en-US"/>
          </a:p>
        </p:txBody>
      </p:sp>
      <p:pic>
        <p:nvPicPr>
          <p:cNvPr id="23555" name="Picture 3"/>
          <p:cNvPicPr>
            <a:picLocks noChangeAspect="1" noChangeArrowheads="1"/>
          </p:cNvPicPr>
          <p:nvPr/>
        </p:nvPicPr>
        <p:blipFill>
          <a:blip r:embed="rId3" cstate="print"/>
          <a:srcRect/>
          <a:stretch>
            <a:fillRect/>
          </a:stretch>
        </p:blipFill>
        <p:spPr bwMode="auto">
          <a:xfrm>
            <a:off x="4191000" y="1524000"/>
            <a:ext cx="4643989" cy="4953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10200" y="304800"/>
            <a:ext cx="2971800" cy="1470025"/>
          </a:xfrm>
        </p:spPr>
        <p:txBody>
          <a:bodyPr/>
          <a:lstStyle/>
          <a:p>
            <a:pPr algn="ctr"/>
            <a:r>
              <a:rPr lang="en-US" b="1" dirty="0" smtClean="0">
                <a:solidFill>
                  <a:srgbClr val="FF0000"/>
                </a:solidFill>
              </a:rPr>
              <a:t>Stephen Hawking</a:t>
            </a:r>
            <a:endParaRPr lang="en-US" b="1" dirty="0">
              <a:solidFill>
                <a:srgbClr val="FF0000"/>
              </a:solidFill>
            </a:endParaRPr>
          </a:p>
        </p:txBody>
      </p:sp>
      <p:sp>
        <p:nvSpPr>
          <p:cNvPr id="3" name="Subtitle 2"/>
          <p:cNvSpPr>
            <a:spLocks noGrp="1"/>
          </p:cNvSpPr>
          <p:nvPr>
            <p:ph type="subTitle" idx="1"/>
          </p:nvPr>
        </p:nvSpPr>
        <p:spPr>
          <a:xfrm>
            <a:off x="5181600" y="1371600"/>
            <a:ext cx="3276600" cy="1143000"/>
          </a:xfrm>
        </p:spPr>
        <p:txBody>
          <a:bodyPr/>
          <a:lstStyle/>
          <a:p>
            <a:pPr algn="ctr"/>
            <a:r>
              <a:rPr lang="en-US" dirty="0" smtClean="0">
                <a:solidFill>
                  <a:schemeClr val="tx1"/>
                </a:solidFill>
              </a:rPr>
              <a:t>Scientific Models Cannot be “Proved”</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583586FB-8699-4AC2-8011-F8263DA37F0E}" type="slidenum">
              <a:rPr lang="en-US" smtClean="0"/>
              <a:pPr/>
              <a:t>6</a:t>
            </a:fld>
            <a:endParaRPr lang="en-US"/>
          </a:p>
        </p:txBody>
      </p:sp>
      <p:pic>
        <p:nvPicPr>
          <p:cNvPr id="1027" name="Picture 3"/>
          <p:cNvPicPr>
            <a:picLocks noChangeAspect="1" noChangeArrowheads="1"/>
          </p:cNvPicPr>
          <p:nvPr/>
        </p:nvPicPr>
        <p:blipFill>
          <a:blip r:embed="rId3" cstate="print"/>
          <a:srcRect/>
          <a:stretch>
            <a:fillRect/>
          </a:stretch>
        </p:blipFill>
        <p:spPr bwMode="auto">
          <a:xfrm>
            <a:off x="685800" y="381000"/>
            <a:ext cx="4038600" cy="6148510"/>
          </a:xfrm>
          <a:prstGeom prst="rect">
            <a:avLst/>
          </a:prstGeom>
          <a:noFill/>
          <a:ln w="9525">
            <a:noFill/>
            <a:miter lim="800000"/>
            <a:headEnd/>
            <a:tailEnd/>
          </a:ln>
        </p:spPr>
      </p:pic>
      <p:pic>
        <p:nvPicPr>
          <p:cNvPr id="28675" name="Picture 3"/>
          <p:cNvPicPr>
            <a:picLocks noChangeAspect="1" noChangeArrowheads="1"/>
          </p:cNvPicPr>
          <p:nvPr/>
        </p:nvPicPr>
        <p:blipFill>
          <a:blip r:embed="rId4" cstate="print"/>
          <a:srcRect/>
          <a:stretch>
            <a:fillRect/>
          </a:stretch>
        </p:blipFill>
        <p:spPr bwMode="auto">
          <a:xfrm>
            <a:off x="5181600" y="2667000"/>
            <a:ext cx="3212511" cy="389731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0" y="0"/>
            <a:ext cx="9361488" cy="7154863"/>
          </a:xfrm>
          <a:prstGeom prst="rect">
            <a:avLst/>
          </a:prstGeom>
          <a:solidFill>
            <a:srgbClr val="000000"/>
          </a:solidFill>
          <a:ln w="9525" algn="ctr">
            <a:noFill/>
            <a:miter lim="800000"/>
            <a:headEnd/>
            <a:tailEnd/>
          </a:ln>
        </p:spPr>
        <p:txBody>
          <a:bodyPr wrap="none" anchor="ctr"/>
          <a:lstStyle/>
          <a:p>
            <a:endParaRPr lang="en-US"/>
          </a:p>
        </p:txBody>
      </p:sp>
      <p:pic>
        <p:nvPicPr>
          <p:cNvPr id="367619" name="Picture 3"/>
          <p:cNvPicPr>
            <a:picLocks noChangeAspect="1" noChangeArrowheads="1"/>
          </p:cNvPicPr>
          <p:nvPr/>
        </p:nvPicPr>
        <p:blipFill>
          <a:blip r:embed="rId3" cstate="print"/>
          <a:srcRect/>
          <a:stretch>
            <a:fillRect/>
          </a:stretch>
        </p:blipFill>
        <p:spPr bwMode="auto">
          <a:xfrm>
            <a:off x="0" y="0"/>
            <a:ext cx="9388475" cy="7200900"/>
          </a:xfrm>
          <a:prstGeom prst="rect">
            <a:avLst/>
          </a:prstGeom>
          <a:noFill/>
          <a:ln w="9525" algn="ctr">
            <a:noFill/>
            <a:miter lim="800000"/>
            <a:headEnd/>
            <a:tailEnd/>
          </a:ln>
        </p:spPr>
      </p:pic>
      <p:sp>
        <p:nvSpPr>
          <p:cNvPr id="50180" name="AutoShape 4"/>
          <p:cNvSpPr>
            <a:spLocks noGrp="1" noChangeArrowheads="1"/>
          </p:cNvSpPr>
          <p:nvPr>
            <p:ph type="title"/>
          </p:nvPr>
        </p:nvSpPr>
        <p:spPr>
          <a:xfrm>
            <a:off x="458788" y="0"/>
            <a:ext cx="7924800" cy="1143000"/>
          </a:xfrm>
        </p:spPr>
        <p:txBody>
          <a:bodyPr/>
          <a:lstStyle/>
          <a:p>
            <a:pPr eaLnBrk="1" hangingPunct="1"/>
            <a:r>
              <a:rPr lang="en-US" sz="3200" smtClean="0">
                <a:solidFill>
                  <a:schemeClr val="bg1"/>
                </a:solidFill>
              </a:rPr>
              <a:t>Chaitin’s Mystical, </a:t>
            </a:r>
            <a:br>
              <a:rPr lang="en-US" sz="3200" smtClean="0">
                <a:solidFill>
                  <a:schemeClr val="bg1"/>
                </a:solidFill>
              </a:rPr>
            </a:br>
            <a:r>
              <a:rPr lang="en-US" sz="3200" smtClean="0">
                <a:solidFill>
                  <a:schemeClr val="bg1"/>
                </a:solidFill>
              </a:rPr>
              <a:t>Magical Number</a:t>
            </a:r>
            <a:r>
              <a:rPr lang="en-US" sz="3200" smtClean="0">
                <a:solidFill>
                  <a:schemeClr val="bg1"/>
                </a:solidFill>
                <a:sym typeface="Symbol" pitchFamily="18" charset="2"/>
              </a:rPr>
              <a:t>.</a:t>
            </a:r>
            <a:r>
              <a:rPr lang="en-US" smtClean="0">
                <a:solidFill>
                  <a:srgbClr val="000000"/>
                </a:solidFill>
                <a:sym typeface="Symbol" pitchFamily="18" charset="2"/>
              </a:rPr>
              <a:t>  </a:t>
            </a:r>
          </a:p>
        </p:txBody>
      </p:sp>
      <p:sp>
        <p:nvSpPr>
          <p:cNvPr id="50181" name="Text Box 5"/>
          <p:cNvSpPr txBox="1">
            <a:spLocks noChangeArrowheads="1"/>
          </p:cNvSpPr>
          <p:nvPr/>
        </p:nvSpPr>
        <p:spPr bwMode="auto">
          <a:xfrm>
            <a:off x="4151313" y="6278563"/>
            <a:ext cx="3265487" cy="579437"/>
          </a:xfrm>
          <a:prstGeom prst="rect">
            <a:avLst/>
          </a:prstGeom>
          <a:noFill/>
          <a:ln w="9525" algn="ctr">
            <a:noFill/>
            <a:miter lim="800000"/>
            <a:headEnd/>
            <a:tailEnd/>
          </a:ln>
        </p:spPr>
        <p:txBody>
          <a:bodyPr>
            <a:spAutoFit/>
          </a:bodyPr>
          <a:lstStyle/>
          <a:p>
            <a:pPr algn="l"/>
            <a:r>
              <a:rPr lang="en-US" sz="3200">
                <a:solidFill>
                  <a:schemeClr val="bg1"/>
                </a:solidFill>
              </a:rPr>
              <a:t>Gregory Chaitin</a:t>
            </a:r>
          </a:p>
        </p:txBody>
      </p:sp>
      <p:sp>
        <p:nvSpPr>
          <p:cNvPr id="367622" name="Rectangle 6"/>
          <p:cNvSpPr>
            <a:spLocks noChangeArrowheads="1"/>
          </p:cNvSpPr>
          <p:nvPr/>
        </p:nvSpPr>
        <p:spPr bwMode="auto">
          <a:xfrm>
            <a:off x="2352675" y="1855788"/>
            <a:ext cx="887413" cy="1189037"/>
          </a:xfrm>
          <a:prstGeom prst="rect">
            <a:avLst/>
          </a:prstGeom>
          <a:noFill/>
          <a:ln w="9525" algn="ctr">
            <a:noFill/>
            <a:miter lim="800000"/>
            <a:headEnd/>
            <a:tailEnd/>
          </a:ln>
        </p:spPr>
        <p:txBody>
          <a:bodyPr wrap="none">
            <a:spAutoFit/>
          </a:bodyPr>
          <a:lstStyle/>
          <a:p>
            <a:r>
              <a:rPr lang="en-US" sz="7200" b="1">
                <a:solidFill>
                  <a:schemeClr val="bg1"/>
                </a:solidFill>
                <a:sym typeface="Symbol" pitchFamily="18" charset="2"/>
              </a:rPr>
              <a:t></a:t>
            </a:r>
          </a:p>
        </p:txBody>
      </p:sp>
      <p:sp>
        <p:nvSpPr>
          <p:cNvPr id="367623" name="Rectangle 7"/>
          <p:cNvSpPr>
            <a:spLocks noChangeArrowheads="1"/>
          </p:cNvSpPr>
          <p:nvPr/>
        </p:nvSpPr>
        <p:spPr bwMode="auto">
          <a:xfrm>
            <a:off x="2344738" y="1851025"/>
            <a:ext cx="887412" cy="1189038"/>
          </a:xfrm>
          <a:prstGeom prst="rect">
            <a:avLst/>
          </a:prstGeom>
          <a:noFill/>
          <a:ln w="9525" algn="ctr">
            <a:noFill/>
            <a:miter lim="800000"/>
            <a:headEnd/>
            <a:tailEnd/>
          </a:ln>
        </p:spPr>
        <p:txBody>
          <a:bodyPr wrap="none">
            <a:spAutoFit/>
          </a:bodyPr>
          <a:lstStyle/>
          <a:p>
            <a:r>
              <a:rPr lang="en-US" sz="7200" b="1">
                <a:solidFill>
                  <a:schemeClr val="bg1"/>
                </a:solidFill>
                <a:sym typeface="Symbol" pitchFamily="18" charset="2"/>
              </a:rPr>
              <a:t></a:t>
            </a:r>
          </a:p>
        </p:txBody>
      </p:sp>
      <p:sp>
        <p:nvSpPr>
          <p:cNvPr id="367624" name="Rectangle 8"/>
          <p:cNvSpPr>
            <a:spLocks noChangeArrowheads="1"/>
          </p:cNvSpPr>
          <p:nvPr/>
        </p:nvSpPr>
        <p:spPr bwMode="auto">
          <a:xfrm>
            <a:off x="4743450" y="0"/>
            <a:ext cx="887413" cy="1189038"/>
          </a:xfrm>
          <a:prstGeom prst="rect">
            <a:avLst/>
          </a:prstGeom>
          <a:noFill/>
          <a:ln w="9525" algn="ctr">
            <a:noFill/>
            <a:miter lim="800000"/>
            <a:headEnd/>
            <a:tailEnd/>
          </a:ln>
        </p:spPr>
        <p:txBody>
          <a:bodyPr wrap="none">
            <a:spAutoFit/>
          </a:bodyPr>
          <a:lstStyle/>
          <a:p>
            <a:r>
              <a:rPr lang="en-US" sz="7200" b="1">
                <a:solidFill>
                  <a:schemeClr val="bg1"/>
                </a:solidFill>
                <a:sym typeface="Symbol" pitchFamily="18" charset="2"/>
              </a:rPr>
              <a:t></a:t>
            </a:r>
          </a:p>
        </p:txBody>
      </p:sp>
      <p:sp>
        <p:nvSpPr>
          <p:cNvPr id="367625" name="Rectangle 9"/>
          <p:cNvSpPr>
            <a:spLocks noChangeArrowheads="1"/>
          </p:cNvSpPr>
          <p:nvPr/>
        </p:nvSpPr>
        <p:spPr bwMode="auto">
          <a:xfrm>
            <a:off x="2427288" y="5668963"/>
            <a:ext cx="887412" cy="1189037"/>
          </a:xfrm>
          <a:prstGeom prst="rect">
            <a:avLst/>
          </a:prstGeom>
          <a:noFill/>
          <a:ln w="9525" algn="ctr">
            <a:noFill/>
            <a:miter lim="800000"/>
            <a:headEnd/>
            <a:tailEnd/>
          </a:ln>
        </p:spPr>
        <p:txBody>
          <a:bodyPr wrap="none">
            <a:spAutoFit/>
          </a:bodyPr>
          <a:lstStyle/>
          <a:p>
            <a:r>
              <a:rPr lang="en-US" sz="7200" b="1">
                <a:solidFill>
                  <a:schemeClr val="bg1"/>
                </a:solidFill>
                <a:sym typeface="Symbol" pitchFamily="18" charset="2"/>
              </a:rPr>
              <a:t></a:t>
            </a:r>
          </a:p>
        </p:txBody>
      </p:sp>
      <p:sp>
        <p:nvSpPr>
          <p:cNvPr id="367626" name="Rectangle 10"/>
          <p:cNvSpPr>
            <a:spLocks noChangeArrowheads="1"/>
          </p:cNvSpPr>
          <p:nvPr/>
        </p:nvSpPr>
        <p:spPr bwMode="auto">
          <a:xfrm>
            <a:off x="4335463" y="3586163"/>
            <a:ext cx="887412" cy="1189037"/>
          </a:xfrm>
          <a:prstGeom prst="rect">
            <a:avLst/>
          </a:prstGeom>
          <a:noFill/>
          <a:ln w="9525" algn="ctr">
            <a:noFill/>
            <a:miter lim="800000"/>
            <a:headEnd/>
            <a:tailEnd/>
          </a:ln>
        </p:spPr>
        <p:txBody>
          <a:bodyPr wrap="none">
            <a:spAutoFit/>
          </a:bodyPr>
          <a:lstStyle/>
          <a:p>
            <a:r>
              <a:rPr lang="en-US" sz="7200" b="1">
                <a:solidFill>
                  <a:schemeClr val="bg1"/>
                </a:solidFill>
                <a:sym typeface="Symbol" pitchFamily="18" charset="2"/>
              </a:rPr>
              <a:t></a:t>
            </a:r>
          </a:p>
        </p:txBody>
      </p:sp>
      <p:sp>
        <p:nvSpPr>
          <p:cNvPr id="367627" name="Rectangle 11"/>
          <p:cNvSpPr>
            <a:spLocks noChangeArrowheads="1"/>
          </p:cNvSpPr>
          <p:nvPr/>
        </p:nvSpPr>
        <p:spPr bwMode="auto">
          <a:xfrm>
            <a:off x="1196975" y="2551113"/>
            <a:ext cx="1042988" cy="1433512"/>
          </a:xfrm>
          <a:prstGeom prst="rect">
            <a:avLst/>
          </a:prstGeom>
          <a:noFill/>
          <a:ln w="9525" algn="ctr">
            <a:noFill/>
            <a:miter lim="800000"/>
            <a:headEnd/>
            <a:tailEnd/>
          </a:ln>
        </p:spPr>
        <p:txBody>
          <a:bodyPr wrap="none">
            <a:spAutoFit/>
          </a:bodyPr>
          <a:lstStyle/>
          <a:p>
            <a:r>
              <a:rPr lang="en-US" sz="8800" b="1">
                <a:solidFill>
                  <a:schemeClr val="bg1"/>
                </a:solidFill>
                <a:sym typeface="Symbol" pitchFamily="18" charset="2"/>
              </a:rPr>
              <a:t></a:t>
            </a:r>
          </a:p>
        </p:txBody>
      </p:sp>
      <p:sp>
        <p:nvSpPr>
          <p:cNvPr id="367628" name="Rectangle 12"/>
          <p:cNvSpPr>
            <a:spLocks noChangeArrowheads="1"/>
          </p:cNvSpPr>
          <p:nvPr/>
        </p:nvSpPr>
        <p:spPr bwMode="auto">
          <a:xfrm>
            <a:off x="2222500" y="1643063"/>
            <a:ext cx="1042988" cy="1433512"/>
          </a:xfrm>
          <a:prstGeom prst="rect">
            <a:avLst/>
          </a:prstGeom>
          <a:noFill/>
          <a:ln w="9525" algn="ctr">
            <a:noFill/>
            <a:miter lim="800000"/>
            <a:headEnd/>
            <a:tailEnd/>
          </a:ln>
        </p:spPr>
        <p:txBody>
          <a:bodyPr wrap="none">
            <a:spAutoFit/>
          </a:bodyPr>
          <a:lstStyle/>
          <a:p>
            <a:r>
              <a:rPr lang="en-US" sz="8800" b="1">
                <a:solidFill>
                  <a:schemeClr val="bg1"/>
                </a:solidFill>
                <a:sym typeface="Symbol" pitchFamily="18" charset="2"/>
              </a:rPr>
              <a:t></a:t>
            </a:r>
          </a:p>
        </p:txBody>
      </p:sp>
      <p:sp>
        <p:nvSpPr>
          <p:cNvPr id="367629" name="Rectangle 13"/>
          <p:cNvSpPr>
            <a:spLocks noChangeArrowheads="1"/>
          </p:cNvSpPr>
          <p:nvPr/>
        </p:nvSpPr>
        <p:spPr bwMode="auto">
          <a:xfrm>
            <a:off x="4645025" y="2227263"/>
            <a:ext cx="1042988" cy="1433512"/>
          </a:xfrm>
          <a:prstGeom prst="rect">
            <a:avLst/>
          </a:prstGeom>
          <a:noFill/>
          <a:ln w="9525" algn="ctr">
            <a:noFill/>
            <a:miter lim="800000"/>
            <a:headEnd/>
            <a:tailEnd/>
          </a:ln>
        </p:spPr>
        <p:txBody>
          <a:bodyPr wrap="none">
            <a:spAutoFit/>
          </a:bodyPr>
          <a:lstStyle/>
          <a:p>
            <a:r>
              <a:rPr lang="en-US" sz="8800" b="1">
                <a:solidFill>
                  <a:schemeClr val="bg1"/>
                </a:solidFill>
                <a:sym typeface="Symbol" pitchFamily="18" charset="2"/>
              </a:rPr>
              <a:t></a:t>
            </a:r>
          </a:p>
        </p:txBody>
      </p:sp>
      <p:sp>
        <p:nvSpPr>
          <p:cNvPr id="367630" name="Rectangle 14"/>
          <p:cNvSpPr>
            <a:spLocks noChangeArrowheads="1"/>
          </p:cNvSpPr>
          <p:nvPr/>
        </p:nvSpPr>
        <p:spPr bwMode="auto">
          <a:xfrm>
            <a:off x="3963988" y="912813"/>
            <a:ext cx="1120775" cy="1555750"/>
          </a:xfrm>
          <a:prstGeom prst="rect">
            <a:avLst/>
          </a:prstGeom>
          <a:noFill/>
          <a:ln w="9525" algn="ctr">
            <a:noFill/>
            <a:miter lim="800000"/>
            <a:headEnd/>
            <a:tailEnd/>
          </a:ln>
        </p:spPr>
        <p:txBody>
          <a:bodyPr wrap="none">
            <a:spAutoFit/>
          </a:bodyPr>
          <a:lstStyle/>
          <a:p>
            <a:r>
              <a:rPr lang="en-US" sz="9600" b="1">
                <a:solidFill>
                  <a:schemeClr val="bg1"/>
                </a:solidFill>
                <a:sym typeface="Symbol" pitchFamily="18" charset="2"/>
              </a:rPr>
              <a:t></a:t>
            </a:r>
          </a:p>
        </p:txBody>
      </p:sp>
      <p:sp>
        <p:nvSpPr>
          <p:cNvPr id="367631" name="Rectangle 15"/>
          <p:cNvSpPr>
            <a:spLocks noChangeArrowheads="1"/>
          </p:cNvSpPr>
          <p:nvPr/>
        </p:nvSpPr>
        <p:spPr bwMode="auto">
          <a:xfrm>
            <a:off x="8023225" y="1833563"/>
            <a:ext cx="1120775" cy="1555750"/>
          </a:xfrm>
          <a:prstGeom prst="rect">
            <a:avLst/>
          </a:prstGeom>
          <a:noFill/>
          <a:ln w="9525" algn="ctr">
            <a:noFill/>
            <a:miter lim="800000"/>
            <a:headEnd/>
            <a:tailEnd/>
          </a:ln>
        </p:spPr>
        <p:txBody>
          <a:bodyPr wrap="none">
            <a:spAutoFit/>
          </a:bodyPr>
          <a:lstStyle/>
          <a:p>
            <a:r>
              <a:rPr lang="en-US" sz="9600" b="1">
                <a:solidFill>
                  <a:schemeClr val="bg1"/>
                </a:solidFill>
                <a:sym typeface="Symbol" pitchFamily="18" charset="2"/>
              </a:rPr>
              <a:t></a:t>
            </a:r>
          </a:p>
        </p:txBody>
      </p:sp>
      <p:sp>
        <p:nvSpPr>
          <p:cNvPr id="367632" name="Rectangle 16"/>
          <p:cNvSpPr>
            <a:spLocks noChangeArrowheads="1"/>
          </p:cNvSpPr>
          <p:nvPr/>
        </p:nvSpPr>
        <p:spPr bwMode="auto">
          <a:xfrm>
            <a:off x="231775" y="3295650"/>
            <a:ext cx="1355725" cy="1920875"/>
          </a:xfrm>
          <a:prstGeom prst="rect">
            <a:avLst/>
          </a:prstGeom>
          <a:noFill/>
          <a:ln w="9525" algn="ctr">
            <a:noFill/>
            <a:miter lim="800000"/>
            <a:headEnd/>
            <a:tailEnd/>
          </a:ln>
        </p:spPr>
        <p:txBody>
          <a:bodyPr wrap="none">
            <a:spAutoFit/>
          </a:bodyPr>
          <a:lstStyle/>
          <a:p>
            <a:r>
              <a:rPr lang="en-US" sz="12000" b="1">
                <a:solidFill>
                  <a:schemeClr val="bg1"/>
                </a:solidFill>
                <a:sym typeface="Symbol" pitchFamily="18" charset="2"/>
              </a:rPr>
              <a:t></a:t>
            </a:r>
          </a:p>
        </p:txBody>
      </p:sp>
      <p:sp>
        <p:nvSpPr>
          <p:cNvPr id="367633" name="Rectangle 17"/>
          <p:cNvSpPr>
            <a:spLocks noChangeArrowheads="1"/>
          </p:cNvSpPr>
          <p:nvPr/>
        </p:nvSpPr>
        <p:spPr bwMode="auto">
          <a:xfrm>
            <a:off x="7788275" y="0"/>
            <a:ext cx="1355725" cy="1920875"/>
          </a:xfrm>
          <a:prstGeom prst="rect">
            <a:avLst/>
          </a:prstGeom>
          <a:noFill/>
          <a:ln w="9525" algn="ctr">
            <a:noFill/>
            <a:miter lim="800000"/>
            <a:headEnd/>
            <a:tailEnd/>
          </a:ln>
        </p:spPr>
        <p:txBody>
          <a:bodyPr wrap="none">
            <a:spAutoFit/>
          </a:bodyPr>
          <a:lstStyle/>
          <a:p>
            <a:r>
              <a:rPr lang="en-US" sz="12000" b="1">
                <a:solidFill>
                  <a:schemeClr val="bg1"/>
                </a:solidFill>
                <a:sym typeface="Symbol" pitchFamily="18" charset="2"/>
              </a:rPr>
              <a:t></a:t>
            </a:r>
          </a:p>
        </p:txBody>
      </p:sp>
      <p:sp>
        <p:nvSpPr>
          <p:cNvPr id="367634" name="Rectangle 18"/>
          <p:cNvSpPr>
            <a:spLocks noChangeArrowheads="1"/>
          </p:cNvSpPr>
          <p:nvPr/>
        </p:nvSpPr>
        <p:spPr bwMode="auto">
          <a:xfrm>
            <a:off x="5880100" y="3155950"/>
            <a:ext cx="1355725" cy="1920875"/>
          </a:xfrm>
          <a:prstGeom prst="rect">
            <a:avLst/>
          </a:prstGeom>
          <a:noFill/>
          <a:ln w="9525" algn="ctr">
            <a:noFill/>
            <a:miter lim="800000"/>
            <a:headEnd/>
            <a:tailEnd/>
          </a:ln>
        </p:spPr>
        <p:txBody>
          <a:bodyPr wrap="none">
            <a:spAutoFit/>
          </a:bodyPr>
          <a:lstStyle/>
          <a:p>
            <a:r>
              <a:rPr lang="en-US" sz="12000" b="1">
                <a:solidFill>
                  <a:schemeClr val="bg1"/>
                </a:solidFill>
                <a:sym typeface="Symbol" pitchFamily="18" charset="2"/>
              </a:rPr>
              <a:t></a:t>
            </a:r>
          </a:p>
        </p:txBody>
      </p:sp>
      <p:sp>
        <p:nvSpPr>
          <p:cNvPr id="367635" name="Rectangle 19"/>
          <p:cNvSpPr>
            <a:spLocks noChangeArrowheads="1"/>
          </p:cNvSpPr>
          <p:nvPr/>
        </p:nvSpPr>
        <p:spPr bwMode="auto">
          <a:xfrm>
            <a:off x="0" y="914400"/>
            <a:ext cx="1355725" cy="1920875"/>
          </a:xfrm>
          <a:prstGeom prst="rect">
            <a:avLst/>
          </a:prstGeom>
          <a:noFill/>
          <a:ln w="9525" algn="ctr">
            <a:noFill/>
            <a:miter lim="800000"/>
            <a:headEnd/>
            <a:tailEnd/>
          </a:ln>
        </p:spPr>
        <p:txBody>
          <a:bodyPr wrap="none">
            <a:spAutoFit/>
          </a:bodyPr>
          <a:lstStyle/>
          <a:p>
            <a:r>
              <a:rPr lang="en-US" sz="12000" b="1">
                <a:solidFill>
                  <a:schemeClr val="bg1"/>
                </a:solidFill>
                <a:sym typeface="Symbol" pitchFamily="18" charset="2"/>
              </a:rPr>
              <a:t></a:t>
            </a:r>
          </a:p>
        </p:txBody>
      </p:sp>
      <p:sp>
        <p:nvSpPr>
          <p:cNvPr id="367636" name="Rectangle 20"/>
          <p:cNvSpPr>
            <a:spLocks noChangeArrowheads="1"/>
          </p:cNvSpPr>
          <p:nvPr/>
        </p:nvSpPr>
        <p:spPr bwMode="auto">
          <a:xfrm>
            <a:off x="3751263" y="4752975"/>
            <a:ext cx="1355725" cy="1920875"/>
          </a:xfrm>
          <a:prstGeom prst="rect">
            <a:avLst/>
          </a:prstGeom>
          <a:noFill/>
          <a:ln w="9525" algn="ctr">
            <a:noFill/>
            <a:miter lim="800000"/>
            <a:headEnd/>
            <a:tailEnd/>
          </a:ln>
        </p:spPr>
        <p:txBody>
          <a:bodyPr wrap="none">
            <a:spAutoFit/>
          </a:bodyPr>
          <a:lstStyle/>
          <a:p>
            <a:r>
              <a:rPr lang="en-US" sz="12000" b="1">
                <a:solidFill>
                  <a:schemeClr val="bg1"/>
                </a:solidFill>
                <a:sym typeface="Symbol" pitchFamily="18" charset="2"/>
              </a:rPr>
              <a:t></a:t>
            </a:r>
          </a:p>
        </p:txBody>
      </p:sp>
      <p:sp>
        <p:nvSpPr>
          <p:cNvPr id="367637" name="Rectangle 21"/>
          <p:cNvSpPr>
            <a:spLocks noChangeArrowheads="1"/>
          </p:cNvSpPr>
          <p:nvPr/>
        </p:nvSpPr>
        <p:spPr bwMode="auto">
          <a:xfrm>
            <a:off x="7788275" y="3192463"/>
            <a:ext cx="1355725" cy="1920875"/>
          </a:xfrm>
          <a:prstGeom prst="rect">
            <a:avLst/>
          </a:prstGeom>
          <a:noFill/>
          <a:ln w="9525" algn="ctr">
            <a:noFill/>
            <a:miter lim="800000"/>
            <a:headEnd/>
            <a:tailEnd/>
          </a:ln>
        </p:spPr>
        <p:txBody>
          <a:bodyPr wrap="none">
            <a:spAutoFit/>
          </a:bodyPr>
          <a:lstStyle/>
          <a:p>
            <a:r>
              <a:rPr lang="en-US" sz="12000" b="1">
                <a:solidFill>
                  <a:schemeClr val="bg1"/>
                </a:solidFill>
                <a:sym typeface="Symbol" pitchFamily="18" charset="2"/>
              </a:rPr>
              <a:t></a:t>
            </a:r>
          </a:p>
        </p:txBody>
      </p:sp>
      <p:sp>
        <p:nvSpPr>
          <p:cNvPr id="367638" name="Rectangle 22"/>
          <p:cNvSpPr>
            <a:spLocks noChangeArrowheads="1"/>
          </p:cNvSpPr>
          <p:nvPr/>
        </p:nvSpPr>
        <p:spPr bwMode="auto">
          <a:xfrm>
            <a:off x="5834063" y="4508500"/>
            <a:ext cx="1355725" cy="1920875"/>
          </a:xfrm>
          <a:prstGeom prst="rect">
            <a:avLst/>
          </a:prstGeom>
          <a:noFill/>
          <a:ln w="9525" algn="ctr">
            <a:noFill/>
            <a:miter lim="800000"/>
            <a:headEnd/>
            <a:tailEnd/>
          </a:ln>
        </p:spPr>
        <p:txBody>
          <a:bodyPr wrap="none">
            <a:spAutoFit/>
          </a:bodyPr>
          <a:lstStyle/>
          <a:p>
            <a:r>
              <a:rPr lang="en-US" sz="12000" b="1">
                <a:solidFill>
                  <a:schemeClr val="bg1"/>
                </a:solidFill>
                <a:sym typeface="Symbol" pitchFamily="18" charset="2"/>
              </a:rPr>
              <a:t></a:t>
            </a:r>
          </a:p>
        </p:txBody>
      </p:sp>
      <p:sp>
        <p:nvSpPr>
          <p:cNvPr id="367639" name="Rectangle 23"/>
          <p:cNvSpPr>
            <a:spLocks noChangeArrowheads="1"/>
          </p:cNvSpPr>
          <p:nvPr/>
        </p:nvSpPr>
        <p:spPr bwMode="auto">
          <a:xfrm>
            <a:off x="1935163" y="2619375"/>
            <a:ext cx="2136775" cy="3140075"/>
          </a:xfrm>
          <a:prstGeom prst="rect">
            <a:avLst/>
          </a:prstGeom>
          <a:noFill/>
          <a:ln w="9525" algn="ctr">
            <a:noFill/>
            <a:miter lim="800000"/>
            <a:headEnd/>
            <a:tailEnd/>
          </a:ln>
        </p:spPr>
        <p:txBody>
          <a:bodyPr wrap="none">
            <a:spAutoFit/>
          </a:bodyPr>
          <a:lstStyle/>
          <a:p>
            <a:r>
              <a:rPr lang="en-US" sz="20000" b="1">
                <a:solidFill>
                  <a:schemeClr val="bg1"/>
                </a:solidFill>
                <a:sym typeface="Symbol" pitchFamily="18" charset="2"/>
              </a:rPr>
              <a:t></a:t>
            </a:r>
          </a:p>
        </p:txBody>
      </p:sp>
      <p:sp>
        <p:nvSpPr>
          <p:cNvPr id="367640" name="Rectangle 24"/>
          <p:cNvSpPr>
            <a:spLocks noChangeArrowheads="1"/>
          </p:cNvSpPr>
          <p:nvPr/>
        </p:nvSpPr>
        <p:spPr bwMode="auto">
          <a:xfrm>
            <a:off x="288925" y="4267200"/>
            <a:ext cx="2136775" cy="3140075"/>
          </a:xfrm>
          <a:prstGeom prst="rect">
            <a:avLst/>
          </a:prstGeom>
          <a:noFill/>
          <a:ln w="9525" algn="ctr">
            <a:noFill/>
            <a:miter lim="800000"/>
            <a:headEnd/>
            <a:tailEnd/>
          </a:ln>
        </p:spPr>
        <p:txBody>
          <a:bodyPr wrap="none">
            <a:spAutoFit/>
          </a:bodyPr>
          <a:lstStyle/>
          <a:p>
            <a:r>
              <a:rPr lang="en-US" sz="20000" b="1">
                <a:solidFill>
                  <a:schemeClr val="bg1"/>
                </a:solidFill>
                <a:sym typeface="Symbol" pitchFamily="18" charset="2"/>
              </a:rPr>
              <a:t></a:t>
            </a:r>
          </a:p>
        </p:txBody>
      </p:sp>
      <p:sp>
        <p:nvSpPr>
          <p:cNvPr id="367641" name="Rectangle 25"/>
          <p:cNvSpPr>
            <a:spLocks noChangeArrowheads="1"/>
          </p:cNvSpPr>
          <p:nvPr/>
        </p:nvSpPr>
        <p:spPr bwMode="auto">
          <a:xfrm>
            <a:off x="7007225" y="4114800"/>
            <a:ext cx="2136775" cy="3140075"/>
          </a:xfrm>
          <a:prstGeom prst="rect">
            <a:avLst/>
          </a:prstGeom>
          <a:noFill/>
          <a:ln w="9525" algn="ctr">
            <a:noFill/>
            <a:miter lim="800000"/>
            <a:headEnd/>
            <a:tailEnd/>
          </a:ln>
        </p:spPr>
        <p:txBody>
          <a:bodyPr wrap="none">
            <a:spAutoFit/>
          </a:bodyPr>
          <a:lstStyle/>
          <a:p>
            <a:r>
              <a:rPr lang="en-US" sz="20000" b="1">
                <a:solidFill>
                  <a:schemeClr val="bg1"/>
                </a:solidFill>
                <a:sym typeface="Symbol" pitchFamily="18" charset="2"/>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7619"/>
                                        </p:tgtEl>
                                        <p:attrNameLst>
                                          <p:attrName>style.visibility</p:attrName>
                                        </p:attrNameLst>
                                      </p:cBhvr>
                                      <p:to>
                                        <p:strVal val="visible"/>
                                      </p:to>
                                    </p:set>
                                    <p:animEffect transition="in" filter="fade">
                                      <p:cBhvr>
                                        <p:cTn id="7" dur="2000"/>
                                        <p:tgtEl>
                                          <p:spTgt spid="367619"/>
                                        </p:tgtEl>
                                      </p:cBhvr>
                                    </p:animEffect>
                                  </p:childTnLst>
                                </p:cTn>
                              </p:par>
                            </p:childTnLst>
                          </p:cTn>
                        </p:par>
                        <p:par>
                          <p:cTn id="8" fill="hold">
                            <p:stCondLst>
                              <p:cond delay="2000"/>
                            </p:stCondLst>
                            <p:childTnLst>
                              <p:par>
                                <p:cTn id="9" presetID="45" presetClass="entr" presetSubtype="0" fill="hold" grpId="0" nodeType="afterEffect">
                                  <p:stCondLst>
                                    <p:cond delay="0"/>
                                  </p:stCondLst>
                                  <p:iterate type="lt">
                                    <p:tmPct val="10000"/>
                                  </p:iterate>
                                  <p:childTnLst>
                                    <p:set>
                                      <p:cBhvr>
                                        <p:cTn id="10" dur="1" fill="hold">
                                          <p:stCondLst>
                                            <p:cond delay="0"/>
                                          </p:stCondLst>
                                        </p:cTn>
                                        <p:tgtEl>
                                          <p:spTgt spid="367622">
                                            <p:txEl>
                                              <p:pRg st="0" end="0"/>
                                            </p:txEl>
                                          </p:spTgt>
                                        </p:tgtEl>
                                        <p:attrNameLst>
                                          <p:attrName>style.visibility</p:attrName>
                                        </p:attrNameLst>
                                      </p:cBhvr>
                                      <p:to>
                                        <p:strVal val="visible"/>
                                      </p:to>
                                    </p:set>
                                    <p:animEffect transition="in" filter="fade">
                                      <p:cBhvr>
                                        <p:cTn id="11" dur="5000"/>
                                        <p:tgtEl>
                                          <p:spTgt spid="367622">
                                            <p:txEl>
                                              <p:pRg st="0" end="0"/>
                                            </p:txEl>
                                          </p:spTgt>
                                        </p:tgtEl>
                                      </p:cBhvr>
                                    </p:animEffect>
                                    <p:anim calcmode="lin" valueType="num">
                                      <p:cBhvr>
                                        <p:cTn id="12" dur="5000" fill="hold"/>
                                        <p:tgtEl>
                                          <p:spTgt spid="367622">
                                            <p:txEl>
                                              <p:pRg st="0" end="0"/>
                                            </p:txEl>
                                          </p:spTgt>
                                        </p:tgtEl>
                                        <p:attrNameLst>
                                          <p:attrName>ppt_w</p:attrName>
                                        </p:attrNameLst>
                                      </p:cBhvr>
                                      <p:tavLst>
                                        <p:tav tm="0" fmla="#ppt_w*sin(2.5*pi*$)">
                                          <p:val>
                                            <p:fltVal val="0"/>
                                          </p:val>
                                        </p:tav>
                                        <p:tav tm="100000">
                                          <p:val>
                                            <p:fltVal val="1"/>
                                          </p:val>
                                        </p:tav>
                                      </p:tavLst>
                                    </p:anim>
                                    <p:anim calcmode="lin" valueType="num">
                                      <p:cBhvr>
                                        <p:cTn id="13" dur="5000" fill="hold"/>
                                        <p:tgtEl>
                                          <p:spTgt spid="367622">
                                            <p:txEl>
                                              <p:pRg st="0" end="0"/>
                                            </p:txEl>
                                          </p:spTgt>
                                        </p:tgtEl>
                                        <p:attrNameLst>
                                          <p:attrName>ppt_h</p:attrName>
                                        </p:attrNameLst>
                                      </p:cBhvr>
                                      <p:tavLst>
                                        <p:tav tm="0">
                                          <p:val>
                                            <p:strVal val="#ppt_h"/>
                                          </p:val>
                                        </p:tav>
                                        <p:tav tm="100000">
                                          <p:val>
                                            <p:strVal val="#ppt_h"/>
                                          </p:val>
                                        </p:tav>
                                      </p:tavLst>
                                    </p:anim>
                                  </p:childTnLst>
                                </p:cTn>
                              </p:par>
                            </p:childTnLst>
                          </p:cTn>
                        </p:par>
                        <p:par>
                          <p:cTn id="14" fill="hold">
                            <p:stCondLst>
                              <p:cond delay="7000"/>
                            </p:stCondLst>
                            <p:childTnLst>
                              <p:par>
                                <p:cTn id="15" presetID="10" presetClass="exit" presetSubtype="0" fill="hold" grpId="1" nodeType="afterEffect">
                                  <p:stCondLst>
                                    <p:cond delay="0"/>
                                  </p:stCondLst>
                                  <p:iterate type="lt">
                                    <p:tmPct val="0"/>
                                  </p:iterate>
                                  <p:childTnLst>
                                    <p:animEffect transition="out" filter="fade">
                                      <p:cBhvr>
                                        <p:cTn id="16" dur="2000"/>
                                        <p:tgtEl>
                                          <p:spTgt spid="367622">
                                            <p:txEl>
                                              <p:pRg st="0" end="0"/>
                                            </p:txEl>
                                          </p:spTgt>
                                        </p:tgtEl>
                                      </p:cBhvr>
                                    </p:animEffect>
                                    <p:set>
                                      <p:cBhvr>
                                        <p:cTn id="17" dur="1" fill="hold">
                                          <p:stCondLst>
                                            <p:cond delay="1999"/>
                                          </p:stCondLst>
                                        </p:cTn>
                                        <p:tgtEl>
                                          <p:spTgt spid="367622">
                                            <p:txEl>
                                              <p:pRg st="0" end="0"/>
                                            </p:txEl>
                                          </p:spTgt>
                                        </p:tgtEl>
                                        <p:attrNameLst>
                                          <p:attrName>style.visibility</p:attrName>
                                        </p:attrNameLst>
                                      </p:cBhvr>
                                      <p:to>
                                        <p:strVal val="hidden"/>
                                      </p:to>
                                    </p:set>
                                  </p:childTnLst>
                                </p:cTn>
                              </p:par>
                            </p:childTnLst>
                          </p:cTn>
                        </p:par>
                        <p:par>
                          <p:cTn id="18" fill="hold">
                            <p:stCondLst>
                              <p:cond delay="9000"/>
                            </p:stCondLst>
                            <p:childTnLst>
                              <p:par>
                                <p:cTn id="19" presetID="10" presetClass="entr" presetSubtype="0" fill="hold" grpId="0" nodeType="afterEffect">
                                  <p:stCondLst>
                                    <p:cond delay="0"/>
                                  </p:stCondLst>
                                  <p:iterate type="lt">
                                    <p:tmPct val="0"/>
                                  </p:iterate>
                                  <p:childTnLst>
                                    <p:set>
                                      <p:cBhvr>
                                        <p:cTn id="20" dur="1" fill="hold">
                                          <p:stCondLst>
                                            <p:cond delay="0"/>
                                          </p:stCondLst>
                                        </p:cTn>
                                        <p:tgtEl>
                                          <p:spTgt spid="367623">
                                            <p:txEl>
                                              <p:pRg st="0" end="0"/>
                                            </p:txEl>
                                          </p:spTgt>
                                        </p:tgtEl>
                                        <p:attrNameLst>
                                          <p:attrName>style.visibility</p:attrName>
                                        </p:attrNameLst>
                                      </p:cBhvr>
                                      <p:to>
                                        <p:strVal val="visible"/>
                                      </p:to>
                                    </p:set>
                                    <p:animEffect transition="in" filter="fade">
                                      <p:cBhvr>
                                        <p:cTn id="21" dur="5000"/>
                                        <p:tgtEl>
                                          <p:spTgt spid="367623">
                                            <p:txEl>
                                              <p:pRg st="0" end="0"/>
                                            </p:txEl>
                                          </p:spTgt>
                                        </p:tgtEl>
                                      </p:cBhvr>
                                    </p:animEffect>
                                  </p:childTnLst>
                                </p:cTn>
                              </p:par>
                            </p:childTnLst>
                          </p:cTn>
                        </p:par>
                        <p:par>
                          <p:cTn id="22" fill="hold">
                            <p:stCondLst>
                              <p:cond delay="14000"/>
                            </p:stCondLst>
                            <p:childTnLst>
                              <p:par>
                                <p:cTn id="23" presetID="10" presetClass="exit" presetSubtype="0" fill="hold" grpId="1" nodeType="afterEffect">
                                  <p:stCondLst>
                                    <p:cond delay="0"/>
                                  </p:stCondLst>
                                  <p:iterate type="lt">
                                    <p:tmPct val="0"/>
                                  </p:iterate>
                                  <p:childTnLst>
                                    <p:animEffect transition="out" filter="fade">
                                      <p:cBhvr>
                                        <p:cTn id="24" dur="2000"/>
                                        <p:tgtEl>
                                          <p:spTgt spid="367623">
                                            <p:txEl>
                                              <p:pRg st="0" end="0"/>
                                            </p:txEl>
                                          </p:spTgt>
                                        </p:tgtEl>
                                      </p:cBhvr>
                                    </p:animEffect>
                                    <p:set>
                                      <p:cBhvr>
                                        <p:cTn id="25" dur="1" fill="hold">
                                          <p:stCondLst>
                                            <p:cond delay="1999"/>
                                          </p:stCondLst>
                                        </p:cTn>
                                        <p:tgtEl>
                                          <p:spTgt spid="367623">
                                            <p:txEl>
                                              <p:pRg st="0" end="0"/>
                                            </p:txEl>
                                          </p:spTgt>
                                        </p:tgtEl>
                                        <p:attrNameLst>
                                          <p:attrName>style.visibility</p:attrName>
                                        </p:attrNameLst>
                                      </p:cBhvr>
                                      <p:to>
                                        <p:strVal val="hidden"/>
                                      </p:to>
                                    </p:set>
                                  </p:childTnLst>
                                </p:cTn>
                              </p:par>
                            </p:childTnLst>
                          </p:cTn>
                        </p:par>
                        <p:par>
                          <p:cTn id="26" fill="hold">
                            <p:stCondLst>
                              <p:cond delay="16000"/>
                            </p:stCondLst>
                            <p:childTnLst>
                              <p:par>
                                <p:cTn id="27" presetID="10" presetClass="entr" presetSubtype="0" fill="hold" grpId="0" nodeType="afterEffect">
                                  <p:stCondLst>
                                    <p:cond delay="0"/>
                                  </p:stCondLst>
                                  <p:childTnLst>
                                    <p:set>
                                      <p:cBhvr>
                                        <p:cTn id="28" dur="1" fill="hold">
                                          <p:stCondLst>
                                            <p:cond delay="0"/>
                                          </p:stCondLst>
                                        </p:cTn>
                                        <p:tgtEl>
                                          <p:spTgt spid="367624"/>
                                        </p:tgtEl>
                                        <p:attrNameLst>
                                          <p:attrName>style.visibility</p:attrName>
                                        </p:attrNameLst>
                                      </p:cBhvr>
                                      <p:to>
                                        <p:strVal val="visible"/>
                                      </p:to>
                                    </p:set>
                                    <p:animEffect transition="in" filter="fade">
                                      <p:cBhvr>
                                        <p:cTn id="29" dur="2000"/>
                                        <p:tgtEl>
                                          <p:spTgt spid="367624"/>
                                        </p:tgtEl>
                                      </p:cBhvr>
                                    </p:animEffect>
                                  </p:childTnLst>
                                </p:cTn>
                              </p:par>
                            </p:childTnLst>
                          </p:cTn>
                        </p:par>
                        <p:par>
                          <p:cTn id="30" fill="hold">
                            <p:stCondLst>
                              <p:cond delay="18000"/>
                            </p:stCondLst>
                            <p:childTnLst>
                              <p:par>
                                <p:cTn id="31" presetID="10" presetClass="entr" presetSubtype="0" fill="hold" grpId="0" nodeType="afterEffect">
                                  <p:stCondLst>
                                    <p:cond delay="0"/>
                                  </p:stCondLst>
                                  <p:childTnLst>
                                    <p:set>
                                      <p:cBhvr>
                                        <p:cTn id="32" dur="1" fill="hold">
                                          <p:stCondLst>
                                            <p:cond delay="0"/>
                                          </p:stCondLst>
                                        </p:cTn>
                                        <p:tgtEl>
                                          <p:spTgt spid="367625"/>
                                        </p:tgtEl>
                                        <p:attrNameLst>
                                          <p:attrName>style.visibility</p:attrName>
                                        </p:attrNameLst>
                                      </p:cBhvr>
                                      <p:to>
                                        <p:strVal val="visible"/>
                                      </p:to>
                                    </p:set>
                                    <p:animEffect transition="in" filter="fade">
                                      <p:cBhvr>
                                        <p:cTn id="33" dur="2000"/>
                                        <p:tgtEl>
                                          <p:spTgt spid="367625"/>
                                        </p:tgtEl>
                                      </p:cBhvr>
                                    </p:animEffect>
                                  </p:childTnLst>
                                </p:cTn>
                              </p:par>
                            </p:childTnLst>
                          </p:cTn>
                        </p:par>
                        <p:par>
                          <p:cTn id="34" fill="hold">
                            <p:stCondLst>
                              <p:cond delay="20000"/>
                            </p:stCondLst>
                            <p:childTnLst>
                              <p:par>
                                <p:cTn id="35" presetID="10" presetClass="entr" presetSubtype="0" fill="hold" grpId="0" nodeType="afterEffect">
                                  <p:stCondLst>
                                    <p:cond delay="0"/>
                                  </p:stCondLst>
                                  <p:childTnLst>
                                    <p:set>
                                      <p:cBhvr>
                                        <p:cTn id="36" dur="1" fill="hold">
                                          <p:stCondLst>
                                            <p:cond delay="0"/>
                                          </p:stCondLst>
                                        </p:cTn>
                                        <p:tgtEl>
                                          <p:spTgt spid="367626"/>
                                        </p:tgtEl>
                                        <p:attrNameLst>
                                          <p:attrName>style.visibility</p:attrName>
                                        </p:attrNameLst>
                                      </p:cBhvr>
                                      <p:to>
                                        <p:strVal val="visible"/>
                                      </p:to>
                                    </p:set>
                                    <p:animEffect transition="in" filter="fade">
                                      <p:cBhvr>
                                        <p:cTn id="37" dur="2000"/>
                                        <p:tgtEl>
                                          <p:spTgt spid="367626"/>
                                        </p:tgtEl>
                                      </p:cBhvr>
                                    </p:animEffect>
                                  </p:childTnLst>
                                </p:cTn>
                              </p:par>
                            </p:childTnLst>
                          </p:cTn>
                        </p:par>
                        <p:par>
                          <p:cTn id="38" fill="hold">
                            <p:stCondLst>
                              <p:cond delay="22000"/>
                            </p:stCondLst>
                            <p:childTnLst>
                              <p:par>
                                <p:cTn id="39" presetID="10" presetClass="entr" presetSubtype="0" fill="hold" grpId="0" nodeType="afterEffect">
                                  <p:stCondLst>
                                    <p:cond delay="0"/>
                                  </p:stCondLst>
                                  <p:childTnLst>
                                    <p:set>
                                      <p:cBhvr>
                                        <p:cTn id="40" dur="1" fill="hold">
                                          <p:stCondLst>
                                            <p:cond delay="0"/>
                                          </p:stCondLst>
                                        </p:cTn>
                                        <p:tgtEl>
                                          <p:spTgt spid="367627"/>
                                        </p:tgtEl>
                                        <p:attrNameLst>
                                          <p:attrName>style.visibility</p:attrName>
                                        </p:attrNameLst>
                                      </p:cBhvr>
                                      <p:to>
                                        <p:strVal val="visible"/>
                                      </p:to>
                                    </p:set>
                                    <p:animEffect transition="in" filter="fade">
                                      <p:cBhvr>
                                        <p:cTn id="41" dur="2000"/>
                                        <p:tgtEl>
                                          <p:spTgt spid="367627"/>
                                        </p:tgtEl>
                                      </p:cBhvr>
                                    </p:animEffect>
                                  </p:childTnLst>
                                </p:cTn>
                              </p:par>
                            </p:childTnLst>
                          </p:cTn>
                        </p:par>
                        <p:par>
                          <p:cTn id="42" fill="hold">
                            <p:stCondLst>
                              <p:cond delay="24000"/>
                            </p:stCondLst>
                            <p:childTnLst>
                              <p:par>
                                <p:cTn id="43" presetID="10" presetClass="entr" presetSubtype="0" fill="hold" grpId="0" nodeType="afterEffect">
                                  <p:stCondLst>
                                    <p:cond delay="0"/>
                                  </p:stCondLst>
                                  <p:iterate type="lt">
                                    <p:tmPct val="0"/>
                                  </p:iterate>
                                  <p:childTnLst>
                                    <p:set>
                                      <p:cBhvr>
                                        <p:cTn id="44" dur="1" fill="hold">
                                          <p:stCondLst>
                                            <p:cond delay="0"/>
                                          </p:stCondLst>
                                        </p:cTn>
                                        <p:tgtEl>
                                          <p:spTgt spid="367628"/>
                                        </p:tgtEl>
                                        <p:attrNameLst>
                                          <p:attrName>style.visibility</p:attrName>
                                        </p:attrNameLst>
                                      </p:cBhvr>
                                      <p:to>
                                        <p:strVal val="visible"/>
                                      </p:to>
                                    </p:set>
                                    <p:animEffect transition="in" filter="fade">
                                      <p:cBhvr>
                                        <p:cTn id="45" dur="1000"/>
                                        <p:tgtEl>
                                          <p:spTgt spid="367628"/>
                                        </p:tgtEl>
                                      </p:cBhvr>
                                    </p:animEffect>
                                  </p:childTnLst>
                                </p:cTn>
                              </p:par>
                            </p:childTnLst>
                          </p:cTn>
                        </p:par>
                        <p:par>
                          <p:cTn id="46" fill="hold">
                            <p:stCondLst>
                              <p:cond delay="25000"/>
                            </p:stCondLst>
                            <p:childTnLst>
                              <p:par>
                                <p:cTn id="47" presetID="10" presetClass="entr" presetSubtype="0" fill="hold" grpId="0" nodeType="afterEffect">
                                  <p:stCondLst>
                                    <p:cond delay="0"/>
                                  </p:stCondLst>
                                  <p:childTnLst>
                                    <p:set>
                                      <p:cBhvr>
                                        <p:cTn id="48" dur="1" fill="hold">
                                          <p:stCondLst>
                                            <p:cond delay="0"/>
                                          </p:stCondLst>
                                        </p:cTn>
                                        <p:tgtEl>
                                          <p:spTgt spid="367629"/>
                                        </p:tgtEl>
                                        <p:attrNameLst>
                                          <p:attrName>style.visibility</p:attrName>
                                        </p:attrNameLst>
                                      </p:cBhvr>
                                      <p:to>
                                        <p:strVal val="visible"/>
                                      </p:to>
                                    </p:set>
                                    <p:animEffect transition="in" filter="fade">
                                      <p:cBhvr>
                                        <p:cTn id="49" dur="1000"/>
                                        <p:tgtEl>
                                          <p:spTgt spid="367629"/>
                                        </p:tgtEl>
                                      </p:cBhvr>
                                    </p:animEffect>
                                  </p:childTnLst>
                                </p:cTn>
                              </p:par>
                            </p:childTnLst>
                          </p:cTn>
                        </p:par>
                        <p:par>
                          <p:cTn id="50" fill="hold">
                            <p:stCondLst>
                              <p:cond delay="26000"/>
                            </p:stCondLst>
                            <p:childTnLst>
                              <p:par>
                                <p:cTn id="51" presetID="10" presetClass="entr" presetSubtype="0" fill="hold" grpId="0" nodeType="afterEffect">
                                  <p:stCondLst>
                                    <p:cond delay="0"/>
                                  </p:stCondLst>
                                  <p:childTnLst>
                                    <p:set>
                                      <p:cBhvr>
                                        <p:cTn id="52" dur="1" fill="hold">
                                          <p:stCondLst>
                                            <p:cond delay="0"/>
                                          </p:stCondLst>
                                        </p:cTn>
                                        <p:tgtEl>
                                          <p:spTgt spid="367630"/>
                                        </p:tgtEl>
                                        <p:attrNameLst>
                                          <p:attrName>style.visibility</p:attrName>
                                        </p:attrNameLst>
                                      </p:cBhvr>
                                      <p:to>
                                        <p:strVal val="visible"/>
                                      </p:to>
                                    </p:set>
                                    <p:animEffect transition="in" filter="fade">
                                      <p:cBhvr>
                                        <p:cTn id="53" dur="500"/>
                                        <p:tgtEl>
                                          <p:spTgt spid="367630"/>
                                        </p:tgtEl>
                                      </p:cBhvr>
                                    </p:animEffect>
                                  </p:childTnLst>
                                </p:cTn>
                              </p:par>
                            </p:childTnLst>
                          </p:cTn>
                        </p:par>
                        <p:par>
                          <p:cTn id="54" fill="hold">
                            <p:stCondLst>
                              <p:cond delay="26500"/>
                            </p:stCondLst>
                            <p:childTnLst>
                              <p:par>
                                <p:cTn id="55" presetID="10" presetClass="entr" presetSubtype="0" fill="hold" grpId="0" nodeType="afterEffect">
                                  <p:stCondLst>
                                    <p:cond delay="0"/>
                                  </p:stCondLst>
                                  <p:childTnLst>
                                    <p:set>
                                      <p:cBhvr>
                                        <p:cTn id="56" dur="1" fill="hold">
                                          <p:stCondLst>
                                            <p:cond delay="0"/>
                                          </p:stCondLst>
                                        </p:cTn>
                                        <p:tgtEl>
                                          <p:spTgt spid="367631"/>
                                        </p:tgtEl>
                                        <p:attrNameLst>
                                          <p:attrName>style.visibility</p:attrName>
                                        </p:attrNameLst>
                                      </p:cBhvr>
                                      <p:to>
                                        <p:strVal val="visible"/>
                                      </p:to>
                                    </p:set>
                                    <p:animEffect transition="in" filter="fade">
                                      <p:cBhvr>
                                        <p:cTn id="57" dur="500"/>
                                        <p:tgtEl>
                                          <p:spTgt spid="367631"/>
                                        </p:tgtEl>
                                      </p:cBhvr>
                                    </p:animEffect>
                                  </p:childTnLst>
                                </p:cTn>
                              </p:par>
                            </p:childTnLst>
                          </p:cTn>
                        </p:par>
                        <p:par>
                          <p:cTn id="58" fill="hold">
                            <p:stCondLst>
                              <p:cond delay="27000"/>
                            </p:stCondLst>
                            <p:childTnLst>
                              <p:par>
                                <p:cTn id="59" presetID="10" presetClass="entr" presetSubtype="0" fill="hold" grpId="0" nodeType="afterEffect">
                                  <p:stCondLst>
                                    <p:cond delay="0"/>
                                  </p:stCondLst>
                                  <p:childTnLst>
                                    <p:set>
                                      <p:cBhvr>
                                        <p:cTn id="60" dur="1" fill="hold">
                                          <p:stCondLst>
                                            <p:cond delay="0"/>
                                          </p:stCondLst>
                                        </p:cTn>
                                        <p:tgtEl>
                                          <p:spTgt spid="367632"/>
                                        </p:tgtEl>
                                        <p:attrNameLst>
                                          <p:attrName>style.visibility</p:attrName>
                                        </p:attrNameLst>
                                      </p:cBhvr>
                                      <p:to>
                                        <p:strVal val="visible"/>
                                      </p:to>
                                    </p:set>
                                    <p:animEffect transition="in" filter="fade">
                                      <p:cBhvr>
                                        <p:cTn id="61" dur="500"/>
                                        <p:tgtEl>
                                          <p:spTgt spid="367632"/>
                                        </p:tgtEl>
                                      </p:cBhvr>
                                    </p:animEffect>
                                  </p:childTnLst>
                                </p:cTn>
                              </p:par>
                            </p:childTnLst>
                          </p:cTn>
                        </p:par>
                        <p:par>
                          <p:cTn id="62" fill="hold">
                            <p:stCondLst>
                              <p:cond delay="27500"/>
                            </p:stCondLst>
                            <p:childTnLst>
                              <p:par>
                                <p:cTn id="63" presetID="10" presetClass="entr" presetSubtype="0" fill="hold" grpId="0" nodeType="afterEffect">
                                  <p:stCondLst>
                                    <p:cond delay="0"/>
                                  </p:stCondLst>
                                  <p:childTnLst>
                                    <p:set>
                                      <p:cBhvr>
                                        <p:cTn id="64" dur="1" fill="hold">
                                          <p:stCondLst>
                                            <p:cond delay="0"/>
                                          </p:stCondLst>
                                        </p:cTn>
                                        <p:tgtEl>
                                          <p:spTgt spid="367633"/>
                                        </p:tgtEl>
                                        <p:attrNameLst>
                                          <p:attrName>style.visibility</p:attrName>
                                        </p:attrNameLst>
                                      </p:cBhvr>
                                      <p:to>
                                        <p:strVal val="visible"/>
                                      </p:to>
                                    </p:set>
                                    <p:animEffect transition="in" filter="fade">
                                      <p:cBhvr>
                                        <p:cTn id="65" dur="500"/>
                                        <p:tgtEl>
                                          <p:spTgt spid="367633"/>
                                        </p:tgtEl>
                                      </p:cBhvr>
                                    </p:animEffect>
                                  </p:childTnLst>
                                </p:cTn>
                              </p:par>
                            </p:childTnLst>
                          </p:cTn>
                        </p:par>
                        <p:par>
                          <p:cTn id="66" fill="hold">
                            <p:stCondLst>
                              <p:cond delay="28000"/>
                            </p:stCondLst>
                            <p:childTnLst>
                              <p:par>
                                <p:cTn id="67" presetID="10" presetClass="entr" presetSubtype="0" fill="hold" grpId="0" nodeType="afterEffect">
                                  <p:stCondLst>
                                    <p:cond delay="0"/>
                                  </p:stCondLst>
                                  <p:childTnLst>
                                    <p:set>
                                      <p:cBhvr>
                                        <p:cTn id="68" dur="1" fill="hold">
                                          <p:stCondLst>
                                            <p:cond delay="0"/>
                                          </p:stCondLst>
                                        </p:cTn>
                                        <p:tgtEl>
                                          <p:spTgt spid="367634"/>
                                        </p:tgtEl>
                                        <p:attrNameLst>
                                          <p:attrName>style.visibility</p:attrName>
                                        </p:attrNameLst>
                                      </p:cBhvr>
                                      <p:to>
                                        <p:strVal val="visible"/>
                                      </p:to>
                                    </p:set>
                                    <p:animEffect transition="in" filter="fade">
                                      <p:cBhvr>
                                        <p:cTn id="69" dur="500"/>
                                        <p:tgtEl>
                                          <p:spTgt spid="367634"/>
                                        </p:tgtEl>
                                      </p:cBhvr>
                                    </p:animEffect>
                                  </p:childTnLst>
                                </p:cTn>
                              </p:par>
                            </p:childTnLst>
                          </p:cTn>
                        </p:par>
                        <p:par>
                          <p:cTn id="70" fill="hold">
                            <p:stCondLst>
                              <p:cond delay="28500"/>
                            </p:stCondLst>
                            <p:childTnLst>
                              <p:par>
                                <p:cTn id="71" presetID="10" presetClass="entr" presetSubtype="0" fill="hold" grpId="0" nodeType="afterEffect">
                                  <p:stCondLst>
                                    <p:cond delay="0"/>
                                  </p:stCondLst>
                                  <p:childTnLst>
                                    <p:set>
                                      <p:cBhvr>
                                        <p:cTn id="72" dur="1" fill="hold">
                                          <p:stCondLst>
                                            <p:cond delay="0"/>
                                          </p:stCondLst>
                                        </p:cTn>
                                        <p:tgtEl>
                                          <p:spTgt spid="367635"/>
                                        </p:tgtEl>
                                        <p:attrNameLst>
                                          <p:attrName>style.visibility</p:attrName>
                                        </p:attrNameLst>
                                      </p:cBhvr>
                                      <p:to>
                                        <p:strVal val="visible"/>
                                      </p:to>
                                    </p:set>
                                    <p:animEffect transition="in" filter="fade">
                                      <p:cBhvr>
                                        <p:cTn id="73" dur="500"/>
                                        <p:tgtEl>
                                          <p:spTgt spid="367635"/>
                                        </p:tgtEl>
                                      </p:cBhvr>
                                    </p:animEffect>
                                  </p:childTnLst>
                                </p:cTn>
                              </p:par>
                            </p:childTnLst>
                          </p:cTn>
                        </p:par>
                        <p:par>
                          <p:cTn id="74" fill="hold">
                            <p:stCondLst>
                              <p:cond delay="29000"/>
                            </p:stCondLst>
                            <p:childTnLst>
                              <p:par>
                                <p:cTn id="75" presetID="10" presetClass="entr" presetSubtype="0" fill="hold" grpId="0" nodeType="afterEffect">
                                  <p:stCondLst>
                                    <p:cond delay="0"/>
                                  </p:stCondLst>
                                  <p:childTnLst>
                                    <p:set>
                                      <p:cBhvr>
                                        <p:cTn id="76" dur="1" fill="hold">
                                          <p:stCondLst>
                                            <p:cond delay="0"/>
                                          </p:stCondLst>
                                        </p:cTn>
                                        <p:tgtEl>
                                          <p:spTgt spid="367636"/>
                                        </p:tgtEl>
                                        <p:attrNameLst>
                                          <p:attrName>style.visibility</p:attrName>
                                        </p:attrNameLst>
                                      </p:cBhvr>
                                      <p:to>
                                        <p:strVal val="visible"/>
                                      </p:to>
                                    </p:set>
                                    <p:animEffect transition="in" filter="fade">
                                      <p:cBhvr>
                                        <p:cTn id="77" dur="500"/>
                                        <p:tgtEl>
                                          <p:spTgt spid="367636"/>
                                        </p:tgtEl>
                                      </p:cBhvr>
                                    </p:animEffect>
                                  </p:childTnLst>
                                </p:cTn>
                              </p:par>
                            </p:childTnLst>
                          </p:cTn>
                        </p:par>
                        <p:par>
                          <p:cTn id="78" fill="hold">
                            <p:stCondLst>
                              <p:cond delay="29500"/>
                            </p:stCondLst>
                            <p:childTnLst>
                              <p:par>
                                <p:cTn id="79" presetID="10" presetClass="entr" presetSubtype="0" fill="hold" grpId="0" nodeType="afterEffect">
                                  <p:stCondLst>
                                    <p:cond delay="0"/>
                                  </p:stCondLst>
                                  <p:childTnLst>
                                    <p:set>
                                      <p:cBhvr>
                                        <p:cTn id="80" dur="1" fill="hold">
                                          <p:stCondLst>
                                            <p:cond delay="0"/>
                                          </p:stCondLst>
                                        </p:cTn>
                                        <p:tgtEl>
                                          <p:spTgt spid="367637"/>
                                        </p:tgtEl>
                                        <p:attrNameLst>
                                          <p:attrName>style.visibility</p:attrName>
                                        </p:attrNameLst>
                                      </p:cBhvr>
                                      <p:to>
                                        <p:strVal val="visible"/>
                                      </p:to>
                                    </p:set>
                                    <p:animEffect transition="in" filter="fade">
                                      <p:cBhvr>
                                        <p:cTn id="81" dur="500"/>
                                        <p:tgtEl>
                                          <p:spTgt spid="367637"/>
                                        </p:tgtEl>
                                      </p:cBhvr>
                                    </p:animEffect>
                                  </p:childTnLst>
                                </p:cTn>
                              </p:par>
                            </p:childTnLst>
                          </p:cTn>
                        </p:par>
                        <p:par>
                          <p:cTn id="82" fill="hold">
                            <p:stCondLst>
                              <p:cond delay="30000"/>
                            </p:stCondLst>
                            <p:childTnLst>
                              <p:par>
                                <p:cTn id="83" presetID="10" presetClass="entr" presetSubtype="0" fill="hold" grpId="0" nodeType="afterEffect">
                                  <p:stCondLst>
                                    <p:cond delay="0"/>
                                  </p:stCondLst>
                                  <p:childTnLst>
                                    <p:set>
                                      <p:cBhvr>
                                        <p:cTn id="84" dur="1" fill="hold">
                                          <p:stCondLst>
                                            <p:cond delay="0"/>
                                          </p:stCondLst>
                                        </p:cTn>
                                        <p:tgtEl>
                                          <p:spTgt spid="367638"/>
                                        </p:tgtEl>
                                        <p:attrNameLst>
                                          <p:attrName>style.visibility</p:attrName>
                                        </p:attrNameLst>
                                      </p:cBhvr>
                                      <p:to>
                                        <p:strVal val="visible"/>
                                      </p:to>
                                    </p:set>
                                    <p:animEffect transition="in" filter="fade">
                                      <p:cBhvr>
                                        <p:cTn id="85" dur="500"/>
                                        <p:tgtEl>
                                          <p:spTgt spid="367638"/>
                                        </p:tgtEl>
                                      </p:cBhvr>
                                    </p:animEffect>
                                  </p:childTnLst>
                                </p:cTn>
                              </p:par>
                            </p:childTnLst>
                          </p:cTn>
                        </p:par>
                        <p:par>
                          <p:cTn id="86" fill="hold">
                            <p:stCondLst>
                              <p:cond delay="30500"/>
                            </p:stCondLst>
                            <p:childTnLst>
                              <p:par>
                                <p:cTn id="87" presetID="10" presetClass="entr" presetSubtype="0" fill="hold" grpId="0" nodeType="afterEffect">
                                  <p:stCondLst>
                                    <p:cond delay="0"/>
                                  </p:stCondLst>
                                  <p:childTnLst>
                                    <p:set>
                                      <p:cBhvr>
                                        <p:cTn id="88" dur="1" fill="hold">
                                          <p:stCondLst>
                                            <p:cond delay="0"/>
                                          </p:stCondLst>
                                        </p:cTn>
                                        <p:tgtEl>
                                          <p:spTgt spid="367639"/>
                                        </p:tgtEl>
                                        <p:attrNameLst>
                                          <p:attrName>style.visibility</p:attrName>
                                        </p:attrNameLst>
                                      </p:cBhvr>
                                      <p:to>
                                        <p:strVal val="visible"/>
                                      </p:to>
                                    </p:set>
                                    <p:animEffect transition="in" filter="fade">
                                      <p:cBhvr>
                                        <p:cTn id="89" dur="500"/>
                                        <p:tgtEl>
                                          <p:spTgt spid="367639"/>
                                        </p:tgtEl>
                                      </p:cBhvr>
                                    </p:animEffect>
                                  </p:childTnLst>
                                </p:cTn>
                              </p:par>
                            </p:childTnLst>
                          </p:cTn>
                        </p:par>
                        <p:par>
                          <p:cTn id="90" fill="hold">
                            <p:stCondLst>
                              <p:cond delay="31000"/>
                            </p:stCondLst>
                            <p:childTnLst>
                              <p:par>
                                <p:cTn id="91" presetID="10" presetClass="entr" presetSubtype="0" fill="hold" grpId="0" nodeType="afterEffect">
                                  <p:stCondLst>
                                    <p:cond delay="0"/>
                                  </p:stCondLst>
                                  <p:childTnLst>
                                    <p:set>
                                      <p:cBhvr>
                                        <p:cTn id="92" dur="1" fill="hold">
                                          <p:stCondLst>
                                            <p:cond delay="0"/>
                                          </p:stCondLst>
                                        </p:cTn>
                                        <p:tgtEl>
                                          <p:spTgt spid="367640"/>
                                        </p:tgtEl>
                                        <p:attrNameLst>
                                          <p:attrName>style.visibility</p:attrName>
                                        </p:attrNameLst>
                                      </p:cBhvr>
                                      <p:to>
                                        <p:strVal val="visible"/>
                                      </p:to>
                                    </p:set>
                                    <p:animEffect transition="in" filter="fade">
                                      <p:cBhvr>
                                        <p:cTn id="93" dur="2000"/>
                                        <p:tgtEl>
                                          <p:spTgt spid="367640"/>
                                        </p:tgtEl>
                                      </p:cBhvr>
                                    </p:animEffect>
                                  </p:childTnLst>
                                </p:cTn>
                              </p:par>
                            </p:childTnLst>
                          </p:cTn>
                        </p:par>
                        <p:par>
                          <p:cTn id="94" fill="hold">
                            <p:stCondLst>
                              <p:cond delay="33000"/>
                            </p:stCondLst>
                            <p:childTnLst>
                              <p:par>
                                <p:cTn id="95" presetID="10" presetClass="entr" presetSubtype="0" fill="hold" grpId="0" nodeType="afterEffect">
                                  <p:stCondLst>
                                    <p:cond delay="0"/>
                                  </p:stCondLst>
                                  <p:childTnLst>
                                    <p:set>
                                      <p:cBhvr>
                                        <p:cTn id="96" dur="1" fill="hold">
                                          <p:stCondLst>
                                            <p:cond delay="0"/>
                                          </p:stCondLst>
                                        </p:cTn>
                                        <p:tgtEl>
                                          <p:spTgt spid="367641"/>
                                        </p:tgtEl>
                                        <p:attrNameLst>
                                          <p:attrName>style.visibility</p:attrName>
                                        </p:attrNameLst>
                                      </p:cBhvr>
                                      <p:to>
                                        <p:strVal val="visible"/>
                                      </p:to>
                                    </p:set>
                                    <p:animEffect transition="in" filter="fade">
                                      <p:cBhvr>
                                        <p:cTn id="97" dur="500"/>
                                        <p:tgtEl>
                                          <p:spTgt spid="367641"/>
                                        </p:tgtEl>
                                      </p:cBhvr>
                                    </p:animEffect>
                                  </p:childTnLst>
                                </p:cTn>
                              </p:par>
                            </p:childTnLst>
                          </p:cTn>
                        </p:par>
                        <p:par>
                          <p:cTn id="98" fill="hold">
                            <p:stCondLst>
                              <p:cond delay="33500"/>
                            </p:stCondLst>
                            <p:childTnLst>
                              <p:par>
                                <p:cTn id="99" presetID="2" presetClass="exit" presetSubtype="4" fill="hold" grpId="1" nodeType="afterEffect">
                                  <p:stCondLst>
                                    <p:cond delay="0"/>
                                  </p:stCondLst>
                                  <p:childTnLst>
                                    <p:anim calcmode="lin" valueType="num">
                                      <p:cBhvr additive="base">
                                        <p:cTn id="100" dur="500"/>
                                        <p:tgtEl>
                                          <p:spTgt spid="367634"/>
                                        </p:tgtEl>
                                        <p:attrNameLst>
                                          <p:attrName>ppt_x</p:attrName>
                                        </p:attrNameLst>
                                      </p:cBhvr>
                                      <p:tavLst>
                                        <p:tav tm="0">
                                          <p:val>
                                            <p:strVal val="ppt_x"/>
                                          </p:val>
                                        </p:tav>
                                        <p:tav tm="100000">
                                          <p:val>
                                            <p:strVal val="ppt_x"/>
                                          </p:val>
                                        </p:tav>
                                      </p:tavLst>
                                    </p:anim>
                                    <p:anim calcmode="lin" valueType="num">
                                      <p:cBhvr additive="base">
                                        <p:cTn id="101" dur="500"/>
                                        <p:tgtEl>
                                          <p:spTgt spid="367634"/>
                                        </p:tgtEl>
                                        <p:attrNameLst>
                                          <p:attrName>ppt_y</p:attrName>
                                        </p:attrNameLst>
                                      </p:cBhvr>
                                      <p:tavLst>
                                        <p:tav tm="0">
                                          <p:val>
                                            <p:strVal val="ppt_y"/>
                                          </p:val>
                                        </p:tav>
                                        <p:tav tm="100000">
                                          <p:val>
                                            <p:strVal val="1+ppt_h/2"/>
                                          </p:val>
                                        </p:tav>
                                      </p:tavLst>
                                    </p:anim>
                                    <p:set>
                                      <p:cBhvr>
                                        <p:cTn id="102" dur="1" fill="hold">
                                          <p:stCondLst>
                                            <p:cond delay="499"/>
                                          </p:stCondLst>
                                        </p:cTn>
                                        <p:tgtEl>
                                          <p:spTgt spid="367634"/>
                                        </p:tgtEl>
                                        <p:attrNameLst>
                                          <p:attrName>style.visibility</p:attrName>
                                        </p:attrNameLst>
                                      </p:cBhvr>
                                      <p:to>
                                        <p:strVal val="hidden"/>
                                      </p:to>
                                    </p:set>
                                  </p:childTnLst>
                                </p:cTn>
                              </p:par>
                            </p:childTnLst>
                          </p:cTn>
                        </p:par>
                        <p:par>
                          <p:cTn id="103" fill="hold">
                            <p:stCondLst>
                              <p:cond delay="34000"/>
                            </p:stCondLst>
                            <p:childTnLst>
                              <p:par>
                                <p:cTn id="104" presetID="2" presetClass="exit" presetSubtype="8" fill="hold" grpId="1" nodeType="afterEffect">
                                  <p:stCondLst>
                                    <p:cond delay="0"/>
                                  </p:stCondLst>
                                  <p:childTnLst>
                                    <p:anim calcmode="lin" valueType="num">
                                      <p:cBhvr additive="base">
                                        <p:cTn id="105" dur="2000"/>
                                        <p:tgtEl>
                                          <p:spTgt spid="367641"/>
                                        </p:tgtEl>
                                        <p:attrNameLst>
                                          <p:attrName>ppt_x</p:attrName>
                                        </p:attrNameLst>
                                      </p:cBhvr>
                                      <p:tavLst>
                                        <p:tav tm="0">
                                          <p:val>
                                            <p:strVal val="ppt_x"/>
                                          </p:val>
                                        </p:tav>
                                        <p:tav tm="100000">
                                          <p:val>
                                            <p:strVal val="0-ppt_w/2"/>
                                          </p:val>
                                        </p:tav>
                                      </p:tavLst>
                                    </p:anim>
                                    <p:anim calcmode="lin" valueType="num">
                                      <p:cBhvr additive="base">
                                        <p:cTn id="106" dur="2000"/>
                                        <p:tgtEl>
                                          <p:spTgt spid="367641"/>
                                        </p:tgtEl>
                                        <p:attrNameLst>
                                          <p:attrName>ppt_y</p:attrName>
                                        </p:attrNameLst>
                                      </p:cBhvr>
                                      <p:tavLst>
                                        <p:tav tm="0">
                                          <p:val>
                                            <p:strVal val="ppt_y"/>
                                          </p:val>
                                        </p:tav>
                                        <p:tav tm="100000">
                                          <p:val>
                                            <p:strVal val="ppt_y"/>
                                          </p:val>
                                        </p:tav>
                                      </p:tavLst>
                                    </p:anim>
                                    <p:set>
                                      <p:cBhvr>
                                        <p:cTn id="107" dur="1" fill="hold">
                                          <p:stCondLst>
                                            <p:cond delay="1999"/>
                                          </p:stCondLst>
                                        </p:cTn>
                                        <p:tgtEl>
                                          <p:spTgt spid="367641"/>
                                        </p:tgtEl>
                                        <p:attrNameLst>
                                          <p:attrName>style.visibility</p:attrName>
                                        </p:attrNameLst>
                                      </p:cBhvr>
                                      <p:to>
                                        <p:strVal val="hidden"/>
                                      </p:to>
                                    </p:set>
                                  </p:childTnLst>
                                </p:cTn>
                              </p:par>
                            </p:childTnLst>
                          </p:cTn>
                        </p:par>
                        <p:par>
                          <p:cTn id="108" fill="hold">
                            <p:stCondLst>
                              <p:cond delay="36000"/>
                            </p:stCondLst>
                            <p:childTnLst>
                              <p:par>
                                <p:cTn id="109" presetID="2" presetClass="exit" presetSubtype="1" fill="hold" grpId="1" nodeType="afterEffect">
                                  <p:stCondLst>
                                    <p:cond delay="0"/>
                                  </p:stCondLst>
                                  <p:childTnLst>
                                    <p:anim calcmode="lin" valueType="num">
                                      <p:cBhvr additive="base">
                                        <p:cTn id="110" dur="500"/>
                                        <p:tgtEl>
                                          <p:spTgt spid="367639"/>
                                        </p:tgtEl>
                                        <p:attrNameLst>
                                          <p:attrName>ppt_x</p:attrName>
                                        </p:attrNameLst>
                                      </p:cBhvr>
                                      <p:tavLst>
                                        <p:tav tm="0">
                                          <p:val>
                                            <p:strVal val="ppt_x"/>
                                          </p:val>
                                        </p:tav>
                                        <p:tav tm="100000">
                                          <p:val>
                                            <p:strVal val="ppt_x"/>
                                          </p:val>
                                        </p:tav>
                                      </p:tavLst>
                                    </p:anim>
                                    <p:anim calcmode="lin" valueType="num">
                                      <p:cBhvr additive="base">
                                        <p:cTn id="111" dur="500"/>
                                        <p:tgtEl>
                                          <p:spTgt spid="367639"/>
                                        </p:tgtEl>
                                        <p:attrNameLst>
                                          <p:attrName>ppt_y</p:attrName>
                                        </p:attrNameLst>
                                      </p:cBhvr>
                                      <p:tavLst>
                                        <p:tav tm="0">
                                          <p:val>
                                            <p:strVal val="ppt_y"/>
                                          </p:val>
                                        </p:tav>
                                        <p:tav tm="100000">
                                          <p:val>
                                            <p:strVal val="0-ppt_h/2"/>
                                          </p:val>
                                        </p:tav>
                                      </p:tavLst>
                                    </p:anim>
                                    <p:set>
                                      <p:cBhvr>
                                        <p:cTn id="112" dur="1" fill="hold">
                                          <p:stCondLst>
                                            <p:cond delay="499"/>
                                          </p:stCondLst>
                                        </p:cTn>
                                        <p:tgtEl>
                                          <p:spTgt spid="367639"/>
                                        </p:tgtEl>
                                        <p:attrNameLst>
                                          <p:attrName>style.visibility</p:attrName>
                                        </p:attrNameLst>
                                      </p:cBhvr>
                                      <p:to>
                                        <p:strVal val="hidden"/>
                                      </p:to>
                                    </p:set>
                                  </p:childTnLst>
                                </p:cTn>
                              </p:par>
                            </p:childTnLst>
                          </p:cTn>
                        </p:par>
                        <p:par>
                          <p:cTn id="113" fill="hold">
                            <p:stCondLst>
                              <p:cond delay="36500"/>
                            </p:stCondLst>
                            <p:childTnLst>
                              <p:par>
                                <p:cTn id="114" presetID="2" presetClass="exit" presetSubtype="3" fill="hold" grpId="1" nodeType="afterEffect">
                                  <p:stCondLst>
                                    <p:cond delay="0"/>
                                  </p:stCondLst>
                                  <p:childTnLst>
                                    <p:anim calcmode="lin" valueType="num">
                                      <p:cBhvr additive="base">
                                        <p:cTn id="115" dur="2000"/>
                                        <p:tgtEl>
                                          <p:spTgt spid="367640"/>
                                        </p:tgtEl>
                                        <p:attrNameLst>
                                          <p:attrName>ppt_x</p:attrName>
                                        </p:attrNameLst>
                                      </p:cBhvr>
                                      <p:tavLst>
                                        <p:tav tm="0">
                                          <p:val>
                                            <p:strVal val="ppt_x"/>
                                          </p:val>
                                        </p:tav>
                                        <p:tav tm="100000">
                                          <p:val>
                                            <p:strVal val="1+ppt_w/2"/>
                                          </p:val>
                                        </p:tav>
                                      </p:tavLst>
                                    </p:anim>
                                    <p:anim calcmode="lin" valueType="num">
                                      <p:cBhvr additive="base">
                                        <p:cTn id="116" dur="2000"/>
                                        <p:tgtEl>
                                          <p:spTgt spid="367640"/>
                                        </p:tgtEl>
                                        <p:attrNameLst>
                                          <p:attrName>ppt_y</p:attrName>
                                        </p:attrNameLst>
                                      </p:cBhvr>
                                      <p:tavLst>
                                        <p:tav tm="0">
                                          <p:val>
                                            <p:strVal val="ppt_y"/>
                                          </p:val>
                                        </p:tav>
                                        <p:tav tm="100000">
                                          <p:val>
                                            <p:strVal val="0-ppt_h/2"/>
                                          </p:val>
                                        </p:tav>
                                      </p:tavLst>
                                    </p:anim>
                                    <p:set>
                                      <p:cBhvr>
                                        <p:cTn id="117" dur="1" fill="hold">
                                          <p:stCondLst>
                                            <p:cond delay="1999"/>
                                          </p:stCondLst>
                                        </p:cTn>
                                        <p:tgtEl>
                                          <p:spTgt spid="367640"/>
                                        </p:tgtEl>
                                        <p:attrNameLst>
                                          <p:attrName>style.visibility</p:attrName>
                                        </p:attrNameLst>
                                      </p:cBhvr>
                                      <p:to>
                                        <p:strVal val="hidden"/>
                                      </p:to>
                                    </p:set>
                                  </p:childTnLst>
                                </p:cTn>
                              </p:par>
                            </p:childTnLst>
                          </p:cTn>
                        </p:par>
                        <p:par>
                          <p:cTn id="118" fill="hold">
                            <p:stCondLst>
                              <p:cond delay="38500"/>
                            </p:stCondLst>
                            <p:childTnLst>
                              <p:par>
                                <p:cTn id="119" presetID="2" presetClass="exit" presetSubtype="1" fill="hold" grpId="1" nodeType="afterEffect">
                                  <p:stCondLst>
                                    <p:cond delay="0"/>
                                  </p:stCondLst>
                                  <p:childTnLst>
                                    <p:anim calcmode="lin" valueType="num">
                                      <p:cBhvr additive="base">
                                        <p:cTn id="120" dur="1000"/>
                                        <p:tgtEl>
                                          <p:spTgt spid="367636"/>
                                        </p:tgtEl>
                                        <p:attrNameLst>
                                          <p:attrName>ppt_x</p:attrName>
                                        </p:attrNameLst>
                                      </p:cBhvr>
                                      <p:tavLst>
                                        <p:tav tm="0">
                                          <p:val>
                                            <p:strVal val="ppt_x"/>
                                          </p:val>
                                        </p:tav>
                                        <p:tav tm="100000">
                                          <p:val>
                                            <p:strVal val="ppt_x"/>
                                          </p:val>
                                        </p:tav>
                                      </p:tavLst>
                                    </p:anim>
                                    <p:anim calcmode="lin" valueType="num">
                                      <p:cBhvr additive="base">
                                        <p:cTn id="121" dur="1000"/>
                                        <p:tgtEl>
                                          <p:spTgt spid="367636"/>
                                        </p:tgtEl>
                                        <p:attrNameLst>
                                          <p:attrName>ppt_y</p:attrName>
                                        </p:attrNameLst>
                                      </p:cBhvr>
                                      <p:tavLst>
                                        <p:tav tm="0">
                                          <p:val>
                                            <p:strVal val="ppt_y"/>
                                          </p:val>
                                        </p:tav>
                                        <p:tav tm="100000">
                                          <p:val>
                                            <p:strVal val="0-ppt_h/2"/>
                                          </p:val>
                                        </p:tav>
                                      </p:tavLst>
                                    </p:anim>
                                    <p:set>
                                      <p:cBhvr>
                                        <p:cTn id="122" dur="1" fill="hold">
                                          <p:stCondLst>
                                            <p:cond delay="999"/>
                                          </p:stCondLst>
                                        </p:cTn>
                                        <p:tgtEl>
                                          <p:spTgt spid="367636"/>
                                        </p:tgtEl>
                                        <p:attrNameLst>
                                          <p:attrName>style.visibility</p:attrName>
                                        </p:attrNameLst>
                                      </p:cBhvr>
                                      <p:to>
                                        <p:strVal val="hidden"/>
                                      </p:to>
                                    </p:set>
                                  </p:childTnLst>
                                </p:cTn>
                              </p:par>
                              <p:par>
                                <p:cTn id="123" presetID="2" presetClass="exit" presetSubtype="6" fill="hold" grpId="1" nodeType="withEffect">
                                  <p:stCondLst>
                                    <p:cond delay="0"/>
                                  </p:stCondLst>
                                  <p:childTnLst>
                                    <p:anim calcmode="lin" valueType="num">
                                      <p:cBhvr additive="base">
                                        <p:cTn id="124" dur="2000"/>
                                        <p:tgtEl>
                                          <p:spTgt spid="367635"/>
                                        </p:tgtEl>
                                        <p:attrNameLst>
                                          <p:attrName>ppt_x</p:attrName>
                                        </p:attrNameLst>
                                      </p:cBhvr>
                                      <p:tavLst>
                                        <p:tav tm="0">
                                          <p:val>
                                            <p:strVal val="ppt_x"/>
                                          </p:val>
                                        </p:tav>
                                        <p:tav tm="100000">
                                          <p:val>
                                            <p:strVal val="1+ppt_w/2"/>
                                          </p:val>
                                        </p:tav>
                                      </p:tavLst>
                                    </p:anim>
                                    <p:anim calcmode="lin" valueType="num">
                                      <p:cBhvr additive="base">
                                        <p:cTn id="125" dur="2000"/>
                                        <p:tgtEl>
                                          <p:spTgt spid="367635"/>
                                        </p:tgtEl>
                                        <p:attrNameLst>
                                          <p:attrName>ppt_y</p:attrName>
                                        </p:attrNameLst>
                                      </p:cBhvr>
                                      <p:tavLst>
                                        <p:tav tm="0">
                                          <p:val>
                                            <p:strVal val="ppt_y"/>
                                          </p:val>
                                        </p:tav>
                                        <p:tav tm="100000">
                                          <p:val>
                                            <p:strVal val="1+ppt_h/2"/>
                                          </p:val>
                                        </p:tav>
                                      </p:tavLst>
                                    </p:anim>
                                    <p:set>
                                      <p:cBhvr>
                                        <p:cTn id="126" dur="1" fill="hold">
                                          <p:stCondLst>
                                            <p:cond delay="1999"/>
                                          </p:stCondLst>
                                        </p:cTn>
                                        <p:tgtEl>
                                          <p:spTgt spid="367635"/>
                                        </p:tgtEl>
                                        <p:attrNameLst>
                                          <p:attrName>style.visibility</p:attrName>
                                        </p:attrNameLst>
                                      </p:cBhvr>
                                      <p:to>
                                        <p:strVal val="hidden"/>
                                      </p:to>
                                    </p:set>
                                  </p:childTnLst>
                                </p:cTn>
                              </p:par>
                            </p:childTnLst>
                          </p:cTn>
                        </p:par>
                        <p:par>
                          <p:cTn id="127" fill="hold">
                            <p:stCondLst>
                              <p:cond delay="40500"/>
                            </p:stCondLst>
                            <p:childTnLst>
                              <p:par>
                                <p:cTn id="128" presetID="2" presetClass="exit" presetSubtype="2" fill="hold" grpId="1" nodeType="afterEffect">
                                  <p:stCondLst>
                                    <p:cond delay="0"/>
                                  </p:stCondLst>
                                  <p:childTnLst>
                                    <p:anim calcmode="lin" valueType="num">
                                      <p:cBhvr additive="base">
                                        <p:cTn id="129" dur="1000"/>
                                        <p:tgtEl>
                                          <p:spTgt spid="367632"/>
                                        </p:tgtEl>
                                        <p:attrNameLst>
                                          <p:attrName>ppt_x</p:attrName>
                                        </p:attrNameLst>
                                      </p:cBhvr>
                                      <p:tavLst>
                                        <p:tav tm="0">
                                          <p:val>
                                            <p:strVal val="ppt_x"/>
                                          </p:val>
                                        </p:tav>
                                        <p:tav tm="100000">
                                          <p:val>
                                            <p:strVal val="1+ppt_w/2"/>
                                          </p:val>
                                        </p:tav>
                                      </p:tavLst>
                                    </p:anim>
                                    <p:anim calcmode="lin" valueType="num">
                                      <p:cBhvr additive="base">
                                        <p:cTn id="130" dur="1000"/>
                                        <p:tgtEl>
                                          <p:spTgt spid="367632"/>
                                        </p:tgtEl>
                                        <p:attrNameLst>
                                          <p:attrName>ppt_y</p:attrName>
                                        </p:attrNameLst>
                                      </p:cBhvr>
                                      <p:tavLst>
                                        <p:tav tm="0">
                                          <p:val>
                                            <p:strVal val="ppt_y"/>
                                          </p:val>
                                        </p:tav>
                                        <p:tav tm="100000">
                                          <p:val>
                                            <p:strVal val="ppt_y"/>
                                          </p:val>
                                        </p:tav>
                                      </p:tavLst>
                                    </p:anim>
                                    <p:set>
                                      <p:cBhvr>
                                        <p:cTn id="131" dur="1" fill="hold">
                                          <p:stCondLst>
                                            <p:cond delay="999"/>
                                          </p:stCondLst>
                                        </p:cTn>
                                        <p:tgtEl>
                                          <p:spTgt spid="367632"/>
                                        </p:tgtEl>
                                        <p:attrNameLst>
                                          <p:attrName>style.visibility</p:attrName>
                                        </p:attrNameLst>
                                      </p:cBhvr>
                                      <p:to>
                                        <p:strVal val="hidden"/>
                                      </p:to>
                                    </p:set>
                                  </p:childTnLst>
                                </p:cTn>
                              </p:par>
                            </p:childTnLst>
                          </p:cTn>
                        </p:par>
                        <p:par>
                          <p:cTn id="132" fill="hold">
                            <p:stCondLst>
                              <p:cond delay="41500"/>
                            </p:stCondLst>
                            <p:childTnLst>
                              <p:par>
                                <p:cTn id="133" presetID="2" presetClass="exit" presetSubtype="9" fill="hold" grpId="1" nodeType="afterEffect">
                                  <p:stCondLst>
                                    <p:cond delay="0"/>
                                  </p:stCondLst>
                                  <p:childTnLst>
                                    <p:anim calcmode="lin" valueType="num">
                                      <p:cBhvr additive="base">
                                        <p:cTn id="134" dur="500"/>
                                        <p:tgtEl>
                                          <p:spTgt spid="367638"/>
                                        </p:tgtEl>
                                        <p:attrNameLst>
                                          <p:attrName>ppt_x</p:attrName>
                                        </p:attrNameLst>
                                      </p:cBhvr>
                                      <p:tavLst>
                                        <p:tav tm="0">
                                          <p:val>
                                            <p:strVal val="ppt_x"/>
                                          </p:val>
                                        </p:tav>
                                        <p:tav tm="100000">
                                          <p:val>
                                            <p:strVal val="0-ppt_w/2"/>
                                          </p:val>
                                        </p:tav>
                                      </p:tavLst>
                                    </p:anim>
                                    <p:anim calcmode="lin" valueType="num">
                                      <p:cBhvr additive="base">
                                        <p:cTn id="135" dur="500"/>
                                        <p:tgtEl>
                                          <p:spTgt spid="367638"/>
                                        </p:tgtEl>
                                        <p:attrNameLst>
                                          <p:attrName>ppt_y</p:attrName>
                                        </p:attrNameLst>
                                      </p:cBhvr>
                                      <p:tavLst>
                                        <p:tav tm="0">
                                          <p:val>
                                            <p:strVal val="ppt_y"/>
                                          </p:val>
                                        </p:tav>
                                        <p:tav tm="100000">
                                          <p:val>
                                            <p:strVal val="0-ppt_h/2"/>
                                          </p:val>
                                        </p:tav>
                                      </p:tavLst>
                                    </p:anim>
                                    <p:set>
                                      <p:cBhvr>
                                        <p:cTn id="136" dur="1" fill="hold">
                                          <p:stCondLst>
                                            <p:cond delay="499"/>
                                          </p:stCondLst>
                                        </p:cTn>
                                        <p:tgtEl>
                                          <p:spTgt spid="367638"/>
                                        </p:tgtEl>
                                        <p:attrNameLst>
                                          <p:attrName>style.visibility</p:attrName>
                                        </p:attrNameLst>
                                      </p:cBhvr>
                                      <p:to>
                                        <p:strVal val="hidden"/>
                                      </p:to>
                                    </p:set>
                                  </p:childTnLst>
                                </p:cTn>
                              </p:par>
                            </p:childTnLst>
                          </p:cTn>
                        </p:par>
                        <p:par>
                          <p:cTn id="137" fill="hold">
                            <p:stCondLst>
                              <p:cond delay="42000"/>
                            </p:stCondLst>
                            <p:childTnLst>
                              <p:par>
                                <p:cTn id="138" presetID="2" presetClass="exit" presetSubtype="12" fill="hold" grpId="1" nodeType="afterEffect">
                                  <p:stCondLst>
                                    <p:cond delay="0"/>
                                  </p:stCondLst>
                                  <p:childTnLst>
                                    <p:anim calcmode="lin" valueType="num">
                                      <p:cBhvr additive="base">
                                        <p:cTn id="139" dur="1000"/>
                                        <p:tgtEl>
                                          <p:spTgt spid="367633"/>
                                        </p:tgtEl>
                                        <p:attrNameLst>
                                          <p:attrName>ppt_x</p:attrName>
                                        </p:attrNameLst>
                                      </p:cBhvr>
                                      <p:tavLst>
                                        <p:tav tm="0">
                                          <p:val>
                                            <p:strVal val="ppt_x"/>
                                          </p:val>
                                        </p:tav>
                                        <p:tav tm="100000">
                                          <p:val>
                                            <p:strVal val="0-ppt_w/2"/>
                                          </p:val>
                                        </p:tav>
                                      </p:tavLst>
                                    </p:anim>
                                    <p:anim calcmode="lin" valueType="num">
                                      <p:cBhvr additive="base">
                                        <p:cTn id="140" dur="1000"/>
                                        <p:tgtEl>
                                          <p:spTgt spid="367633"/>
                                        </p:tgtEl>
                                        <p:attrNameLst>
                                          <p:attrName>ppt_y</p:attrName>
                                        </p:attrNameLst>
                                      </p:cBhvr>
                                      <p:tavLst>
                                        <p:tav tm="0">
                                          <p:val>
                                            <p:strVal val="ppt_y"/>
                                          </p:val>
                                        </p:tav>
                                        <p:tav tm="100000">
                                          <p:val>
                                            <p:strVal val="1+ppt_h/2"/>
                                          </p:val>
                                        </p:tav>
                                      </p:tavLst>
                                    </p:anim>
                                    <p:set>
                                      <p:cBhvr>
                                        <p:cTn id="141" dur="1" fill="hold">
                                          <p:stCondLst>
                                            <p:cond delay="999"/>
                                          </p:stCondLst>
                                        </p:cTn>
                                        <p:tgtEl>
                                          <p:spTgt spid="367633"/>
                                        </p:tgtEl>
                                        <p:attrNameLst>
                                          <p:attrName>style.visibility</p:attrName>
                                        </p:attrNameLst>
                                      </p:cBhvr>
                                      <p:to>
                                        <p:strVal val="hidden"/>
                                      </p:to>
                                    </p:set>
                                  </p:childTnLst>
                                </p:cTn>
                              </p:par>
                            </p:childTnLst>
                          </p:cTn>
                        </p:par>
                        <p:par>
                          <p:cTn id="142" fill="hold">
                            <p:stCondLst>
                              <p:cond delay="43000"/>
                            </p:stCondLst>
                            <p:childTnLst>
                              <p:par>
                                <p:cTn id="143" presetID="2" presetClass="exit" presetSubtype="4" fill="hold" grpId="1" nodeType="afterEffect">
                                  <p:stCondLst>
                                    <p:cond delay="0"/>
                                  </p:stCondLst>
                                  <p:childTnLst>
                                    <p:anim calcmode="lin" valueType="num">
                                      <p:cBhvr additive="base">
                                        <p:cTn id="144" dur="1000"/>
                                        <p:tgtEl>
                                          <p:spTgt spid="367624"/>
                                        </p:tgtEl>
                                        <p:attrNameLst>
                                          <p:attrName>ppt_x</p:attrName>
                                        </p:attrNameLst>
                                      </p:cBhvr>
                                      <p:tavLst>
                                        <p:tav tm="0">
                                          <p:val>
                                            <p:strVal val="ppt_x"/>
                                          </p:val>
                                        </p:tav>
                                        <p:tav tm="100000">
                                          <p:val>
                                            <p:strVal val="ppt_x"/>
                                          </p:val>
                                        </p:tav>
                                      </p:tavLst>
                                    </p:anim>
                                    <p:anim calcmode="lin" valueType="num">
                                      <p:cBhvr additive="base">
                                        <p:cTn id="145" dur="1000"/>
                                        <p:tgtEl>
                                          <p:spTgt spid="367624"/>
                                        </p:tgtEl>
                                        <p:attrNameLst>
                                          <p:attrName>ppt_y</p:attrName>
                                        </p:attrNameLst>
                                      </p:cBhvr>
                                      <p:tavLst>
                                        <p:tav tm="0">
                                          <p:val>
                                            <p:strVal val="ppt_y"/>
                                          </p:val>
                                        </p:tav>
                                        <p:tav tm="100000">
                                          <p:val>
                                            <p:strVal val="1+ppt_h/2"/>
                                          </p:val>
                                        </p:tav>
                                      </p:tavLst>
                                    </p:anim>
                                    <p:set>
                                      <p:cBhvr>
                                        <p:cTn id="146" dur="1" fill="hold">
                                          <p:stCondLst>
                                            <p:cond delay="999"/>
                                          </p:stCondLst>
                                        </p:cTn>
                                        <p:tgtEl>
                                          <p:spTgt spid="367624"/>
                                        </p:tgtEl>
                                        <p:attrNameLst>
                                          <p:attrName>style.visibility</p:attrName>
                                        </p:attrNameLst>
                                      </p:cBhvr>
                                      <p:to>
                                        <p:strVal val="hidden"/>
                                      </p:to>
                                    </p:set>
                                  </p:childTnLst>
                                </p:cTn>
                              </p:par>
                            </p:childTnLst>
                          </p:cTn>
                        </p:par>
                        <p:par>
                          <p:cTn id="147" fill="hold">
                            <p:stCondLst>
                              <p:cond delay="44000"/>
                            </p:stCondLst>
                            <p:childTnLst>
                              <p:par>
                                <p:cTn id="148" presetID="2" presetClass="exit" presetSubtype="1" fill="hold" grpId="1" nodeType="afterEffect">
                                  <p:stCondLst>
                                    <p:cond delay="0"/>
                                  </p:stCondLst>
                                  <p:childTnLst>
                                    <p:anim calcmode="lin" valueType="num">
                                      <p:cBhvr additive="base">
                                        <p:cTn id="149" dur="500"/>
                                        <p:tgtEl>
                                          <p:spTgt spid="367625"/>
                                        </p:tgtEl>
                                        <p:attrNameLst>
                                          <p:attrName>ppt_x</p:attrName>
                                        </p:attrNameLst>
                                      </p:cBhvr>
                                      <p:tavLst>
                                        <p:tav tm="0">
                                          <p:val>
                                            <p:strVal val="ppt_x"/>
                                          </p:val>
                                        </p:tav>
                                        <p:tav tm="100000">
                                          <p:val>
                                            <p:strVal val="ppt_x"/>
                                          </p:val>
                                        </p:tav>
                                      </p:tavLst>
                                    </p:anim>
                                    <p:anim calcmode="lin" valueType="num">
                                      <p:cBhvr additive="base">
                                        <p:cTn id="150" dur="500"/>
                                        <p:tgtEl>
                                          <p:spTgt spid="367625"/>
                                        </p:tgtEl>
                                        <p:attrNameLst>
                                          <p:attrName>ppt_y</p:attrName>
                                        </p:attrNameLst>
                                      </p:cBhvr>
                                      <p:tavLst>
                                        <p:tav tm="0">
                                          <p:val>
                                            <p:strVal val="ppt_y"/>
                                          </p:val>
                                        </p:tav>
                                        <p:tav tm="100000">
                                          <p:val>
                                            <p:strVal val="0-ppt_h/2"/>
                                          </p:val>
                                        </p:tav>
                                      </p:tavLst>
                                    </p:anim>
                                    <p:set>
                                      <p:cBhvr>
                                        <p:cTn id="151" dur="1" fill="hold">
                                          <p:stCondLst>
                                            <p:cond delay="499"/>
                                          </p:stCondLst>
                                        </p:cTn>
                                        <p:tgtEl>
                                          <p:spTgt spid="367625"/>
                                        </p:tgtEl>
                                        <p:attrNameLst>
                                          <p:attrName>style.visibility</p:attrName>
                                        </p:attrNameLst>
                                      </p:cBhvr>
                                      <p:to>
                                        <p:strVal val="hidden"/>
                                      </p:to>
                                    </p:set>
                                  </p:childTnLst>
                                </p:cTn>
                              </p:par>
                            </p:childTnLst>
                          </p:cTn>
                        </p:par>
                        <p:par>
                          <p:cTn id="152" fill="hold">
                            <p:stCondLst>
                              <p:cond delay="44500"/>
                            </p:stCondLst>
                            <p:childTnLst>
                              <p:par>
                                <p:cTn id="153" presetID="2" presetClass="exit" presetSubtype="8" fill="hold" grpId="1" nodeType="afterEffect">
                                  <p:stCondLst>
                                    <p:cond delay="0"/>
                                  </p:stCondLst>
                                  <p:childTnLst>
                                    <p:anim calcmode="lin" valueType="num">
                                      <p:cBhvr additive="base">
                                        <p:cTn id="154" dur="500"/>
                                        <p:tgtEl>
                                          <p:spTgt spid="367629"/>
                                        </p:tgtEl>
                                        <p:attrNameLst>
                                          <p:attrName>ppt_x</p:attrName>
                                        </p:attrNameLst>
                                      </p:cBhvr>
                                      <p:tavLst>
                                        <p:tav tm="0">
                                          <p:val>
                                            <p:strVal val="ppt_x"/>
                                          </p:val>
                                        </p:tav>
                                        <p:tav tm="100000">
                                          <p:val>
                                            <p:strVal val="0-ppt_w/2"/>
                                          </p:val>
                                        </p:tav>
                                      </p:tavLst>
                                    </p:anim>
                                    <p:anim calcmode="lin" valueType="num">
                                      <p:cBhvr additive="base">
                                        <p:cTn id="155" dur="500"/>
                                        <p:tgtEl>
                                          <p:spTgt spid="367629"/>
                                        </p:tgtEl>
                                        <p:attrNameLst>
                                          <p:attrName>ppt_y</p:attrName>
                                        </p:attrNameLst>
                                      </p:cBhvr>
                                      <p:tavLst>
                                        <p:tav tm="0">
                                          <p:val>
                                            <p:strVal val="ppt_y"/>
                                          </p:val>
                                        </p:tav>
                                        <p:tav tm="100000">
                                          <p:val>
                                            <p:strVal val="ppt_y"/>
                                          </p:val>
                                        </p:tav>
                                      </p:tavLst>
                                    </p:anim>
                                    <p:set>
                                      <p:cBhvr>
                                        <p:cTn id="156" dur="1" fill="hold">
                                          <p:stCondLst>
                                            <p:cond delay="499"/>
                                          </p:stCondLst>
                                        </p:cTn>
                                        <p:tgtEl>
                                          <p:spTgt spid="367629"/>
                                        </p:tgtEl>
                                        <p:attrNameLst>
                                          <p:attrName>style.visibility</p:attrName>
                                        </p:attrNameLst>
                                      </p:cBhvr>
                                      <p:to>
                                        <p:strVal val="hidden"/>
                                      </p:to>
                                    </p:set>
                                  </p:childTnLst>
                                </p:cTn>
                              </p:par>
                            </p:childTnLst>
                          </p:cTn>
                        </p:par>
                        <p:par>
                          <p:cTn id="157" fill="hold">
                            <p:stCondLst>
                              <p:cond delay="45000"/>
                            </p:stCondLst>
                            <p:childTnLst>
                              <p:par>
                                <p:cTn id="158" presetID="2" presetClass="exit" presetSubtype="4" fill="hold" grpId="1" nodeType="afterEffect">
                                  <p:stCondLst>
                                    <p:cond delay="0"/>
                                  </p:stCondLst>
                                  <p:childTnLst>
                                    <p:anim calcmode="lin" valueType="num">
                                      <p:cBhvr additive="base">
                                        <p:cTn id="159" dur="500"/>
                                        <p:tgtEl>
                                          <p:spTgt spid="367626"/>
                                        </p:tgtEl>
                                        <p:attrNameLst>
                                          <p:attrName>ppt_x</p:attrName>
                                        </p:attrNameLst>
                                      </p:cBhvr>
                                      <p:tavLst>
                                        <p:tav tm="0">
                                          <p:val>
                                            <p:strVal val="ppt_x"/>
                                          </p:val>
                                        </p:tav>
                                        <p:tav tm="100000">
                                          <p:val>
                                            <p:strVal val="ppt_x"/>
                                          </p:val>
                                        </p:tav>
                                      </p:tavLst>
                                    </p:anim>
                                    <p:anim calcmode="lin" valueType="num">
                                      <p:cBhvr additive="base">
                                        <p:cTn id="160" dur="500"/>
                                        <p:tgtEl>
                                          <p:spTgt spid="367626"/>
                                        </p:tgtEl>
                                        <p:attrNameLst>
                                          <p:attrName>ppt_y</p:attrName>
                                        </p:attrNameLst>
                                      </p:cBhvr>
                                      <p:tavLst>
                                        <p:tav tm="0">
                                          <p:val>
                                            <p:strVal val="ppt_y"/>
                                          </p:val>
                                        </p:tav>
                                        <p:tav tm="100000">
                                          <p:val>
                                            <p:strVal val="1+ppt_h/2"/>
                                          </p:val>
                                        </p:tav>
                                      </p:tavLst>
                                    </p:anim>
                                    <p:set>
                                      <p:cBhvr>
                                        <p:cTn id="161" dur="1" fill="hold">
                                          <p:stCondLst>
                                            <p:cond delay="499"/>
                                          </p:stCondLst>
                                        </p:cTn>
                                        <p:tgtEl>
                                          <p:spTgt spid="367626"/>
                                        </p:tgtEl>
                                        <p:attrNameLst>
                                          <p:attrName>style.visibility</p:attrName>
                                        </p:attrNameLst>
                                      </p:cBhvr>
                                      <p:to>
                                        <p:strVal val="hidden"/>
                                      </p:to>
                                    </p:set>
                                  </p:childTnLst>
                                </p:cTn>
                              </p:par>
                              <p:par>
                                <p:cTn id="162" presetID="2" presetClass="exit" presetSubtype="4" fill="hold" grpId="1" nodeType="withEffect">
                                  <p:stCondLst>
                                    <p:cond delay="0"/>
                                  </p:stCondLst>
                                  <p:childTnLst>
                                    <p:anim calcmode="lin" valueType="num">
                                      <p:cBhvr additive="base">
                                        <p:cTn id="163" dur="3000"/>
                                        <p:tgtEl>
                                          <p:spTgt spid="367627"/>
                                        </p:tgtEl>
                                        <p:attrNameLst>
                                          <p:attrName>ppt_x</p:attrName>
                                        </p:attrNameLst>
                                      </p:cBhvr>
                                      <p:tavLst>
                                        <p:tav tm="0">
                                          <p:val>
                                            <p:strVal val="ppt_x"/>
                                          </p:val>
                                        </p:tav>
                                        <p:tav tm="100000">
                                          <p:val>
                                            <p:strVal val="ppt_x"/>
                                          </p:val>
                                        </p:tav>
                                      </p:tavLst>
                                    </p:anim>
                                    <p:anim calcmode="lin" valueType="num">
                                      <p:cBhvr additive="base">
                                        <p:cTn id="164" dur="3000"/>
                                        <p:tgtEl>
                                          <p:spTgt spid="367627"/>
                                        </p:tgtEl>
                                        <p:attrNameLst>
                                          <p:attrName>ppt_y</p:attrName>
                                        </p:attrNameLst>
                                      </p:cBhvr>
                                      <p:tavLst>
                                        <p:tav tm="0">
                                          <p:val>
                                            <p:strVal val="ppt_y"/>
                                          </p:val>
                                        </p:tav>
                                        <p:tav tm="100000">
                                          <p:val>
                                            <p:strVal val="1+ppt_h/2"/>
                                          </p:val>
                                        </p:tav>
                                      </p:tavLst>
                                    </p:anim>
                                    <p:set>
                                      <p:cBhvr>
                                        <p:cTn id="165" dur="1" fill="hold">
                                          <p:stCondLst>
                                            <p:cond delay="2999"/>
                                          </p:stCondLst>
                                        </p:cTn>
                                        <p:tgtEl>
                                          <p:spTgt spid="367627"/>
                                        </p:tgtEl>
                                        <p:attrNameLst>
                                          <p:attrName>style.visibility</p:attrName>
                                        </p:attrNameLst>
                                      </p:cBhvr>
                                      <p:to>
                                        <p:strVal val="hidden"/>
                                      </p:to>
                                    </p:set>
                                  </p:childTnLst>
                                </p:cTn>
                              </p:par>
                            </p:childTnLst>
                          </p:cTn>
                        </p:par>
                        <p:par>
                          <p:cTn id="166" fill="hold">
                            <p:stCondLst>
                              <p:cond delay="48000"/>
                            </p:stCondLst>
                            <p:childTnLst>
                              <p:par>
                                <p:cTn id="167" presetID="2" presetClass="exit" presetSubtype="12" fill="hold" grpId="1" nodeType="afterEffect">
                                  <p:stCondLst>
                                    <p:cond delay="0"/>
                                  </p:stCondLst>
                                  <p:childTnLst>
                                    <p:anim calcmode="lin" valueType="num">
                                      <p:cBhvr additive="base">
                                        <p:cTn id="168" dur="500"/>
                                        <p:tgtEl>
                                          <p:spTgt spid="367631"/>
                                        </p:tgtEl>
                                        <p:attrNameLst>
                                          <p:attrName>ppt_x</p:attrName>
                                        </p:attrNameLst>
                                      </p:cBhvr>
                                      <p:tavLst>
                                        <p:tav tm="0">
                                          <p:val>
                                            <p:strVal val="ppt_x"/>
                                          </p:val>
                                        </p:tav>
                                        <p:tav tm="100000">
                                          <p:val>
                                            <p:strVal val="0-ppt_w/2"/>
                                          </p:val>
                                        </p:tav>
                                      </p:tavLst>
                                    </p:anim>
                                    <p:anim calcmode="lin" valueType="num">
                                      <p:cBhvr additive="base">
                                        <p:cTn id="169" dur="500"/>
                                        <p:tgtEl>
                                          <p:spTgt spid="367631"/>
                                        </p:tgtEl>
                                        <p:attrNameLst>
                                          <p:attrName>ppt_y</p:attrName>
                                        </p:attrNameLst>
                                      </p:cBhvr>
                                      <p:tavLst>
                                        <p:tav tm="0">
                                          <p:val>
                                            <p:strVal val="ppt_y"/>
                                          </p:val>
                                        </p:tav>
                                        <p:tav tm="100000">
                                          <p:val>
                                            <p:strVal val="1+ppt_h/2"/>
                                          </p:val>
                                        </p:tav>
                                      </p:tavLst>
                                    </p:anim>
                                    <p:set>
                                      <p:cBhvr>
                                        <p:cTn id="170" dur="1" fill="hold">
                                          <p:stCondLst>
                                            <p:cond delay="499"/>
                                          </p:stCondLst>
                                        </p:cTn>
                                        <p:tgtEl>
                                          <p:spTgt spid="367631"/>
                                        </p:tgtEl>
                                        <p:attrNameLst>
                                          <p:attrName>style.visibility</p:attrName>
                                        </p:attrNameLst>
                                      </p:cBhvr>
                                      <p:to>
                                        <p:strVal val="hidden"/>
                                      </p:to>
                                    </p:set>
                                  </p:childTnLst>
                                </p:cTn>
                              </p:par>
                              <p:par>
                                <p:cTn id="171" presetID="2" presetClass="exit" presetSubtype="4" fill="hold" grpId="1" nodeType="withEffect">
                                  <p:stCondLst>
                                    <p:cond delay="0"/>
                                  </p:stCondLst>
                                  <p:childTnLst>
                                    <p:anim calcmode="lin" valueType="num">
                                      <p:cBhvr additive="base">
                                        <p:cTn id="172" dur="2000"/>
                                        <p:tgtEl>
                                          <p:spTgt spid="367630"/>
                                        </p:tgtEl>
                                        <p:attrNameLst>
                                          <p:attrName>ppt_x</p:attrName>
                                        </p:attrNameLst>
                                      </p:cBhvr>
                                      <p:tavLst>
                                        <p:tav tm="0">
                                          <p:val>
                                            <p:strVal val="ppt_x"/>
                                          </p:val>
                                        </p:tav>
                                        <p:tav tm="100000">
                                          <p:val>
                                            <p:strVal val="ppt_x"/>
                                          </p:val>
                                        </p:tav>
                                      </p:tavLst>
                                    </p:anim>
                                    <p:anim calcmode="lin" valueType="num">
                                      <p:cBhvr additive="base">
                                        <p:cTn id="173" dur="2000"/>
                                        <p:tgtEl>
                                          <p:spTgt spid="367630"/>
                                        </p:tgtEl>
                                        <p:attrNameLst>
                                          <p:attrName>ppt_y</p:attrName>
                                        </p:attrNameLst>
                                      </p:cBhvr>
                                      <p:tavLst>
                                        <p:tav tm="0">
                                          <p:val>
                                            <p:strVal val="ppt_y"/>
                                          </p:val>
                                        </p:tav>
                                        <p:tav tm="100000">
                                          <p:val>
                                            <p:strVal val="1+ppt_h/2"/>
                                          </p:val>
                                        </p:tav>
                                      </p:tavLst>
                                    </p:anim>
                                    <p:set>
                                      <p:cBhvr>
                                        <p:cTn id="174" dur="1" fill="hold">
                                          <p:stCondLst>
                                            <p:cond delay="1999"/>
                                          </p:stCondLst>
                                        </p:cTn>
                                        <p:tgtEl>
                                          <p:spTgt spid="367630"/>
                                        </p:tgtEl>
                                        <p:attrNameLst>
                                          <p:attrName>style.visibility</p:attrName>
                                        </p:attrNameLst>
                                      </p:cBhvr>
                                      <p:to>
                                        <p:strVal val="hidden"/>
                                      </p:to>
                                    </p:set>
                                  </p:childTnLst>
                                </p:cTn>
                              </p:par>
                              <p:par>
                                <p:cTn id="175" presetID="2" presetClass="exit" presetSubtype="8" fill="hold" grpId="1" nodeType="withEffect">
                                  <p:stCondLst>
                                    <p:cond delay="0"/>
                                  </p:stCondLst>
                                  <p:childTnLst>
                                    <p:anim calcmode="lin" valueType="num">
                                      <p:cBhvr additive="base">
                                        <p:cTn id="176" dur="2000"/>
                                        <p:tgtEl>
                                          <p:spTgt spid="367637"/>
                                        </p:tgtEl>
                                        <p:attrNameLst>
                                          <p:attrName>ppt_x</p:attrName>
                                        </p:attrNameLst>
                                      </p:cBhvr>
                                      <p:tavLst>
                                        <p:tav tm="0">
                                          <p:val>
                                            <p:strVal val="ppt_x"/>
                                          </p:val>
                                        </p:tav>
                                        <p:tav tm="100000">
                                          <p:val>
                                            <p:strVal val="0-ppt_w/2"/>
                                          </p:val>
                                        </p:tav>
                                      </p:tavLst>
                                    </p:anim>
                                    <p:anim calcmode="lin" valueType="num">
                                      <p:cBhvr additive="base">
                                        <p:cTn id="177" dur="2000"/>
                                        <p:tgtEl>
                                          <p:spTgt spid="367637"/>
                                        </p:tgtEl>
                                        <p:attrNameLst>
                                          <p:attrName>ppt_y</p:attrName>
                                        </p:attrNameLst>
                                      </p:cBhvr>
                                      <p:tavLst>
                                        <p:tav tm="0">
                                          <p:val>
                                            <p:strVal val="ppt_y"/>
                                          </p:val>
                                        </p:tav>
                                        <p:tav tm="100000">
                                          <p:val>
                                            <p:strVal val="ppt_y"/>
                                          </p:val>
                                        </p:tav>
                                      </p:tavLst>
                                    </p:anim>
                                    <p:set>
                                      <p:cBhvr>
                                        <p:cTn id="178" dur="1" fill="hold">
                                          <p:stCondLst>
                                            <p:cond delay="1999"/>
                                          </p:stCondLst>
                                        </p:cTn>
                                        <p:tgtEl>
                                          <p:spTgt spid="367637"/>
                                        </p:tgtEl>
                                        <p:attrNameLst>
                                          <p:attrName>style.visibility</p:attrName>
                                        </p:attrNameLst>
                                      </p:cBhvr>
                                      <p:to>
                                        <p:strVal val="hidden"/>
                                      </p:to>
                                    </p:set>
                                  </p:childTnLst>
                                </p:cTn>
                              </p:par>
                            </p:childTnLst>
                          </p:cTn>
                        </p:par>
                        <p:par>
                          <p:cTn id="179" fill="hold">
                            <p:stCondLst>
                              <p:cond delay="50000"/>
                            </p:stCondLst>
                            <p:childTnLst>
                              <p:par>
                                <p:cTn id="180" presetID="10" presetClass="exit" presetSubtype="0" fill="hold" grpId="1" nodeType="afterEffect">
                                  <p:stCondLst>
                                    <p:cond delay="0"/>
                                  </p:stCondLst>
                                  <p:iterate type="lt">
                                    <p:tmPct val="0"/>
                                  </p:iterate>
                                  <p:childTnLst>
                                    <p:animEffect transition="out" filter="fade">
                                      <p:cBhvr>
                                        <p:cTn id="181" dur="500"/>
                                        <p:tgtEl>
                                          <p:spTgt spid="367628"/>
                                        </p:tgtEl>
                                      </p:cBhvr>
                                    </p:animEffect>
                                    <p:set>
                                      <p:cBhvr>
                                        <p:cTn id="182" dur="1" fill="hold">
                                          <p:stCondLst>
                                            <p:cond delay="499"/>
                                          </p:stCondLst>
                                        </p:cTn>
                                        <p:tgtEl>
                                          <p:spTgt spid="367628"/>
                                        </p:tgtEl>
                                        <p:attrNameLst>
                                          <p:attrName>style.visibility</p:attrName>
                                        </p:attrNameLst>
                                      </p:cBhvr>
                                      <p:to>
                                        <p:strVal val="hidden"/>
                                      </p:to>
                                    </p:set>
                                  </p:childTnLst>
                                </p:cTn>
                              </p:par>
                            </p:childTnLst>
                          </p:cTn>
                        </p:par>
                        <p:par>
                          <p:cTn id="183" fill="hold">
                            <p:stCondLst>
                              <p:cond delay="50500"/>
                            </p:stCondLst>
                            <p:childTnLst>
                              <p:par>
                                <p:cTn id="184" presetID="45" presetClass="entr" presetSubtype="0" fill="hold" grpId="2" nodeType="afterEffect">
                                  <p:stCondLst>
                                    <p:cond delay="0"/>
                                  </p:stCondLst>
                                  <p:iterate type="lt">
                                    <p:tmPct val="10000"/>
                                  </p:iterate>
                                  <p:childTnLst>
                                    <p:set>
                                      <p:cBhvr>
                                        <p:cTn id="185" dur="1" fill="hold">
                                          <p:stCondLst>
                                            <p:cond delay="0"/>
                                          </p:stCondLst>
                                        </p:cTn>
                                        <p:tgtEl>
                                          <p:spTgt spid="367628"/>
                                        </p:tgtEl>
                                        <p:attrNameLst>
                                          <p:attrName>style.visibility</p:attrName>
                                        </p:attrNameLst>
                                      </p:cBhvr>
                                      <p:to>
                                        <p:strVal val="visible"/>
                                      </p:to>
                                    </p:set>
                                    <p:animEffect transition="in" filter="fade">
                                      <p:cBhvr>
                                        <p:cTn id="186" dur="3000"/>
                                        <p:tgtEl>
                                          <p:spTgt spid="367628"/>
                                        </p:tgtEl>
                                      </p:cBhvr>
                                    </p:animEffect>
                                    <p:anim calcmode="lin" valueType="num">
                                      <p:cBhvr>
                                        <p:cTn id="187" dur="3000" fill="hold"/>
                                        <p:tgtEl>
                                          <p:spTgt spid="367628"/>
                                        </p:tgtEl>
                                        <p:attrNameLst>
                                          <p:attrName>ppt_w</p:attrName>
                                        </p:attrNameLst>
                                      </p:cBhvr>
                                      <p:tavLst>
                                        <p:tav tm="0" fmla="#ppt_w*sin(2.5*pi*$)">
                                          <p:val>
                                            <p:fltVal val="0"/>
                                          </p:val>
                                        </p:tav>
                                        <p:tav tm="100000">
                                          <p:val>
                                            <p:fltVal val="1"/>
                                          </p:val>
                                        </p:tav>
                                      </p:tavLst>
                                    </p:anim>
                                    <p:anim calcmode="lin" valueType="num">
                                      <p:cBhvr>
                                        <p:cTn id="188" dur="3000" fill="hold"/>
                                        <p:tgtEl>
                                          <p:spTgt spid="3676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22" grpId="0" build="allAtOnce"/>
      <p:bldP spid="367622" grpId="1" build="allAtOnce"/>
      <p:bldP spid="367623" grpId="0" build="allAtOnce"/>
      <p:bldP spid="367623" grpId="1" build="allAtOnce"/>
      <p:bldP spid="367624" grpId="0"/>
      <p:bldP spid="367624" grpId="1"/>
      <p:bldP spid="367625" grpId="0"/>
      <p:bldP spid="367625" grpId="1"/>
      <p:bldP spid="367626" grpId="0"/>
      <p:bldP spid="367626" grpId="1"/>
      <p:bldP spid="367627" grpId="0"/>
      <p:bldP spid="367627" grpId="1"/>
      <p:bldP spid="367628" grpId="0"/>
      <p:bldP spid="367628" grpId="1"/>
      <p:bldP spid="367628" grpId="2"/>
      <p:bldP spid="367629" grpId="0"/>
      <p:bldP spid="367629" grpId="1"/>
      <p:bldP spid="367630" grpId="0"/>
      <p:bldP spid="367630" grpId="1"/>
      <p:bldP spid="367631" grpId="0"/>
      <p:bldP spid="367631" grpId="1"/>
      <p:bldP spid="367632" grpId="0"/>
      <p:bldP spid="367632" grpId="1"/>
      <p:bldP spid="367633" grpId="0"/>
      <p:bldP spid="367633" grpId="1"/>
      <p:bldP spid="367634" grpId="0"/>
      <p:bldP spid="367634" grpId="1"/>
      <p:bldP spid="367635" grpId="0"/>
      <p:bldP spid="367635" grpId="1"/>
      <p:bldP spid="367636" grpId="0"/>
      <p:bldP spid="367636" grpId="1"/>
      <p:bldP spid="367637" grpId="0"/>
      <p:bldP spid="367637" grpId="1"/>
      <p:bldP spid="367638" grpId="0"/>
      <p:bldP spid="367638" grpId="1"/>
      <p:bldP spid="367639" grpId="0"/>
      <p:bldP spid="367639" grpId="1"/>
      <p:bldP spid="367640" grpId="0"/>
      <p:bldP spid="367640" grpId="1"/>
      <p:bldP spid="367641" grpId="0"/>
      <p:bldP spid="367641" grpId="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Chaitin</a:t>
            </a:r>
            <a:r>
              <a:rPr lang="en-US" dirty="0" smtClean="0"/>
              <a:t>=</a:t>
            </a:r>
            <a:r>
              <a:rPr lang="en-US" dirty="0" err="1" smtClean="0"/>
              <a:t>Kolmogorov-Solomonoff</a:t>
            </a:r>
            <a:r>
              <a:rPr lang="en-US" dirty="0" smtClean="0"/>
              <a:t> Theory</a:t>
            </a:r>
            <a:endParaRPr lang="en-US" dirty="0"/>
          </a:p>
        </p:txBody>
      </p:sp>
      <p:sp>
        <p:nvSpPr>
          <p:cNvPr id="4" name="Slide Number Placeholder 3"/>
          <p:cNvSpPr>
            <a:spLocks noGrp="1"/>
          </p:cNvSpPr>
          <p:nvPr>
            <p:ph type="sldNum" sz="quarter" idx="12"/>
          </p:nvPr>
        </p:nvSpPr>
        <p:spPr/>
        <p:txBody>
          <a:bodyPr/>
          <a:lstStyle/>
          <a:p>
            <a:fld id="{15BABF9F-8FB1-4224-BA0B-0CB30B5826AA}" type="slidenum">
              <a:rPr lang="en-US" smtClean="0"/>
              <a:pPr/>
              <a:t>61</a:t>
            </a:fld>
            <a:endParaRPr lang="en-US"/>
          </a:p>
        </p:txBody>
      </p:sp>
      <p:pic>
        <p:nvPicPr>
          <p:cNvPr id="5" name="Picture 3"/>
          <p:cNvPicPr>
            <a:picLocks noGrp="1" noChangeAspect="1" noChangeArrowheads="1"/>
          </p:cNvPicPr>
          <p:nvPr>
            <p:ph idx="1"/>
          </p:nvPr>
        </p:nvPicPr>
        <p:blipFill>
          <a:blip r:embed="rId3" cstate="print"/>
          <a:srcRect/>
          <a:stretch>
            <a:fillRect/>
          </a:stretch>
        </p:blipFill>
        <p:spPr bwMode="auto">
          <a:xfrm>
            <a:off x="3886200" y="3670353"/>
            <a:ext cx="5257800" cy="3187648"/>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0" y="1447799"/>
            <a:ext cx="3966672" cy="5410201"/>
          </a:xfrm>
          <a:prstGeom prst="rect">
            <a:avLst/>
          </a:prstGeom>
          <a:noFill/>
          <a:ln w="9525">
            <a:noFill/>
            <a:miter lim="800000"/>
            <a:headEnd/>
            <a:tailEnd/>
          </a:ln>
        </p:spPr>
      </p:pic>
      <p:sp>
        <p:nvSpPr>
          <p:cNvPr id="7" name="TextBox 6"/>
          <p:cNvSpPr txBox="1"/>
          <p:nvPr/>
        </p:nvSpPr>
        <p:spPr>
          <a:xfrm>
            <a:off x="4114800" y="1600200"/>
            <a:ext cx="4876800" cy="1938992"/>
          </a:xfrm>
          <a:prstGeom prst="rect">
            <a:avLst/>
          </a:prstGeom>
          <a:noFill/>
        </p:spPr>
        <p:txBody>
          <a:bodyPr wrap="square" rtlCol="0">
            <a:spAutoFit/>
          </a:bodyPr>
          <a:lstStyle/>
          <a:p>
            <a:r>
              <a:rPr lang="en-US" sz="2400" dirty="0" err="1" smtClean="0"/>
              <a:t>Chaitin’s</a:t>
            </a:r>
            <a:r>
              <a:rPr lang="en-US" sz="2400" dirty="0" smtClean="0"/>
              <a:t> Conclusion: Of all of the things that are true, most cannot be derived from basic axioms or physical laws.</a:t>
            </a:r>
          </a:p>
          <a:p>
            <a:r>
              <a:rPr lang="en-US" sz="2400" dirty="0" smtClean="0"/>
              <a:t>They are true because they are true.</a:t>
            </a:r>
            <a:endParaRPr lang="en-US" sz="2400" dirty="0"/>
          </a:p>
        </p:txBody>
      </p:sp>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91" name="Text Box 7"/>
          <p:cNvSpPr txBox="1">
            <a:spLocks noChangeArrowheads="1"/>
          </p:cNvSpPr>
          <p:nvPr/>
        </p:nvSpPr>
        <p:spPr bwMode="auto">
          <a:xfrm>
            <a:off x="4876800" y="5486400"/>
            <a:ext cx="2376488" cy="457200"/>
          </a:xfrm>
          <a:prstGeom prst="rect">
            <a:avLst/>
          </a:prstGeom>
          <a:noFill/>
          <a:ln w="12700">
            <a:noFill/>
            <a:miter lim="800000"/>
            <a:headEnd/>
            <a:tailEnd/>
          </a:ln>
          <a:effectLst/>
        </p:spPr>
        <p:txBody>
          <a:bodyPr anchor="ctr">
            <a:spAutoFit/>
          </a:bodyPr>
          <a:lstStyle/>
          <a:p>
            <a:pPr algn="ctr" eaLnBrk="0" hangingPunct="0">
              <a:spcBef>
                <a:spcPts val="500"/>
              </a:spcBef>
              <a:spcAft>
                <a:spcPts val="500"/>
              </a:spcAft>
            </a:pPr>
            <a:endParaRPr lang="en-US" sz="2400" dirty="0"/>
          </a:p>
        </p:txBody>
      </p:sp>
      <p:sp>
        <p:nvSpPr>
          <p:cNvPr id="8" name="Title 7"/>
          <p:cNvSpPr>
            <a:spLocks noGrp="1"/>
          </p:cNvSpPr>
          <p:nvPr>
            <p:ph type="title"/>
          </p:nvPr>
        </p:nvSpPr>
        <p:spPr/>
        <p:txBody>
          <a:bodyPr/>
          <a:lstStyle/>
          <a:p>
            <a:endParaRPr lang="en-US" dirty="0"/>
          </a:p>
        </p:txBody>
      </p:sp>
      <p:pic>
        <p:nvPicPr>
          <p:cNvPr id="60419"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9" name="Text Box 3"/>
          <p:cNvSpPr txBox="1">
            <a:spLocks noChangeArrowheads="1"/>
          </p:cNvSpPr>
          <p:nvPr/>
        </p:nvSpPr>
        <p:spPr bwMode="auto">
          <a:xfrm>
            <a:off x="-5105400" y="3886200"/>
            <a:ext cx="4800600" cy="1433513"/>
          </a:xfrm>
          <a:prstGeom prst="rect">
            <a:avLst/>
          </a:prstGeom>
          <a:noFill/>
          <a:ln w="9525" algn="ctr">
            <a:noFill/>
            <a:miter lim="800000"/>
            <a:headEnd/>
            <a:tailEnd/>
          </a:ln>
        </p:spPr>
        <p:txBody>
          <a:bodyPr>
            <a:spAutoFit/>
          </a:bodyPr>
          <a:lstStyle/>
          <a:p>
            <a:pPr>
              <a:spcBef>
                <a:spcPct val="50000"/>
              </a:spcBef>
            </a:pPr>
            <a:r>
              <a:rPr lang="en-US" sz="8800">
                <a:latin typeface="Magneto" pitchFamily="82" charset="0"/>
              </a:rPr>
              <a:t>Finis</a:t>
            </a:r>
          </a:p>
        </p:txBody>
      </p:sp>
      <p:sp>
        <p:nvSpPr>
          <p:cNvPr id="301060" name="Text Box 4"/>
          <p:cNvSpPr txBox="1">
            <a:spLocks noChangeArrowheads="1"/>
          </p:cNvSpPr>
          <p:nvPr/>
        </p:nvSpPr>
        <p:spPr bwMode="auto">
          <a:xfrm>
            <a:off x="914400" y="7086600"/>
            <a:ext cx="4800600" cy="1433513"/>
          </a:xfrm>
          <a:prstGeom prst="rect">
            <a:avLst/>
          </a:prstGeom>
          <a:noFill/>
          <a:ln w="9525" algn="ctr">
            <a:noFill/>
            <a:miter lim="800000"/>
            <a:headEnd/>
            <a:tailEnd/>
          </a:ln>
        </p:spPr>
        <p:txBody>
          <a:bodyPr>
            <a:spAutoFit/>
          </a:bodyPr>
          <a:lstStyle/>
          <a:p>
            <a:pPr>
              <a:spcBef>
                <a:spcPct val="50000"/>
              </a:spcBef>
            </a:pPr>
            <a:r>
              <a:rPr lang="en-US" sz="8800">
                <a:latin typeface="Magneto" pitchFamily="82" charset="0"/>
              </a:rPr>
              <a:t>Finis</a:t>
            </a:r>
          </a:p>
        </p:txBody>
      </p:sp>
      <p:sp>
        <p:nvSpPr>
          <p:cNvPr id="48132" name="Text Box 5"/>
          <p:cNvSpPr txBox="1">
            <a:spLocks noChangeArrowheads="1"/>
          </p:cNvSpPr>
          <p:nvPr/>
        </p:nvSpPr>
        <p:spPr bwMode="auto">
          <a:xfrm>
            <a:off x="-4800600" y="6140450"/>
            <a:ext cx="4800600" cy="1433513"/>
          </a:xfrm>
          <a:prstGeom prst="rect">
            <a:avLst/>
          </a:prstGeom>
          <a:noFill/>
          <a:ln w="9525" algn="ctr">
            <a:noFill/>
            <a:miter lim="800000"/>
            <a:headEnd/>
            <a:tailEnd/>
          </a:ln>
        </p:spPr>
        <p:txBody>
          <a:bodyPr>
            <a:spAutoFit/>
          </a:bodyPr>
          <a:lstStyle/>
          <a:p>
            <a:pPr>
              <a:spcBef>
                <a:spcPct val="50000"/>
              </a:spcBef>
            </a:pPr>
            <a:r>
              <a:rPr lang="en-US" sz="8800">
                <a:latin typeface="Magneto" pitchFamily="82" charset="0"/>
              </a:rPr>
              <a:t>Finis</a:t>
            </a:r>
          </a:p>
        </p:txBody>
      </p:sp>
      <p:sp>
        <p:nvSpPr>
          <p:cNvPr id="301062" name="Text Box 6"/>
          <p:cNvSpPr txBox="1">
            <a:spLocks noChangeArrowheads="1"/>
          </p:cNvSpPr>
          <p:nvPr/>
        </p:nvSpPr>
        <p:spPr bwMode="auto">
          <a:xfrm>
            <a:off x="-5029200" y="2286000"/>
            <a:ext cx="5257800" cy="1433513"/>
          </a:xfrm>
          <a:prstGeom prst="rect">
            <a:avLst/>
          </a:prstGeom>
          <a:noFill/>
          <a:ln w="9525" algn="ctr">
            <a:noFill/>
            <a:miter lim="800000"/>
            <a:headEnd/>
            <a:tailEnd/>
          </a:ln>
        </p:spPr>
        <p:txBody>
          <a:bodyPr>
            <a:spAutoFit/>
          </a:bodyPr>
          <a:lstStyle/>
          <a:p>
            <a:pPr>
              <a:spcBef>
                <a:spcPct val="50000"/>
              </a:spcBef>
            </a:pPr>
            <a:r>
              <a:rPr lang="en-US" sz="8800">
                <a:latin typeface="Magneto" pitchFamily="82" charset="0"/>
              </a:rPr>
              <a:t>Finis</a:t>
            </a:r>
          </a:p>
        </p:txBody>
      </p:sp>
      <p:sp>
        <p:nvSpPr>
          <p:cNvPr id="301063" name="Text Box 7"/>
          <p:cNvSpPr txBox="1">
            <a:spLocks noChangeArrowheads="1"/>
          </p:cNvSpPr>
          <p:nvPr/>
        </p:nvSpPr>
        <p:spPr bwMode="auto">
          <a:xfrm>
            <a:off x="9144000" y="4953000"/>
            <a:ext cx="4800600" cy="1433513"/>
          </a:xfrm>
          <a:prstGeom prst="rect">
            <a:avLst/>
          </a:prstGeom>
          <a:noFill/>
          <a:ln w="9525" algn="ctr">
            <a:noFill/>
            <a:miter lim="800000"/>
            <a:headEnd/>
            <a:tailEnd/>
          </a:ln>
        </p:spPr>
        <p:txBody>
          <a:bodyPr>
            <a:spAutoFit/>
          </a:bodyPr>
          <a:lstStyle/>
          <a:p>
            <a:pPr>
              <a:spcBef>
                <a:spcPct val="50000"/>
              </a:spcBef>
            </a:pPr>
            <a:r>
              <a:rPr lang="en-US" sz="8800">
                <a:latin typeface="Magneto" pitchFamily="82" charset="0"/>
              </a:rPr>
              <a:t>Finis</a:t>
            </a:r>
          </a:p>
        </p:txBody>
      </p:sp>
      <p:sp>
        <p:nvSpPr>
          <p:cNvPr id="301064" name="Text Box 8"/>
          <p:cNvSpPr txBox="1">
            <a:spLocks noChangeArrowheads="1"/>
          </p:cNvSpPr>
          <p:nvPr/>
        </p:nvSpPr>
        <p:spPr bwMode="auto">
          <a:xfrm>
            <a:off x="2438400" y="7162800"/>
            <a:ext cx="5257800" cy="1433513"/>
          </a:xfrm>
          <a:prstGeom prst="rect">
            <a:avLst/>
          </a:prstGeom>
          <a:noFill/>
          <a:ln w="9525" algn="ctr">
            <a:noFill/>
            <a:miter lim="800000"/>
            <a:headEnd/>
            <a:tailEnd/>
          </a:ln>
        </p:spPr>
        <p:txBody>
          <a:bodyPr>
            <a:spAutoFit/>
          </a:bodyPr>
          <a:lstStyle/>
          <a:p>
            <a:pPr>
              <a:spcBef>
                <a:spcPct val="50000"/>
              </a:spcBef>
            </a:pPr>
            <a:r>
              <a:rPr lang="en-US" sz="8800">
                <a:latin typeface="Magneto" pitchFamily="82" charset="0"/>
              </a:rPr>
              <a:t>Finis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8.33333E-7 -1.84971E-6 C 0.13732 -0.27399 0.27482 -0.54798 0.37586 -0.61526 C 0.47725 -0.68254 0.62343 -0.52231 0.60781 -0.40393 C 0.59201 -0.28555 0.20572 -0.02266 0.2809 0.09503 C 0.3559 0.21272 0.89687 0.35399 1.0585 0.3022 C 1.22031 0.25041 1.25364 -0.07931 1.25052 -0.21572 C 1.24739 -0.35214 1.13281 -0.44601 1.03958 -0.51584 C 0.94618 -0.58566 0.74791 -0.69364 0.69045 -0.63422 C 0.63298 -0.5748 0.62569 -0.26983 0.69496 -0.15861 C 0.76423 -0.0474 1.06267 0.09226 1.10625 0.03376 C 1.14982 -0.02474 1.15607 -0.41133 0.95694 -0.50959 C 0.75816 -0.60786 0.0868 -0.54844 -0.08733 -0.55607 " pathEditMode="relative" rAng="0" ptsTypes="aaaaaaaaaaaA">
                                      <p:cBhvr>
                                        <p:cTn id="6" dur="5000" fill="hold"/>
                                        <p:tgtEl>
                                          <p:spTgt spid="301059"/>
                                        </p:tgtEl>
                                        <p:attrNameLst>
                                          <p:attrName>ppt_x</p:attrName>
                                          <p:attrName>ppt_y</p:attrName>
                                        </p:attrNameLst>
                                      </p:cBhvr>
                                      <p:rCtr x="0" y="0"/>
                                    </p:animMotion>
                                  </p:childTnLst>
                                </p:cTn>
                              </p:par>
                            </p:childTnLst>
                          </p:cTn>
                        </p:par>
                        <p:par>
                          <p:cTn id="7" fill="hold">
                            <p:stCondLst>
                              <p:cond delay="5000"/>
                            </p:stCondLst>
                            <p:childTnLst>
                              <p:par>
                                <p:cTn id="8" presetID="0" presetClass="path" presetSubtype="0" accel="50000" decel="50000" fill="hold" grpId="0" nodeType="afterEffect">
                                  <p:stCondLst>
                                    <p:cond delay="0"/>
                                  </p:stCondLst>
                                  <p:childTnLst>
                                    <p:animMotion origin="layout" path="M 0 0 C -0.12743 -0.04693 -0.25469 -0.09341 -0.29045 -0.26659 C -0.32622 -0.43953 -0.34254 -0.9156 -0.21424 -1.03792 C -0.08594 -1.16023 0.35104 -1.11607 0.47934 -1 C 0.60764 -0.88416 0.64948 -0.48092 0.55555 -0.34242 C 0.46163 -0.20393 0.0493 -0.09202 -0.0842 -0.16925 C -0.21771 -0.24647 -0.27848 -0.72878 -0.24601 -0.80555 C -0.21354 -0.88254 -0.01407 -0.72508 0.11111 -0.63005 C 0.23628 -0.53526 0.39809 -0.36254 0.50468 -0.23699 C 0.61128 -0.11098 0.68107 0.00671 0.75086 0.12463 " pathEditMode="relative" ptsTypes="aaaaaaaaaA">
                                      <p:cBhvr>
                                        <p:cTn id="9" dur="5000" fill="hold"/>
                                        <p:tgtEl>
                                          <p:spTgt spid="301060"/>
                                        </p:tgtEl>
                                        <p:attrNameLst>
                                          <p:attrName>ppt_x</p:attrName>
                                          <p:attrName>ppt_y</p:attrName>
                                        </p:attrNameLst>
                                      </p:cBhvr>
                                    </p:animMotion>
                                  </p:childTnLst>
                                </p:cTn>
                              </p:par>
                            </p:childTnLst>
                          </p:cTn>
                        </p:par>
                        <p:par>
                          <p:cTn id="10" fill="hold">
                            <p:stCondLst>
                              <p:cond delay="10000"/>
                            </p:stCondLst>
                            <p:childTnLst>
                              <p:par>
                                <p:cTn id="11" presetID="63" presetClass="path" presetSubtype="0" accel="50000" decel="50000" fill="hold" grpId="0" nodeType="afterEffect">
                                  <p:stCondLst>
                                    <p:cond delay="0"/>
                                  </p:stCondLst>
                                  <p:childTnLst>
                                    <p:animMotion origin="layout" path="M 0 4.56647E-6 L 1.6625 -0.0155 " pathEditMode="relative" rAng="0" ptsTypes="AA">
                                      <p:cBhvr>
                                        <p:cTn id="12" dur="5000" fill="hold"/>
                                        <p:tgtEl>
                                          <p:spTgt spid="301062"/>
                                        </p:tgtEl>
                                        <p:attrNameLst>
                                          <p:attrName>ppt_x</p:attrName>
                                          <p:attrName>ppt_y</p:attrName>
                                        </p:attrNameLst>
                                      </p:cBhvr>
                                      <p:rCtr x="831" y="-8"/>
                                    </p:animMotion>
                                  </p:childTnLst>
                                </p:cTn>
                              </p:par>
                              <p:par>
                                <p:cTn id="13" presetID="35" presetClass="path" presetSubtype="0" accel="50000" decel="50000" fill="hold" grpId="0" nodeType="withEffect">
                                  <p:stCondLst>
                                    <p:cond delay="0"/>
                                  </p:stCondLst>
                                  <p:childTnLst>
                                    <p:animMotion origin="layout" path="M 0.13333 -4.73988E-6 L -1.57917 -0.00439 " pathEditMode="relative" rAng="0" ptsTypes="AA">
                                      <p:cBhvr>
                                        <p:cTn id="14" dur="5000" fill="hold"/>
                                        <p:tgtEl>
                                          <p:spTgt spid="301063"/>
                                        </p:tgtEl>
                                        <p:attrNameLst>
                                          <p:attrName>ppt_x</p:attrName>
                                          <p:attrName>ppt_y</p:attrName>
                                        </p:attrNameLst>
                                      </p:cBhvr>
                                      <p:rCtr x="-856" y="-2"/>
                                    </p:animMotion>
                                  </p:childTnLst>
                                </p:cTn>
                              </p:par>
                            </p:childTnLst>
                          </p:cTn>
                        </p:par>
                        <p:par>
                          <p:cTn id="15" fill="hold">
                            <p:stCondLst>
                              <p:cond delay="15000"/>
                            </p:stCondLst>
                            <p:childTnLst>
                              <p:par>
                                <p:cTn id="16" presetID="0" presetClass="path" presetSubtype="0" accel="50000" decel="50000" fill="hold" grpId="0" nodeType="afterEffect">
                                  <p:stCondLst>
                                    <p:cond delay="0"/>
                                  </p:stCondLst>
                                  <p:childTnLst>
                                    <p:animMotion origin="layout" path="M -5.27778E-6 6.6474E-6 C -0.15435 -0.05317 -0.30869 -0.10635 -0.37935 -0.26635 C -0.45001 -0.42635 -0.53299 -0.84346 -0.42379 -0.95976 C -0.31459 -1.07606 0.14687 -1.02797 0.27621 -0.96392 C 0.40537 -0.89988 0.40138 -0.64832 0.35086 -0.57502 C 0.30034 -0.50173 0.0361 -0.53271 -0.02709 -0.52439 " pathEditMode="relative" ptsTypes="aaaaaA">
                                      <p:cBhvr>
                                        <p:cTn id="17" dur="5000" fill="hold"/>
                                        <p:tgtEl>
                                          <p:spTgt spid="30106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59" grpId="0"/>
      <p:bldP spid="301060" grpId="0"/>
      <p:bldP spid="301062" grpId="0"/>
      <p:bldP spid="301063" grpId="0"/>
      <p:bldP spid="30106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p:cNvPicPr>
            <a:picLocks noChangeAspect="1" noChangeArrowheads="1"/>
          </p:cNvPicPr>
          <p:nvPr/>
        </p:nvPicPr>
        <p:blipFill>
          <a:blip r:embed="rId3" cstate="print"/>
          <a:srcRect/>
          <a:stretch>
            <a:fillRect/>
          </a:stretch>
        </p:blipFill>
        <p:spPr bwMode="auto">
          <a:xfrm>
            <a:off x="2514600" y="0"/>
            <a:ext cx="2524125" cy="3505200"/>
          </a:xfrm>
          <a:prstGeom prst="rect">
            <a:avLst/>
          </a:prstGeom>
          <a:noFill/>
          <a:ln w="12700">
            <a:noFill/>
            <a:miter lim="800000"/>
            <a:headEnd type="none" w="sm" len="sm"/>
            <a:tailEnd type="none" w="sm" len="sm"/>
          </a:ln>
        </p:spPr>
      </p:pic>
      <p:pic>
        <p:nvPicPr>
          <p:cNvPr id="46083" name="Picture 5"/>
          <p:cNvPicPr>
            <a:picLocks noChangeAspect="1" noChangeArrowheads="1"/>
          </p:cNvPicPr>
          <p:nvPr/>
        </p:nvPicPr>
        <p:blipFill>
          <a:blip r:embed="rId4" cstate="print"/>
          <a:srcRect/>
          <a:stretch>
            <a:fillRect/>
          </a:stretch>
        </p:blipFill>
        <p:spPr bwMode="auto">
          <a:xfrm>
            <a:off x="2514600" y="3448050"/>
            <a:ext cx="2552700" cy="3409950"/>
          </a:xfrm>
          <a:prstGeom prst="rect">
            <a:avLst/>
          </a:prstGeom>
          <a:noFill/>
          <a:ln w="12700">
            <a:noFill/>
            <a:miter lim="800000"/>
            <a:headEnd type="none" w="sm" len="sm"/>
            <a:tailEnd type="none" w="sm" len="sm"/>
          </a:ln>
        </p:spPr>
      </p:pic>
      <p:pic>
        <p:nvPicPr>
          <p:cNvPr id="46084" name="Picture 6"/>
          <p:cNvPicPr>
            <a:picLocks noChangeAspect="1" noChangeArrowheads="1"/>
          </p:cNvPicPr>
          <p:nvPr/>
        </p:nvPicPr>
        <p:blipFill>
          <a:blip r:embed="rId5" cstate="print"/>
          <a:srcRect/>
          <a:stretch>
            <a:fillRect/>
          </a:stretch>
        </p:blipFill>
        <p:spPr bwMode="auto">
          <a:xfrm>
            <a:off x="0" y="3381375"/>
            <a:ext cx="2533650" cy="3476625"/>
          </a:xfrm>
          <a:prstGeom prst="rect">
            <a:avLst/>
          </a:prstGeom>
          <a:noFill/>
          <a:ln w="12700">
            <a:noFill/>
            <a:miter lim="800000"/>
            <a:headEnd type="none" w="sm" len="sm"/>
            <a:tailEnd type="none" w="sm" len="sm"/>
          </a:ln>
        </p:spPr>
      </p:pic>
      <p:pic>
        <p:nvPicPr>
          <p:cNvPr id="46085" name="Picture 7"/>
          <p:cNvPicPr>
            <a:picLocks noChangeAspect="1" noChangeArrowheads="1"/>
          </p:cNvPicPr>
          <p:nvPr/>
        </p:nvPicPr>
        <p:blipFill>
          <a:blip r:embed="rId6" cstate="print"/>
          <a:srcRect/>
          <a:stretch>
            <a:fillRect/>
          </a:stretch>
        </p:blipFill>
        <p:spPr bwMode="auto">
          <a:xfrm>
            <a:off x="0" y="0"/>
            <a:ext cx="2533650" cy="3514725"/>
          </a:xfrm>
          <a:prstGeom prst="rect">
            <a:avLst/>
          </a:prstGeom>
          <a:noFill/>
          <a:ln w="12700">
            <a:noFill/>
            <a:miter lim="800000"/>
            <a:headEnd type="none" w="sm" len="sm"/>
            <a:tailEnd type="none" w="sm" len="sm"/>
          </a:ln>
        </p:spPr>
      </p:pic>
      <p:pic>
        <p:nvPicPr>
          <p:cNvPr id="46086" name="Picture 9"/>
          <p:cNvPicPr>
            <a:picLocks noChangeAspect="1" noChangeArrowheads="1"/>
          </p:cNvPicPr>
          <p:nvPr/>
        </p:nvPicPr>
        <p:blipFill>
          <a:blip r:embed="rId7" cstate="print"/>
          <a:srcRect/>
          <a:stretch>
            <a:fillRect/>
          </a:stretch>
        </p:blipFill>
        <p:spPr bwMode="auto">
          <a:xfrm>
            <a:off x="5029200" y="3505200"/>
            <a:ext cx="2533650" cy="3352800"/>
          </a:xfrm>
          <a:prstGeom prst="rect">
            <a:avLst/>
          </a:prstGeom>
          <a:noFill/>
          <a:ln w="12700">
            <a:noFill/>
            <a:miter lim="800000"/>
            <a:headEnd type="none" w="sm" len="sm"/>
            <a:tailEnd type="none" w="sm" len="sm"/>
          </a:ln>
        </p:spPr>
      </p:pic>
      <p:sp>
        <p:nvSpPr>
          <p:cNvPr id="300035" name="Rectangle 3"/>
          <p:cNvSpPr>
            <a:spLocks noGrp="1" noChangeArrowheads="1"/>
          </p:cNvSpPr>
          <p:nvPr>
            <p:ph type="body" idx="1"/>
          </p:nvPr>
        </p:nvSpPr>
        <p:spPr>
          <a:xfrm>
            <a:off x="5181600" y="228600"/>
            <a:ext cx="3581400" cy="3200400"/>
          </a:xfrm>
        </p:spPr>
        <p:txBody>
          <a:bodyPr>
            <a:normAutofit fontScale="92500"/>
          </a:bodyPr>
          <a:lstStyle/>
          <a:p>
            <a:pPr algn="r" eaLnBrk="1" hangingPunct="1">
              <a:buFont typeface="Wingdings" pitchFamily="2" charset="2"/>
              <a:buNone/>
              <a:defRPr/>
            </a:pPr>
            <a:r>
              <a:rPr lang="en-US" sz="2800" dirty="0" smtClean="0"/>
              <a:t>  </a:t>
            </a:r>
            <a:r>
              <a:rPr lang="en-US" sz="2800" dirty="0" smtClean="0">
                <a:solidFill>
                  <a:schemeClr val="tx1"/>
                </a:solidFill>
              </a:rPr>
              <a:t>POSTERS OF FAMOUS SCIENTISTS with quotes about their Christian faith:</a:t>
            </a:r>
          </a:p>
          <a:p>
            <a:pPr algn="r" eaLnBrk="1" hangingPunct="1">
              <a:buFont typeface="Wingdings" pitchFamily="2" charset="2"/>
              <a:buNone/>
              <a:defRPr/>
            </a:pPr>
            <a:r>
              <a:rPr lang="en-US" sz="2800" dirty="0" err="1" smtClean="0">
                <a:solidFill>
                  <a:schemeClr val="tx1"/>
                </a:solidFill>
              </a:rPr>
              <a:t>RobertMarks.org</a:t>
            </a:r>
            <a:endParaRPr lang="en-US" sz="2800" dirty="0" smtClean="0">
              <a:solidFill>
                <a:schemeClr val="tx1"/>
              </a:solidFill>
            </a:endParaRPr>
          </a:p>
          <a:p>
            <a:pPr algn="r" eaLnBrk="1" hangingPunct="1">
              <a:buFont typeface="Wingdings" pitchFamily="2" charset="2"/>
              <a:buNone/>
              <a:defRPr/>
            </a:pPr>
            <a:r>
              <a:rPr lang="en-US" sz="2800" dirty="0" smtClean="0">
                <a:solidFill>
                  <a:schemeClr val="tx1"/>
                </a:solidFill>
              </a:rPr>
              <a:t>Click: Apologetics, then posters</a:t>
            </a:r>
          </a:p>
        </p:txBody>
      </p:sp>
    </p:spTree>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ounded Rectangle 19"/>
          <p:cNvSpPr/>
          <p:nvPr/>
        </p:nvSpPr>
        <p:spPr>
          <a:xfrm>
            <a:off x="762000" y="1905000"/>
            <a:ext cx="4648200" cy="1752600"/>
          </a:xfrm>
          <a:prstGeom prst="roundRect">
            <a:avLst/>
          </a:prstGeom>
          <a:ln>
            <a:solidFill>
              <a:schemeClr val="accent3">
                <a:lumMod val="50000"/>
              </a:schemeClr>
            </a:solidFill>
          </a:ln>
          <a:effectLst>
            <a:outerShdw blurRad="50800" dist="190500" dir="3120000" rotWithShape="0">
              <a:prstClr val="black">
                <a:alpha val="40000"/>
              </a:prstClr>
            </a:outerShdw>
          </a:effectLst>
          <a:scene3d>
            <a:camera prst="orthographicFront"/>
            <a:lightRig rig="morning" dir="t"/>
          </a:scene3d>
          <a:sp3d extrusionH="177800" contourW="69850" prstMaterial="matte">
            <a:bevelT h="95250"/>
            <a:bevelB w="101600"/>
            <a:contourClr>
              <a:schemeClr val="accent3">
                <a:lumMod val="75000"/>
              </a:schemeClr>
            </a:contourClr>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rgbClr val="00602B"/>
              </a:solidFill>
            </a:endParaRPr>
          </a:p>
        </p:txBody>
      </p:sp>
      <p:sp useBgFill="1">
        <p:nvSpPr>
          <p:cNvPr id="19" name="Rounded Rectangle 18"/>
          <p:cNvSpPr/>
          <p:nvPr/>
        </p:nvSpPr>
        <p:spPr>
          <a:xfrm>
            <a:off x="5943600" y="1447800"/>
            <a:ext cx="2971800" cy="5181600"/>
          </a:xfrm>
          <a:prstGeom prst="roundRect">
            <a:avLst/>
          </a:prstGeom>
          <a:ln>
            <a:solidFill>
              <a:schemeClr val="accent3">
                <a:lumMod val="50000"/>
              </a:schemeClr>
            </a:solidFill>
          </a:ln>
          <a:effectLst>
            <a:outerShdw blurRad="50800" dist="190500" dir="3120000" rotWithShape="0">
              <a:prstClr val="black">
                <a:alpha val="40000"/>
              </a:prstClr>
            </a:outerShdw>
          </a:effectLst>
          <a:scene3d>
            <a:camera prst="orthographicFront"/>
            <a:lightRig rig="morning" dir="t"/>
          </a:scene3d>
          <a:sp3d extrusionH="177800" contourW="69850" prstMaterial="matte">
            <a:bevelT h="95250"/>
            <a:bevelB w="101600"/>
            <a:contourClr>
              <a:schemeClr val="accent3">
                <a:lumMod val="75000"/>
              </a:schemeClr>
            </a:contourClr>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rgbClr val="00602B"/>
              </a:solidFill>
            </a:endParaRPr>
          </a:p>
        </p:txBody>
      </p:sp>
      <p:pic>
        <p:nvPicPr>
          <p:cNvPr id="1033" name="Picture 9"/>
          <p:cNvPicPr>
            <a:picLocks noChangeAspect="1" noChangeArrowheads="1"/>
          </p:cNvPicPr>
          <p:nvPr/>
        </p:nvPicPr>
        <p:blipFill>
          <a:blip r:embed="rId2" cstate="print"/>
          <a:srcRect/>
          <a:stretch>
            <a:fillRect/>
          </a:stretch>
        </p:blipFill>
        <p:spPr bwMode="auto">
          <a:xfrm>
            <a:off x="6172200" y="2743200"/>
            <a:ext cx="2514600" cy="3276600"/>
          </a:xfrm>
          <a:prstGeom prst="rect">
            <a:avLst/>
          </a:prstGeom>
          <a:noFill/>
          <a:ln w="9525">
            <a:noFill/>
            <a:miter lim="800000"/>
            <a:headEnd/>
            <a:tailEnd/>
          </a:ln>
        </p:spPr>
      </p:pic>
      <p:sp useBgFill="1">
        <p:nvSpPr>
          <p:cNvPr id="17" name="Rounded Rectangle 16"/>
          <p:cNvSpPr/>
          <p:nvPr/>
        </p:nvSpPr>
        <p:spPr>
          <a:xfrm>
            <a:off x="152400" y="2743200"/>
            <a:ext cx="5943600" cy="3352800"/>
          </a:xfrm>
          <a:prstGeom prst="roundRect">
            <a:avLst/>
          </a:prstGeom>
          <a:ln>
            <a:solidFill>
              <a:schemeClr val="accent3">
                <a:lumMod val="50000"/>
              </a:schemeClr>
            </a:solidFill>
          </a:ln>
          <a:effectLst>
            <a:outerShdw blurRad="50800" dist="190500" dir="3120000" rotWithShape="0">
              <a:prstClr val="black">
                <a:alpha val="40000"/>
              </a:prstClr>
            </a:outerShdw>
          </a:effectLst>
          <a:scene3d>
            <a:camera prst="orthographicFront"/>
            <a:lightRig rig="morning" dir="t"/>
          </a:scene3d>
          <a:sp3d extrusionH="177800" contourW="69850" prstMaterial="matte">
            <a:bevelT h="95250"/>
            <a:bevelB w="101600"/>
            <a:contourClr>
              <a:schemeClr val="accent3">
                <a:lumMod val="75000"/>
              </a:schemeClr>
            </a:contourClr>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rgbClr val="00602B"/>
              </a:solidFill>
            </a:endParaRPr>
          </a:p>
        </p:txBody>
      </p:sp>
      <p:sp>
        <p:nvSpPr>
          <p:cNvPr id="6" name="Rectangle 5"/>
          <p:cNvSpPr/>
          <p:nvPr/>
        </p:nvSpPr>
        <p:spPr>
          <a:xfrm>
            <a:off x="304800" y="0"/>
            <a:ext cx="8610600" cy="1446550"/>
          </a:xfrm>
          <a:prstGeom prst="rect">
            <a:avLst/>
          </a:prstGeom>
        </p:spPr>
        <p:txBody>
          <a:bodyPr wrap="square">
            <a:spAutoFit/>
            <a:scene3d>
              <a:camera prst="orthographicFront"/>
              <a:lightRig rig="threePt" dir="t"/>
            </a:scene3d>
            <a:sp3d>
              <a:bevelB w="57150" h="38100" prst="hardEdge"/>
            </a:sp3d>
          </a:bodyPr>
          <a:lstStyle/>
          <a:p>
            <a:r>
              <a:rPr lang="en-US" sz="8800" i="1" dirty="0" smtClean="0">
                <a:effectLst>
                  <a:outerShdw blurRad="38100" dist="38100" dir="2700000" algn="tl">
                    <a:srgbClr val="000000">
                      <a:alpha val="43137"/>
                    </a:srgbClr>
                  </a:outerShdw>
                </a:effectLst>
                <a:latin typeface="Brush Script MT" pitchFamily="66" charset="0"/>
              </a:rPr>
              <a:t>God Ever Geometrizes:</a:t>
            </a:r>
          </a:p>
        </p:txBody>
      </p:sp>
      <p:sp>
        <p:nvSpPr>
          <p:cNvPr id="7" name="TextBox 6"/>
          <p:cNvSpPr txBox="1"/>
          <p:nvPr/>
        </p:nvSpPr>
        <p:spPr>
          <a:xfrm>
            <a:off x="152400" y="2667000"/>
            <a:ext cx="5715000" cy="3508653"/>
          </a:xfrm>
          <a:prstGeom prst="rect">
            <a:avLst/>
          </a:prstGeom>
          <a:noFill/>
          <a:ln w="44450" cap="rnd">
            <a:noFill/>
          </a:ln>
          <a:effectLst>
            <a:outerShdw blurRad="749300" dist="1333500" dir="13320000" algn="l" rotWithShape="0">
              <a:schemeClr val="accent3">
                <a:lumMod val="50000"/>
                <a:alpha val="40000"/>
              </a:schemeClr>
            </a:outerShdw>
          </a:effectLst>
          <a:scene3d>
            <a:camera prst="orthographicFront"/>
            <a:lightRig rig="threePt" dir="t"/>
          </a:scene3d>
          <a:sp3d>
            <a:bevelB prst="relaxedInset"/>
          </a:sp3d>
        </p:spPr>
        <p:txBody>
          <a:bodyPr wrap="square" lIns="182880" tIns="182880" rIns="182880" bIns="182880" rtlCol="0">
            <a:spAutoFit/>
          </a:bodyPr>
          <a:lstStyle/>
          <a:p>
            <a:pPr lvl="0" algn="just">
              <a:defRPr/>
            </a:pPr>
            <a:r>
              <a:rPr lang="en-US" sz="1200" b="1" dirty="0" smtClean="0">
                <a:solidFill>
                  <a:schemeClr val="tx1">
                    <a:lumMod val="95000"/>
                    <a:lumOff val="5000"/>
                  </a:schemeClr>
                </a:solidFill>
                <a:latin typeface="Brush Script MT" pitchFamily="66" charset="0"/>
              </a:rPr>
              <a:t>     Abstract: </a:t>
            </a:r>
            <a:r>
              <a:rPr lang="en-US" sz="1200" dirty="0" smtClean="0">
                <a:solidFill>
                  <a:schemeClr val="tx1">
                    <a:lumMod val="95000"/>
                    <a:lumOff val="5000"/>
                  </a:schemeClr>
                </a:solidFill>
                <a:latin typeface="Brush Script MT" pitchFamily="66" charset="0"/>
              </a:rPr>
              <a:t>Heinrich Hertz  </a:t>
            </a:r>
            <a:r>
              <a:rPr lang="en-US" sz="900" dirty="0">
                <a:solidFill>
                  <a:schemeClr val="tx1">
                    <a:lumMod val="95000"/>
                    <a:lumOff val="5000"/>
                  </a:schemeClr>
                </a:solidFill>
                <a:latin typeface="Brush Script MT" pitchFamily="66" charset="0"/>
              </a:rPr>
              <a:t>(1857–1894)  </a:t>
            </a:r>
            <a:r>
              <a:rPr lang="en-US" sz="1200" dirty="0">
                <a:solidFill>
                  <a:schemeClr val="tx1">
                    <a:lumMod val="95000"/>
                    <a:lumOff val="5000"/>
                  </a:schemeClr>
                </a:solidFill>
                <a:latin typeface="Brush Script MT" pitchFamily="66" charset="0"/>
              </a:rPr>
              <a:t>said “One cannot escape the feeling that … mathematical formulas have an independent existence and an intelligence of their own, that they are wiser than we are, wiser even than their discoverers, that we get more out of them than was originally put into them.”  There are numerous instantiations of Hertz’s observation.  We will discuss why Georg Cantor </a:t>
            </a:r>
            <a:r>
              <a:rPr lang="en-US" sz="900" dirty="0">
                <a:solidFill>
                  <a:schemeClr val="tx1">
                    <a:lumMod val="95000"/>
                    <a:lumOff val="5000"/>
                  </a:schemeClr>
                </a:solidFill>
                <a:latin typeface="Brush Script MT" pitchFamily="66" charset="0"/>
              </a:rPr>
              <a:t>(1845-1918) </a:t>
            </a:r>
            <a:r>
              <a:rPr lang="en-US" sz="1200" dirty="0">
                <a:solidFill>
                  <a:schemeClr val="tx1">
                    <a:lumMod val="95000"/>
                    <a:lumOff val="5000"/>
                  </a:schemeClr>
                </a:solidFill>
                <a:latin typeface="Brush Script MT" pitchFamily="66" charset="0"/>
              </a:rPr>
              <a:t>took his work in transfinite numbers to the Vatican. How did Karl Friedrich Gauss </a:t>
            </a:r>
            <a:r>
              <a:rPr lang="en-US" sz="900" dirty="0">
                <a:solidFill>
                  <a:schemeClr val="tx1">
                    <a:lumMod val="95000"/>
                    <a:lumOff val="5000"/>
                  </a:schemeClr>
                </a:solidFill>
                <a:latin typeface="Brush Script MT" pitchFamily="66" charset="0"/>
              </a:rPr>
              <a:t>(1777–1855)  </a:t>
            </a:r>
            <a:r>
              <a:rPr lang="en-US" sz="1200" dirty="0">
                <a:solidFill>
                  <a:schemeClr val="tx1">
                    <a:lumMod val="95000"/>
                    <a:lumOff val="5000"/>
                  </a:schemeClr>
                </a:solidFill>
                <a:latin typeface="Brush Script MT" pitchFamily="66" charset="0"/>
              </a:rPr>
              <a:t>believe God was involved in his mathematics? How did </a:t>
            </a:r>
            <a:r>
              <a:rPr lang="en-US" sz="1200" dirty="0" err="1">
                <a:solidFill>
                  <a:schemeClr val="tx1">
                    <a:lumMod val="95000"/>
                    <a:lumOff val="5000"/>
                  </a:schemeClr>
                </a:solidFill>
                <a:latin typeface="Brush Script MT" pitchFamily="66" charset="0"/>
              </a:rPr>
              <a:t>Blaise</a:t>
            </a:r>
            <a:r>
              <a:rPr lang="en-US" sz="1200" dirty="0">
                <a:solidFill>
                  <a:schemeClr val="tx1">
                    <a:lumMod val="95000"/>
                    <a:lumOff val="5000"/>
                  </a:schemeClr>
                </a:solidFill>
                <a:latin typeface="Brush Script MT" pitchFamily="66" charset="0"/>
              </a:rPr>
              <a:t> Pascal </a:t>
            </a:r>
            <a:r>
              <a:rPr lang="en-US" sz="900" dirty="0">
                <a:solidFill>
                  <a:schemeClr val="tx1">
                    <a:lumMod val="95000"/>
                    <a:lumOff val="5000"/>
                  </a:schemeClr>
                </a:solidFill>
                <a:latin typeface="Brush Script MT" pitchFamily="66" charset="0"/>
              </a:rPr>
              <a:t>(1623-1662) </a:t>
            </a:r>
            <a:r>
              <a:rPr lang="en-US" sz="1200" dirty="0">
                <a:solidFill>
                  <a:schemeClr val="tx1">
                    <a:lumMod val="95000"/>
                    <a:lumOff val="5000"/>
                  </a:schemeClr>
                </a:solidFill>
                <a:latin typeface="Brush Script MT" pitchFamily="66" charset="0"/>
              </a:rPr>
              <a:t>use set theory and probability to argue for God’s existence?  What numbers did Gottfried Wilhelm Leibniz </a:t>
            </a:r>
            <a:r>
              <a:rPr lang="en-US" sz="900" dirty="0">
                <a:solidFill>
                  <a:schemeClr val="tx1">
                    <a:lumMod val="95000"/>
                    <a:lumOff val="5000"/>
                  </a:schemeClr>
                </a:solidFill>
                <a:latin typeface="Brush Script MT" pitchFamily="66" charset="0"/>
              </a:rPr>
              <a:t>(1646–1716) </a:t>
            </a:r>
            <a:r>
              <a:rPr lang="en-US" sz="1200" dirty="0">
                <a:solidFill>
                  <a:schemeClr val="tx1">
                    <a:lumMod val="95000"/>
                    <a:lumOff val="5000"/>
                  </a:schemeClr>
                </a:solidFill>
                <a:latin typeface="Brush Script MT" pitchFamily="66" charset="0"/>
              </a:rPr>
              <a:t>say are the “fine and wonderful recourse of the divine spirit, almost an amphibian between being and not being.”  How did Kurt Gödel </a:t>
            </a:r>
            <a:r>
              <a:rPr lang="en-US" sz="900" dirty="0">
                <a:solidFill>
                  <a:schemeClr val="tx1">
                    <a:lumMod val="95000"/>
                    <a:lumOff val="5000"/>
                  </a:schemeClr>
                </a:solidFill>
                <a:latin typeface="Brush Script MT" pitchFamily="66" charset="0"/>
              </a:rPr>
              <a:t>(1906–1978) </a:t>
            </a:r>
            <a:r>
              <a:rPr lang="en-US" sz="1200" dirty="0">
                <a:solidFill>
                  <a:schemeClr val="tx1">
                    <a:lumMod val="95000"/>
                    <a:lumOff val="5000"/>
                  </a:schemeClr>
                </a:solidFill>
                <a:latin typeface="Brush Script MT" pitchFamily="66" charset="0"/>
              </a:rPr>
              <a:t>mathematically prove </a:t>
            </a:r>
            <a:r>
              <a:rPr lang="en-US" sz="1200" dirty="0" err="1">
                <a:solidFill>
                  <a:schemeClr val="tx1">
                    <a:lumMod val="95000"/>
                    <a:lumOff val="5000"/>
                  </a:schemeClr>
                </a:solidFill>
                <a:latin typeface="Brush Script MT" pitchFamily="66" charset="0"/>
              </a:rPr>
              <a:t>Anslem’s</a:t>
            </a:r>
            <a:r>
              <a:rPr lang="en-US" sz="1200" dirty="0">
                <a:solidFill>
                  <a:schemeClr val="tx1">
                    <a:lumMod val="95000"/>
                    <a:lumOff val="5000"/>
                  </a:schemeClr>
                </a:solidFill>
                <a:latin typeface="Brush Script MT" pitchFamily="66" charset="0"/>
              </a:rPr>
              <a:t> ontological argument for God’s existence?  How did an 18</a:t>
            </a:r>
            <a:r>
              <a:rPr lang="en-US" sz="1200" baseline="30000" dirty="0">
                <a:solidFill>
                  <a:schemeClr val="tx1">
                    <a:lumMod val="95000"/>
                    <a:lumOff val="5000"/>
                  </a:schemeClr>
                </a:solidFill>
                <a:latin typeface="Brush Script MT" pitchFamily="66" charset="0"/>
              </a:rPr>
              <a:t>th</a:t>
            </a:r>
            <a:r>
              <a:rPr lang="en-US" sz="1200" dirty="0">
                <a:solidFill>
                  <a:schemeClr val="tx1">
                    <a:lumMod val="95000"/>
                    <a:lumOff val="5000"/>
                  </a:schemeClr>
                </a:solidFill>
                <a:latin typeface="Brush Script MT" pitchFamily="66" charset="0"/>
              </a:rPr>
              <a:t> century monk </a:t>
            </a:r>
            <a:r>
              <a:rPr lang="en-US" sz="1200" dirty="0" smtClean="0">
                <a:solidFill>
                  <a:schemeClr val="tx1">
                    <a:lumMod val="95000"/>
                    <a:lumOff val="5000"/>
                  </a:schemeClr>
                </a:solidFill>
                <a:latin typeface="Brush Script MT" pitchFamily="66" charset="0"/>
              </a:rPr>
              <a:t>generalize </a:t>
            </a:r>
            <a:r>
              <a:rPr lang="en-US" sz="1200" dirty="0">
                <a:solidFill>
                  <a:schemeClr val="tx1">
                    <a:lumMod val="95000"/>
                    <a:lumOff val="5000"/>
                  </a:schemeClr>
                </a:solidFill>
                <a:latin typeface="Brush Script MT" pitchFamily="66" charset="0"/>
              </a:rPr>
              <a:t>existence to higher dimensions </a:t>
            </a:r>
            <a:r>
              <a:rPr lang="en-US" sz="1200" dirty="0" smtClean="0">
                <a:solidFill>
                  <a:schemeClr val="tx1">
                    <a:lumMod val="95000"/>
                    <a:lumOff val="5000"/>
                  </a:schemeClr>
                </a:solidFill>
                <a:latin typeface="Brush Script MT" pitchFamily="66" charset="0"/>
              </a:rPr>
              <a:t>that </a:t>
            </a:r>
            <a:r>
              <a:rPr lang="en-US" sz="1200" dirty="0">
                <a:solidFill>
                  <a:schemeClr val="tx1">
                    <a:lumMod val="95000"/>
                    <a:lumOff val="5000"/>
                  </a:schemeClr>
                </a:solidFill>
                <a:latin typeface="Brush Script MT" pitchFamily="66" charset="0"/>
              </a:rPr>
              <a:t>offer explanations of Biblical miracles?  How does Gregory </a:t>
            </a:r>
            <a:r>
              <a:rPr lang="en-US" sz="1200" dirty="0" err="1" smtClean="0">
                <a:solidFill>
                  <a:schemeClr val="tx1">
                    <a:lumMod val="95000"/>
                    <a:lumOff val="5000"/>
                  </a:schemeClr>
                </a:solidFill>
                <a:latin typeface="Brush Script MT" pitchFamily="66" charset="0"/>
              </a:rPr>
              <a:t>Chaitin</a:t>
            </a:r>
            <a:r>
              <a:rPr lang="en-US" sz="1200" dirty="0" smtClean="0">
                <a:solidFill>
                  <a:schemeClr val="tx1">
                    <a:lumMod val="95000"/>
                    <a:lumOff val="5000"/>
                  </a:schemeClr>
                </a:solidFill>
                <a:latin typeface="Brush Script MT" pitchFamily="66" charset="0"/>
              </a:rPr>
              <a:t>  </a:t>
            </a:r>
            <a:r>
              <a:rPr lang="en-US" sz="900" dirty="0">
                <a:solidFill>
                  <a:schemeClr val="tx1">
                    <a:lumMod val="95000"/>
                    <a:lumOff val="5000"/>
                  </a:schemeClr>
                </a:solidFill>
                <a:latin typeface="Brush Script MT" pitchFamily="66" charset="0"/>
              </a:rPr>
              <a:t>(1947-  ) </a:t>
            </a:r>
            <a:r>
              <a:rPr lang="en-US" sz="1200" dirty="0">
                <a:solidFill>
                  <a:schemeClr val="tx1">
                    <a:lumMod val="95000"/>
                    <a:lumOff val="5000"/>
                  </a:schemeClr>
                </a:solidFill>
                <a:latin typeface="Brush Script MT" pitchFamily="66" charset="0"/>
              </a:rPr>
              <a:t>mathematically prove there are astonishing things that exist that are unknowable?  And how does Rice’s Theorem shed light on a consistency between determinism and </a:t>
            </a:r>
            <a:r>
              <a:rPr lang="en-US" sz="1200" dirty="0" err="1" smtClean="0">
                <a:solidFill>
                  <a:schemeClr val="tx1">
                    <a:lumMod val="95000"/>
                    <a:lumOff val="5000"/>
                  </a:schemeClr>
                </a:solidFill>
                <a:latin typeface="Brush Script MT" pitchFamily="66" charset="0"/>
              </a:rPr>
              <a:t>knowability</a:t>
            </a:r>
            <a:r>
              <a:rPr lang="en-US" sz="1200" dirty="0">
                <a:solidFill>
                  <a:schemeClr val="tx1">
                    <a:lumMod val="95000"/>
                    <a:lumOff val="5000"/>
                  </a:schemeClr>
                </a:solidFill>
                <a:latin typeface="Brush Script MT" pitchFamily="66" charset="0"/>
              </a:rPr>
              <a:t>?  Stephen Hawking  </a:t>
            </a:r>
            <a:r>
              <a:rPr lang="en-US" sz="900" dirty="0">
                <a:solidFill>
                  <a:schemeClr val="tx1">
                    <a:lumMod val="95000"/>
                    <a:lumOff val="5000"/>
                  </a:schemeClr>
                </a:solidFill>
                <a:latin typeface="Brush Script MT" pitchFamily="66" charset="0"/>
              </a:rPr>
              <a:t>(1942- ) </a:t>
            </a:r>
            <a:r>
              <a:rPr lang="en-US" sz="1200" dirty="0">
                <a:solidFill>
                  <a:schemeClr val="tx1">
                    <a:lumMod val="95000"/>
                    <a:lumOff val="5000"/>
                  </a:schemeClr>
                </a:solidFill>
                <a:latin typeface="Brush Script MT" pitchFamily="66" charset="0"/>
              </a:rPr>
              <a:t>claims no theory in science can be proven.  We simply accumulate evidence.  Like all apologetics, these insights of mathematics do not prove God’s existence nor Christianity.  But they add to the accumulation of </a:t>
            </a:r>
            <a:r>
              <a:rPr lang="en-US" sz="1200" dirty="0" smtClean="0">
                <a:solidFill>
                  <a:schemeClr val="tx1">
                    <a:lumMod val="95000"/>
                    <a:lumOff val="5000"/>
                  </a:schemeClr>
                </a:solidFill>
                <a:latin typeface="Brush Script MT" pitchFamily="66" charset="0"/>
              </a:rPr>
              <a:t>evidence.  </a:t>
            </a:r>
          </a:p>
          <a:p>
            <a:pPr lvl="0" algn="just">
              <a:defRPr/>
            </a:pPr>
            <a:r>
              <a:rPr lang="en-US" sz="1200" dirty="0" smtClean="0">
                <a:solidFill>
                  <a:schemeClr val="tx1">
                    <a:lumMod val="95000"/>
                    <a:lumOff val="5000"/>
                  </a:schemeClr>
                </a:solidFill>
                <a:latin typeface="Brush Script MT" pitchFamily="66" charset="0"/>
              </a:rPr>
              <a:t>          This </a:t>
            </a:r>
            <a:r>
              <a:rPr lang="en-US" sz="1200" dirty="0">
                <a:solidFill>
                  <a:schemeClr val="tx1">
                    <a:lumMod val="95000"/>
                    <a:lumOff val="5000"/>
                  </a:schemeClr>
                </a:solidFill>
                <a:latin typeface="Brush Script MT" pitchFamily="66" charset="0"/>
              </a:rPr>
              <a:t>talk, although accessible by those not well versed in mathematics, </a:t>
            </a:r>
            <a:r>
              <a:rPr lang="en-US" sz="1200" dirty="0" smtClean="0">
                <a:solidFill>
                  <a:schemeClr val="tx1">
                    <a:lumMod val="95000"/>
                    <a:lumOff val="5000"/>
                  </a:schemeClr>
                </a:solidFill>
                <a:latin typeface="Brush Script MT" pitchFamily="66" charset="0"/>
              </a:rPr>
              <a:t>provides </a:t>
            </a:r>
            <a:r>
              <a:rPr lang="en-US" sz="1200" dirty="0">
                <a:solidFill>
                  <a:schemeClr val="tx1">
                    <a:lumMod val="95000"/>
                    <a:lumOff val="5000"/>
                  </a:schemeClr>
                </a:solidFill>
                <a:latin typeface="Brush Script MT" pitchFamily="66" charset="0"/>
              </a:rPr>
              <a:t>references for deeper study by those who are.</a:t>
            </a:r>
          </a:p>
        </p:txBody>
      </p:sp>
      <p:sp>
        <p:nvSpPr>
          <p:cNvPr id="9" name="TextBox 8"/>
          <p:cNvSpPr txBox="1"/>
          <p:nvPr/>
        </p:nvSpPr>
        <p:spPr>
          <a:xfrm>
            <a:off x="5867400" y="1524000"/>
            <a:ext cx="3048000" cy="1292662"/>
          </a:xfrm>
          <a:prstGeom prst="rect">
            <a:avLst/>
          </a:prstGeom>
          <a:noFill/>
          <a:scene3d>
            <a:camera prst="orthographicFront"/>
            <a:lightRig rig="threePt" dir="t"/>
          </a:scene3d>
          <a:sp3d>
            <a:bevelB w="152400" h="50800" prst="softRound"/>
          </a:sp3d>
        </p:spPr>
        <p:txBody>
          <a:bodyPr wrap="square" rtlCol="0">
            <a:spAutoFit/>
          </a:bodyPr>
          <a:lstStyle/>
          <a:p>
            <a:pPr algn="ctr"/>
            <a:r>
              <a:rPr lang="en-US" sz="2400" b="1" dirty="0" smtClean="0">
                <a:effectLst>
                  <a:outerShdw blurRad="38100" dist="38100" dir="2700000" algn="tl">
                    <a:srgbClr val="000000">
                      <a:alpha val="43137"/>
                    </a:srgbClr>
                  </a:outerShdw>
                </a:effectLst>
                <a:latin typeface="Brush Script MT" pitchFamily="66" charset="0"/>
              </a:rPr>
              <a:t> Robert J. Marks </a:t>
            </a:r>
            <a:r>
              <a:rPr lang="en-US" sz="2400" b="1" i="1" dirty="0" smtClean="0">
                <a:effectLst>
                  <a:outerShdw blurRad="38100" dist="38100" dir="2700000" algn="tl">
                    <a:srgbClr val="000000">
                      <a:alpha val="43137"/>
                    </a:srgbClr>
                  </a:outerShdw>
                </a:effectLst>
                <a:latin typeface="Tekton Pro Cond" pitchFamily="34" charset="0"/>
              </a:rPr>
              <a:t>II</a:t>
            </a:r>
            <a:r>
              <a:rPr lang="en-US" sz="2400" b="1" dirty="0" smtClean="0">
                <a:effectLst>
                  <a:outerShdw blurRad="38100" dist="38100" dir="2700000" algn="tl">
                    <a:srgbClr val="000000">
                      <a:alpha val="43137"/>
                    </a:srgbClr>
                  </a:outerShdw>
                </a:effectLst>
                <a:latin typeface="Brush Script MT" pitchFamily="66" charset="0"/>
              </a:rPr>
              <a:t>, </a:t>
            </a:r>
            <a:r>
              <a:rPr lang="en-US" sz="2000" dirty="0" smtClean="0">
                <a:latin typeface="Brush Script MT" pitchFamily="66" charset="0"/>
              </a:rPr>
              <a:t>Ph.D.</a:t>
            </a:r>
          </a:p>
          <a:p>
            <a:pPr algn="ctr"/>
            <a:r>
              <a:rPr lang="en-US" dirty="0" smtClean="0">
                <a:latin typeface="Brush Script MT" pitchFamily="66" charset="0"/>
              </a:rPr>
              <a:t> Distinguished Professor of Electrical   </a:t>
            </a:r>
          </a:p>
          <a:p>
            <a:pPr algn="ctr"/>
            <a:r>
              <a:rPr lang="en-US" dirty="0">
                <a:latin typeface="Brush Script MT" pitchFamily="66" charset="0"/>
              </a:rPr>
              <a:t> </a:t>
            </a:r>
            <a:r>
              <a:rPr lang="en-US" dirty="0" smtClean="0">
                <a:latin typeface="Brush Script MT" pitchFamily="66" charset="0"/>
              </a:rPr>
              <a:t> &amp; Computer Engineering.</a:t>
            </a:r>
          </a:p>
          <a:p>
            <a:pPr algn="ctr"/>
            <a:r>
              <a:rPr lang="en-US" dirty="0" smtClean="0">
                <a:latin typeface="Brush Script MT" pitchFamily="66" charset="0"/>
              </a:rPr>
              <a:t>   Baylor University</a:t>
            </a:r>
            <a:endParaRPr lang="en-US" dirty="0">
              <a:latin typeface="Brush Script MT" pitchFamily="66" charset="0"/>
            </a:endParaRPr>
          </a:p>
        </p:txBody>
      </p:sp>
      <p:pic>
        <p:nvPicPr>
          <p:cNvPr id="1027" name="Picture 3"/>
          <p:cNvPicPr>
            <a:picLocks noChangeAspect="1" noChangeArrowheads="1"/>
          </p:cNvPicPr>
          <p:nvPr/>
        </p:nvPicPr>
        <p:blipFill>
          <a:blip r:embed="rId3" cstate="print"/>
          <a:srcRect/>
          <a:stretch>
            <a:fillRect/>
          </a:stretch>
        </p:blipFill>
        <p:spPr bwMode="auto">
          <a:xfrm>
            <a:off x="6477000" y="5715000"/>
            <a:ext cx="1990725" cy="790575"/>
          </a:xfrm>
          <a:prstGeom prst="rect">
            <a:avLst/>
          </a:prstGeom>
          <a:noFill/>
          <a:ln w="9525">
            <a:noFill/>
            <a:miter lim="800000"/>
            <a:headEnd/>
            <a:tailEnd/>
          </a:ln>
        </p:spPr>
      </p:pic>
      <p:sp>
        <p:nvSpPr>
          <p:cNvPr id="21" name="TextBox 20"/>
          <p:cNvSpPr txBox="1"/>
          <p:nvPr/>
        </p:nvSpPr>
        <p:spPr>
          <a:xfrm>
            <a:off x="533400" y="1905000"/>
            <a:ext cx="4876800" cy="830997"/>
          </a:xfrm>
          <a:prstGeom prst="rect">
            <a:avLst/>
          </a:prstGeom>
          <a:noFill/>
          <a:scene3d>
            <a:camera prst="orthographicFront"/>
            <a:lightRig rig="threePt" dir="t"/>
          </a:scene3d>
          <a:sp3d>
            <a:bevelB w="152400" h="50800" prst="softRound"/>
          </a:sp3d>
        </p:spPr>
        <p:txBody>
          <a:bodyPr wrap="square" rtlCol="0">
            <a:spAutoFit/>
          </a:bodyPr>
          <a:lstStyle/>
          <a:p>
            <a:pPr algn="ctr"/>
            <a:r>
              <a:rPr lang="en-US" sz="2400" b="1" dirty="0" smtClean="0">
                <a:effectLst>
                  <a:outerShdw blurRad="38100" dist="38100" dir="2700000" algn="tl">
                    <a:srgbClr val="000000">
                      <a:alpha val="43137"/>
                    </a:srgbClr>
                  </a:outerShdw>
                </a:effectLst>
                <a:latin typeface="Brush Script MT" pitchFamily="66" charset="0"/>
              </a:rPr>
              <a:t>Tuesday, December 1, 2009, Room 109, Rogers Bldg. 5:30.  Pizza &amp; Drink.</a:t>
            </a:r>
            <a:endParaRPr lang="en-US" dirty="0">
              <a:latin typeface="Brush Script MT" pitchFamily="66" charset="0"/>
            </a:endParaRPr>
          </a:p>
        </p:txBody>
      </p:sp>
      <p:sp>
        <p:nvSpPr>
          <p:cNvPr id="22" name="TextBox 21"/>
          <p:cNvSpPr txBox="1"/>
          <p:nvPr/>
        </p:nvSpPr>
        <p:spPr>
          <a:xfrm>
            <a:off x="0" y="6273225"/>
            <a:ext cx="5867400" cy="584775"/>
          </a:xfrm>
          <a:prstGeom prst="rect">
            <a:avLst/>
          </a:prstGeom>
          <a:noFill/>
          <a:scene3d>
            <a:camera prst="orthographicFront"/>
            <a:lightRig rig="threePt" dir="t"/>
          </a:scene3d>
          <a:sp3d>
            <a:bevelB w="152400" h="50800" prst="softRound"/>
          </a:sp3d>
        </p:spPr>
        <p:txBody>
          <a:bodyPr wrap="square" rtlCol="0">
            <a:spAutoFit/>
          </a:bodyPr>
          <a:lstStyle/>
          <a:p>
            <a:pPr algn="ctr"/>
            <a:r>
              <a:rPr lang="en-US" sz="1600" dirty="0" smtClean="0">
                <a:solidFill>
                  <a:schemeClr val="tx1">
                    <a:lumMod val="85000"/>
                    <a:lumOff val="15000"/>
                  </a:schemeClr>
                </a:solidFill>
                <a:effectLst>
                  <a:outerShdw blurRad="38100" dist="38100" dir="2700000" algn="tl">
                    <a:srgbClr val="000000">
                      <a:alpha val="43137"/>
                    </a:srgbClr>
                  </a:outerShdw>
                </a:effectLst>
                <a:latin typeface="Brush Script MT" pitchFamily="66" charset="0"/>
              </a:rPr>
              <a:t> Sponsored by the Baylor Society for Conversations in Religion, Ethics and Science &amp; the Baylor Student Chapter of the American Scientific Affiliation</a:t>
            </a:r>
            <a:endParaRPr lang="en-US" sz="1600" dirty="0">
              <a:solidFill>
                <a:schemeClr val="tx1">
                  <a:lumMod val="85000"/>
                  <a:lumOff val="15000"/>
                </a:schemeClr>
              </a:solidFill>
              <a:latin typeface="Brush Script MT" pitchFamily="66" charset="0"/>
            </a:endParaRPr>
          </a:p>
        </p:txBody>
      </p:sp>
      <p:sp>
        <p:nvSpPr>
          <p:cNvPr id="12" name="Rectangle 11"/>
          <p:cNvSpPr/>
          <p:nvPr/>
        </p:nvSpPr>
        <p:spPr>
          <a:xfrm>
            <a:off x="914400" y="1143000"/>
            <a:ext cx="5334000" cy="646331"/>
          </a:xfrm>
          <a:prstGeom prst="rect">
            <a:avLst/>
          </a:prstGeom>
        </p:spPr>
        <p:txBody>
          <a:bodyPr wrap="square">
            <a:spAutoFit/>
            <a:scene3d>
              <a:camera prst="orthographicFront"/>
              <a:lightRig rig="threePt" dir="t"/>
            </a:scene3d>
            <a:sp3d>
              <a:bevelB w="57150" h="38100" prst="hardEdge"/>
            </a:sp3d>
          </a:bodyPr>
          <a:lstStyle/>
          <a:p>
            <a:r>
              <a:rPr lang="en-US" sz="3600" i="1" dirty="0" smtClean="0">
                <a:effectLst>
                  <a:outerShdw blurRad="38100" dist="38100" dir="2700000" algn="tl">
                    <a:srgbClr val="000000">
                      <a:alpha val="43137"/>
                    </a:srgbClr>
                  </a:outerShdw>
                </a:effectLst>
                <a:latin typeface="Brush Script MT" pitchFamily="66" charset="0"/>
              </a:rPr>
              <a:t>Apologetics in Mathematics</a:t>
            </a:r>
            <a:endParaRPr lang="en-US" sz="4000" dirty="0">
              <a:effectLst>
                <a:outerShdw blurRad="38100" dist="38100" dir="2700000" algn="tl">
                  <a:srgbClr val="000000">
                    <a:alpha val="43137"/>
                  </a:srgbClr>
                </a:outerShdw>
              </a:effectLst>
              <a:latin typeface="Brush Script MT" pitchFamily="66" charset="0"/>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4495800" y="2971800"/>
            <a:ext cx="4419600" cy="3657600"/>
          </a:xfrm>
          <a:prstGeom prst="ellipse">
            <a:avLst/>
          </a:prstGeom>
          <a:solidFill>
            <a:schemeClr val="accent1">
              <a:alpha val="5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495800" y="1447800"/>
            <a:ext cx="4419600" cy="3352800"/>
          </a:xfrm>
          <a:prstGeom prst="ellipse">
            <a:avLst/>
          </a:prstGeom>
          <a:solidFill>
            <a:schemeClr val="accent1">
              <a:alpha val="5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4800" y="228600"/>
            <a:ext cx="8686800" cy="838200"/>
          </a:xfrm>
        </p:spPr>
        <p:txBody>
          <a:bodyPr>
            <a:normAutofit fontScale="90000"/>
          </a:bodyPr>
          <a:lstStyle/>
          <a:p>
            <a:r>
              <a:rPr lang="en-US" dirty="0" smtClean="0"/>
              <a:t>“PROOFS” of God: </a:t>
            </a:r>
            <a:br>
              <a:rPr lang="en-US" dirty="0" smtClean="0"/>
            </a:br>
            <a:r>
              <a:rPr lang="en-US" dirty="0" smtClean="0"/>
              <a:t>Anselm’s ontological Argument</a:t>
            </a:r>
            <a:endParaRPr lang="en-US" dirty="0"/>
          </a:p>
        </p:txBody>
      </p:sp>
      <p:pic>
        <p:nvPicPr>
          <p:cNvPr id="12290" name="Picture 2"/>
          <p:cNvPicPr>
            <a:picLocks noChangeAspect="1" noChangeArrowheads="1"/>
          </p:cNvPicPr>
          <p:nvPr/>
        </p:nvPicPr>
        <p:blipFill>
          <a:blip r:embed="rId3" cstate="print"/>
          <a:srcRect/>
          <a:stretch>
            <a:fillRect/>
          </a:stretch>
        </p:blipFill>
        <p:spPr bwMode="auto">
          <a:xfrm>
            <a:off x="228600" y="1600200"/>
            <a:ext cx="4013370" cy="4724400"/>
          </a:xfrm>
          <a:prstGeom prst="rect">
            <a:avLst/>
          </a:prstGeom>
          <a:noFill/>
          <a:ln w="9525">
            <a:noFill/>
            <a:miter lim="800000"/>
            <a:headEnd/>
            <a:tailEnd/>
          </a:ln>
        </p:spPr>
      </p:pic>
      <p:sp>
        <p:nvSpPr>
          <p:cNvPr id="6" name="TextBox 5"/>
          <p:cNvSpPr txBox="1"/>
          <p:nvPr/>
        </p:nvSpPr>
        <p:spPr>
          <a:xfrm>
            <a:off x="5410200" y="1676400"/>
            <a:ext cx="2819400" cy="461665"/>
          </a:xfrm>
          <a:prstGeom prst="rect">
            <a:avLst/>
          </a:prstGeom>
          <a:noFill/>
        </p:spPr>
        <p:txBody>
          <a:bodyPr wrap="square" rtlCol="0">
            <a:spAutoFit/>
          </a:bodyPr>
          <a:lstStyle/>
          <a:p>
            <a:r>
              <a:rPr lang="en-US" sz="2400" dirty="0" smtClean="0">
                <a:solidFill>
                  <a:srgbClr val="FF0000"/>
                </a:solidFill>
                <a:latin typeface="Arial Rounded MT Bold" pitchFamily="34" charset="0"/>
              </a:rPr>
              <a:t>In Understanding</a:t>
            </a:r>
            <a:endParaRPr lang="en-US" sz="2400" dirty="0">
              <a:solidFill>
                <a:srgbClr val="FF0000"/>
              </a:solidFill>
              <a:latin typeface="Arial Rounded MT Bold" pitchFamily="34" charset="0"/>
            </a:endParaRPr>
          </a:p>
        </p:txBody>
      </p:sp>
      <p:sp>
        <p:nvSpPr>
          <p:cNvPr id="7" name="TextBox 6"/>
          <p:cNvSpPr txBox="1"/>
          <p:nvPr/>
        </p:nvSpPr>
        <p:spPr>
          <a:xfrm>
            <a:off x="6019800" y="6019800"/>
            <a:ext cx="2057400" cy="461665"/>
          </a:xfrm>
          <a:prstGeom prst="rect">
            <a:avLst/>
          </a:prstGeom>
          <a:noFill/>
        </p:spPr>
        <p:txBody>
          <a:bodyPr wrap="square" rtlCol="0">
            <a:spAutoFit/>
          </a:bodyPr>
          <a:lstStyle/>
          <a:p>
            <a:r>
              <a:rPr lang="en-US" sz="2400" dirty="0" smtClean="0">
                <a:solidFill>
                  <a:srgbClr val="FF0000"/>
                </a:solidFill>
                <a:latin typeface="Arial Rounded MT Bold" pitchFamily="34" charset="0"/>
              </a:rPr>
              <a:t>In Reality</a:t>
            </a:r>
            <a:endParaRPr lang="en-US" sz="2400" dirty="0">
              <a:solidFill>
                <a:srgbClr val="FF0000"/>
              </a:solidFill>
              <a:latin typeface="Arial Rounded MT Bold" pitchFamily="34" charset="0"/>
            </a:endParaRPr>
          </a:p>
        </p:txBody>
      </p:sp>
      <p:grpSp>
        <p:nvGrpSpPr>
          <p:cNvPr id="21" name="Group 20"/>
          <p:cNvGrpSpPr/>
          <p:nvPr/>
        </p:nvGrpSpPr>
        <p:grpSpPr>
          <a:xfrm>
            <a:off x="4724400" y="2209800"/>
            <a:ext cx="3798196" cy="750332"/>
            <a:chOff x="4724400" y="2209800"/>
            <a:chExt cx="3798196" cy="750332"/>
          </a:xfrm>
        </p:grpSpPr>
        <p:sp>
          <p:nvSpPr>
            <p:cNvPr id="10" name="Rectangle 9"/>
            <p:cNvSpPr/>
            <p:nvPr/>
          </p:nvSpPr>
          <p:spPr>
            <a:xfrm>
              <a:off x="5715000" y="2209800"/>
              <a:ext cx="1654748" cy="369332"/>
            </a:xfrm>
            <a:prstGeom prst="rect">
              <a:avLst/>
            </a:prstGeom>
          </p:spPr>
          <p:txBody>
            <a:bodyPr wrap="none">
              <a:spAutoFit/>
            </a:bodyPr>
            <a:lstStyle/>
            <a:p>
              <a:r>
                <a:rPr lang="en-US" dirty="0" smtClean="0"/>
                <a:t>The Tooth Fairy</a:t>
              </a:r>
              <a:endParaRPr lang="en-US" dirty="0"/>
            </a:p>
          </p:txBody>
        </p:sp>
        <p:sp>
          <p:nvSpPr>
            <p:cNvPr id="11" name="Rectangle 10"/>
            <p:cNvSpPr/>
            <p:nvPr/>
          </p:nvSpPr>
          <p:spPr>
            <a:xfrm>
              <a:off x="4724400" y="2590800"/>
              <a:ext cx="1344663" cy="369332"/>
            </a:xfrm>
            <a:prstGeom prst="rect">
              <a:avLst/>
            </a:prstGeom>
          </p:spPr>
          <p:txBody>
            <a:bodyPr wrap="none">
              <a:spAutoFit/>
            </a:bodyPr>
            <a:lstStyle/>
            <a:p>
              <a:r>
                <a:rPr lang="en-US" dirty="0" smtClean="0"/>
                <a:t>Harry Potter</a:t>
              </a:r>
              <a:endParaRPr lang="en-US" dirty="0"/>
            </a:p>
          </p:txBody>
        </p:sp>
        <p:sp>
          <p:nvSpPr>
            <p:cNvPr id="14" name="Rectangle 13"/>
            <p:cNvSpPr/>
            <p:nvPr/>
          </p:nvSpPr>
          <p:spPr>
            <a:xfrm>
              <a:off x="7162800" y="2514600"/>
              <a:ext cx="1359796" cy="369332"/>
            </a:xfrm>
            <a:prstGeom prst="rect">
              <a:avLst/>
            </a:prstGeom>
          </p:spPr>
          <p:txBody>
            <a:bodyPr wrap="none">
              <a:spAutoFit/>
            </a:bodyPr>
            <a:lstStyle/>
            <a:p>
              <a:r>
                <a:rPr lang="en-US" dirty="0" smtClean="0"/>
                <a:t>Don Quixote</a:t>
              </a:r>
              <a:endParaRPr lang="en-US" dirty="0"/>
            </a:p>
          </p:txBody>
        </p:sp>
      </p:grpSp>
      <p:sp>
        <p:nvSpPr>
          <p:cNvPr id="15" name="Rectangle 14"/>
          <p:cNvSpPr/>
          <p:nvPr/>
        </p:nvSpPr>
        <p:spPr>
          <a:xfrm>
            <a:off x="5486400" y="3200400"/>
            <a:ext cx="1299202" cy="369332"/>
          </a:xfrm>
          <a:prstGeom prst="rect">
            <a:avLst/>
          </a:prstGeom>
        </p:spPr>
        <p:txBody>
          <a:bodyPr wrap="none">
            <a:spAutoFit/>
          </a:bodyPr>
          <a:lstStyle/>
          <a:p>
            <a:r>
              <a:rPr lang="en-US" dirty="0" smtClean="0"/>
              <a:t>Sarah Palin</a:t>
            </a:r>
            <a:endParaRPr lang="en-US" dirty="0"/>
          </a:p>
        </p:txBody>
      </p:sp>
      <p:sp>
        <p:nvSpPr>
          <p:cNvPr id="16" name="Rectangle 15"/>
          <p:cNvSpPr/>
          <p:nvPr/>
        </p:nvSpPr>
        <p:spPr>
          <a:xfrm>
            <a:off x="5867400" y="4343400"/>
            <a:ext cx="1775743" cy="369332"/>
          </a:xfrm>
          <a:prstGeom prst="rect">
            <a:avLst/>
          </a:prstGeom>
        </p:spPr>
        <p:txBody>
          <a:bodyPr wrap="none">
            <a:spAutoFit/>
          </a:bodyPr>
          <a:lstStyle/>
          <a:p>
            <a:r>
              <a:rPr lang="en-US" dirty="0" err="1" smtClean="0"/>
              <a:t>Momar</a:t>
            </a:r>
            <a:r>
              <a:rPr lang="en-US" dirty="0" smtClean="0"/>
              <a:t> </a:t>
            </a:r>
            <a:r>
              <a:rPr lang="en-US" dirty="0" err="1" smtClean="0"/>
              <a:t>Ghadaffi</a:t>
            </a:r>
            <a:endParaRPr lang="en-US" dirty="0"/>
          </a:p>
        </p:txBody>
      </p:sp>
      <p:sp>
        <p:nvSpPr>
          <p:cNvPr id="17" name="Rectangle 16"/>
          <p:cNvSpPr/>
          <p:nvPr/>
        </p:nvSpPr>
        <p:spPr>
          <a:xfrm>
            <a:off x="6781800" y="3124200"/>
            <a:ext cx="1186543" cy="369332"/>
          </a:xfrm>
          <a:prstGeom prst="rect">
            <a:avLst/>
          </a:prstGeom>
        </p:spPr>
        <p:txBody>
          <a:bodyPr wrap="none">
            <a:spAutoFit/>
          </a:bodyPr>
          <a:lstStyle/>
          <a:p>
            <a:r>
              <a:rPr lang="en-US" dirty="0" smtClean="0"/>
              <a:t>Sam Chen</a:t>
            </a:r>
            <a:endParaRPr lang="en-US" dirty="0"/>
          </a:p>
        </p:txBody>
      </p:sp>
      <p:sp>
        <p:nvSpPr>
          <p:cNvPr id="18" name="Rectangle 17"/>
          <p:cNvSpPr/>
          <p:nvPr/>
        </p:nvSpPr>
        <p:spPr>
          <a:xfrm>
            <a:off x="5562600" y="3200400"/>
            <a:ext cx="2438400" cy="144655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800" b="1" cap="none" spc="0" dirty="0" smtClean="0">
                <a:ln w="11430"/>
                <a:solidFill>
                  <a:srgbClr val="FF0000"/>
                </a:solidFill>
              </a:rPr>
              <a:t>GOD</a:t>
            </a:r>
            <a:endParaRPr lang="en-US" sz="8800" b="1" cap="none" spc="0" dirty="0">
              <a:ln w="11430"/>
              <a:solidFill>
                <a:srgbClr val="FF0000"/>
              </a:solidFill>
            </a:endParaRPr>
          </a:p>
        </p:txBody>
      </p:sp>
      <p:grpSp>
        <p:nvGrpSpPr>
          <p:cNvPr id="20" name="Group 19"/>
          <p:cNvGrpSpPr/>
          <p:nvPr/>
        </p:nvGrpSpPr>
        <p:grpSpPr>
          <a:xfrm>
            <a:off x="4648200" y="4876800"/>
            <a:ext cx="4038930" cy="1055132"/>
            <a:chOff x="4648200" y="4876800"/>
            <a:chExt cx="4038930" cy="1055132"/>
          </a:xfrm>
        </p:grpSpPr>
        <p:sp>
          <p:nvSpPr>
            <p:cNvPr id="12" name="Rectangle 11"/>
            <p:cNvSpPr/>
            <p:nvPr/>
          </p:nvSpPr>
          <p:spPr>
            <a:xfrm>
              <a:off x="4648200" y="4876800"/>
              <a:ext cx="2380203" cy="369332"/>
            </a:xfrm>
            <a:prstGeom prst="rect">
              <a:avLst/>
            </a:prstGeom>
          </p:spPr>
          <p:txBody>
            <a:bodyPr wrap="none">
              <a:spAutoFit/>
            </a:bodyPr>
            <a:lstStyle/>
            <a:p>
              <a:r>
                <a:rPr lang="en-US" dirty="0" smtClean="0"/>
                <a:t>Undiscovered Galaxies</a:t>
              </a:r>
              <a:endParaRPr lang="en-US" dirty="0"/>
            </a:p>
          </p:txBody>
        </p:sp>
        <p:sp>
          <p:nvSpPr>
            <p:cNvPr id="13" name="Rectangle 12"/>
            <p:cNvSpPr/>
            <p:nvPr/>
          </p:nvSpPr>
          <p:spPr>
            <a:xfrm>
              <a:off x="6781800" y="5105400"/>
              <a:ext cx="1905330" cy="369332"/>
            </a:xfrm>
            <a:prstGeom prst="rect">
              <a:avLst/>
            </a:prstGeom>
          </p:spPr>
          <p:txBody>
            <a:bodyPr wrap="none">
              <a:spAutoFit/>
            </a:bodyPr>
            <a:lstStyle/>
            <a:p>
              <a:r>
                <a:rPr lang="en-US" dirty="0" smtClean="0"/>
                <a:t>Unknown Species</a:t>
              </a:r>
              <a:endParaRPr lang="en-US" dirty="0"/>
            </a:p>
          </p:txBody>
        </p:sp>
        <p:sp>
          <p:nvSpPr>
            <p:cNvPr id="19" name="Rectangle 18"/>
            <p:cNvSpPr/>
            <p:nvPr/>
          </p:nvSpPr>
          <p:spPr>
            <a:xfrm>
              <a:off x="5257800" y="5562600"/>
              <a:ext cx="2581476" cy="369332"/>
            </a:xfrm>
            <a:prstGeom prst="rect">
              <a:avLst/>
            </a:prstGeom>
          </p:spPr>
          <p:txBody>
            <a:bodyPr wrap="none">
              <a:spAutoFit/>
            </a:bodyPr>
            <a:lstStyle/>
            <a:p>
              <a:r>
                <a:rPr lang="en-US" dirty="0" smtClean="0"/>
                <a:t>The Next Great Invention</a:t>
              </a:r>
              <a:endParaRPr lang="en-US" dirty="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20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20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20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0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20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3000" fill="hold"/>
                                        <p:tgtEl>
                                          <p:spTgt spid="18"/>
                                        </p:tgtEl>
                                        <p:attrNameLst>
                                          <p:attrName>ppt_w</p:attrName>
                                        </p:attrNameLst>
                                      </p:cBhvr>
                                      <p:tavLst>
                                        <p:tav tm="0">
                                          <p:val>
                                            <p:fltVal val="0"/>
                                          </p:val>
                                        </p:tav>
                                        <p:tav tm="100000">
                                          <p:val>
                                            <p:strVal val="#ppt_w"/>
                                          </p:val>
                                        </p:tav>
                                      </p:tavLst>
                                    </p:anim>
                                    <p:anim calcmode="lin" valueType="num">
                                      <p:cBhvr>
                                        <p:cTn id="36" dur="3000" fill="hold"/>
                                        <p:tgtEl>
                                          <p:spTgt spid="18"/>
                                        </p:tgtEl>
                                        <p:attrNameLst>
                                          <p:attrName>ppt_h</p:attrName>
                                        </p:attrNameLst>
                                      </p:cBhvr>
                                      <p:tavLst>
                                        <p:tav tm="0">
                                          <p:val>
                                            <p:fltVal val="0"/>
                                          </p:val>
                                        </p:tav>
                                        <p:tav tm="100000">
                                          <p:val>
                                            <p:strVal val="#ppt_h"/>
                                          </p:val>
                                        </p:tav>
                                      </p:tavLst>
                                    </p:anim>
                                    <p:animEffect transition="in" filter="fade">
                                      <p:cBhvr>
                                        <p:cTn id="37" dur="3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5" grpId="0"/>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print"/>
          <a:srcRect/>
          <a:stretch>
            <a:fillRect/>
          </a:stretch>
        </p:blipFill>
        <p:spPr bwMode="auto">
          <a:xfrm>
            <a:off x="0" y="-254000"/>
            <a:ext cx="9296400" cy="7112000"/>
          </a:xfrm>
          <a:prstGeom prst="rect">
            <a:avLst/>
          </a:prstGeom>
          <a:noFill/>
          <a:ln w="9525" algn="ctr">
            <a:noFill/>
            <a:miter lim="800000"/>
            <a:headEnd/>
            <a:tailEnd/>
          </a:ln>
        </p:spPr>
      </p:pic>
      <p:pic>
        <p:nvPicPr>
          <p:cNvPr id="351243" name="Picture 11"/>
          <p:cNvPicPr>
            <a:picLocks noChangeAspect="1" noChangeArrowheads="1"/>
          </p:cNvPicPr>
          <p:nvPr/>
        </p:nvPicPr>
        <p:blipFill>
          <a:blip r:embed="rId4" cstate="print"/>
          <a:srcRect/>
          <a:stretch>
            <a:fillRect/>
          </a:stretch>
        </p:blipFill>
        <p:spPr bwMode="auto">
          <a:xfrm>
            <a:off x="452438" y="834263"/>
            <a:ext cx="5795962" cy="3775837"/>
          </a:xfrm>
          <a:prstGeom prst="rect">
            <a:avLst/>
          </a:prstGeom>
          <a:noFill/>
          <a:ln w="9525" algn="ctr">
            <a:noFill/>
            <a:miter lim="800000"/>
            <a:headEnd/>
            <a:tailEnd/>
          </a:ln>
        </p:spPr>
      </p:pic>
      <p:sp>
        <p:nvSpPr>
          <p:cNvPr id="31748" name="Text Box 4"/>
          <p:cNvSpPr txBox="1">
            <a:spLocks noChangeArrowheads="1"/>
          </p:cNvSpPr>
          <p:nvPr/>
        </p:nvSpPr>
        <p:spPr bwMode="auto">
          <a:xfrm>
            <a:off x="0" y="304800"/>
            <a:ext cx="8077200" cy="954107"/>
          </a:xfrm>
          <a:prstGeom prst="rect">
            <a:avLst/>
          </a:prstGeom>
          <a:noFill/>
          <a:ln w="9525" algn="ctr">
            <a:noFill/>
            <a:miter lim="800000"/>
            <a:headEnd/>
            <a:tailEnd/>
          </a:ln>
        </p:spPr>
        <p:txBody>
          <a:bodyPr wrap="square">
            <a:spAutoFit/>
          </a:bodyPr>
          <a:lstStyle/>
          <a:p>
            <a:pPr algn="r"/>
            <a:r>
              <a:rPr lang="en-US" sz="2800" dirty="0" smtClean="0">
                <a:solidFill>
                  <a:schemeClr val="bg1"/>
                </a:solidFill>
              </a:rPr>
              <a:t>Gödel’s Proof of God Using Anselm’s Ontological Argument</a:t>
            </a:r>
            <a:endParaRPr lang="en-US" sz="2800" dirty="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1243"/>
                                        </p:tgtEl>
                                        <p:attrNameLst>
                                          <p:attrName>style.visibility</p:attrName>
                                        </p:attrNameLst>
                                      </p:cBhvr>
                                      <p:to>
                                        <p:strVal val="visible"/>
                                      </p:to>
                                    </p:set>
                                    <p:animEffect transition="in" filter="fade">
                                      <p:cBhvr>
                                        <p:cTn id="7" dur="2000"/>
                                        <p:tgtEl>
                                          <p:spTgt spid="351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ChangeArrowheads="1"/>
          </p:cNvSpPr>
          <p:nvPr/>
        </p:nvSpPr>
        <p:spPr bwMode="auto">
          <a:xfrm>
            <a:off x="1262063" y="1243013"/>
            <a:ext cx="7616825" cy="5138737"/>
          </a:xfrm>
          <a:prstGeom prst="rect">
            <a:avLst/>
          </a:prstGeom>
          <a:solidFill>
            <a:schemeClr val="tx1"/>
          </a:solidFill>
          <a:ln w="12700" cap="sq">
            <a:solidFill>
              <a:schemeClr val="tx1"/>
            </a:solidFill>
            <a:miter lim="800000"/>
            <a:headEnd type="none" w="sm" len="sm"/>
            <a:tailEnd type="none" w="sm" len="sm"/>
          </a:ln>
          <a:effectLst/>
        </p:spPr>
        <p:txBody>
          <a:bodyPr wrap="none" anchor="ctr"/>
          <a:lstStyle/>
          <a:p>
            <a:endParaRPr lang="en-US"/>
          </a:p>
        </p:txBody>
      </p:sp>
      <p:graphicFrame>
        <p:nvGraphicFramePr>
          <p:cNvPr id="136195" name="Object 3"/>
          <p:cNvGraphicFramePr>
            <a:graphicFrameLocks noChangeAspect="1"/>
          </p:cNvGraphicFramePr>
          <p:nvPr/>
        </p:nvGraphicFramePr>
        <p:xfrm>
          <a:off x="390525" y="1296988"/>
          <a:ext cx="8863013" cy="5334000"/>
        </p:xfrm>
        <a:graphic>
          <a:graphicData uri="http://schemas.openxmlformats.org/presentationml/2006/ole">
            <p:oleObj spid="_x0000_s27650" name="Document" r:id="rId4" imgW="9120960" imgH="6101280" progId="Word.Document.8">
              <p:embed/>
            </p:oleObj>
          </a:graphicData>
        </a:graphic>
      </p:graphicFrame>
      <p:pic>
        <p:nvPicPr>
          <p:cNvPr id="136196" name="Picture 4" descr="pasc3"/>
          <p:cNvPicPr>
            <a:picLocks noChangeAspect="1" noChangeArrowheads="1"/>
          </p:cNvPicPr>
          <p:nvPr/>
        </p:nvPicPr>
        <p:blipFill>
          <a:blip r:embed="rId5" cstate="print"/>
          <a:srcRect/>
          <a:stretch>
            <a:fillRect/>
          </a:stretch>
        </p:blipFill>
        <p:spPr bwMode="auto">
          <a:xfrm>
            <a:off x="7185025" y="4495800"/>
            <a:ext cx="1524000" cy="1524000"/>
          </a:xfrm>
          <a:prstGeom prst="rect">
            <a:avLst/>
          </a:prstGeom>
          <a:noFill/>
        </p:spPr>
      </p:pic>
      <p:pic>
        <p:nvPicPr>
          <p:cNvPr id="136197" name="Picture 5" descr="pasc2"/>
          <p:cNvPicPr>
            <a:picLocks noChangeAspect="1" noChangeArrowheads="1"/>
          </p:cNvPicPr>
          <p:nvPr/>
        </p:nvPicPr>
        <p:blipFill>
          <a:blip r:embed="rId6" cstate="print"/>
          <a:srcRect/>
          <a:stretch>
            <a:fillRect/>
          </a:stretch>
        </p:blipFill>
        <p:spPr bwMode="auto">
          <a:xfrm>
            <a:off x="7134225" y="2133600"/>
            <a:ext cx="1600200" cy="1550988"/>
          </a:xfrm>
          <a:prstGeom prst="rect">
            <a:avLst/>
          </a:prstGeom>
          <a:noFill/>
        </p:spPr>
      </p:pic>
      <p:pic>
        <p:nvPicPr>
          <p:cNvPr id="136198" name="Picture 6" descr="pasc4"/>
          <p:cNvPicPr>
            <a:picLocks noChangeAspect="1" noChangeArrowheads="1"/>
          </p:cNvPicPr>
          <p:nvPr/>
        </p:nvPicPr>
        <p:blipFill>
          <a:blip r:embed="rId7" cstate="print"/>
          <a:srcRect/>
          <a:stretch>
            <a:fillRect/>
          </a:stretch>
        </p:blipFill>
        <p:spPr bwMode="auto">
          <a:xfrm>
            <a:off x="4016375" y="4484688"/>
            <a:ext cx="1447800" cy="1447800"/>
          </a:xfrm>
          <a:prstGeom prst="rect">
            <a:avLst/>
          </a:prstGeom>
          <a:noFill/>
        </p:spPr>
      </p:pic>
      <p:pic>
        <p:nvPicPr>
          <p:cNvPr id="136199" name="Picture 7" descr="pasc1"/>
          <p:cNvPicPr>
            <a:picLocks noChangeAspect="1" noChangeArrowheads="1"/>
          </p:cNvPicPr>
          <p:nvPr/>
        </p:nvPicPr>
        <p:blipFill>
          <a:blip r:embed="rId8" cstate="print"/>
          <a:srcRect/>
          <a:stretch>
            <a:fillRect/>
          </a:stretch>
        </p:blipFill>
        <p:spPr bwMode="auto">
          <a:xfrm>
            <a:off x="4057650" y="2192338"/>
            <a:ext cx="1371600" cy="1524000"/>
          </a:xfrm>
          <a:prstGeom prst="rect">
            <a:avLst/>
          </a:prstGeom>
          <a:noFill/>
        </p:spPr>
      </p:pic>
      <p:sp>
        <p:nvSpPr>
          <p:cNvPr id="136200" name="Rectangle 8"/>
          <p:cNvSpPr>
            <a:spLocks noChangeArrowheads="1"/>
          </p:cNvSpPr>
          <p:nvPr/>
        </p:nvSpPr>
        <p:spPr bwMode="auto">
          <a:xfrm>
            <a:off x="2387600" y="1752600"/>
            <a:ext cx="3121025" cy="2389188"/>
          </a:xfrm>
          <a:prstGeom prst="rect">
            <a:avLst/>
          </a:prstGeom>
          <a:noFill/>
          <a:ln w="12700">
            <a:solidFill>
              <a:srgbClr val="FFFFFF"/>
            </a:solidFill>
            <a:miter lim="800000"/>
            <a:headEnd/>
            <a:tailEnd/>
          </a:ln>
          <a:effectLst/>
        </p:spPr>
        <p:txBody>
          <a:bodyPr wrap="none" anchor="ctr"/>
          <a:lstStyle/>
          <a:p>
            <a:endParaRPr lang="en-US"/>
          </a:p>
        </p:txBody>
      </p:sp>
      <p:sp>
        <p:nvSpPr>
          <p:cNvPr id="136201" name="Rectangle 9"/>
          <p:cNvSpPr>
            <a:spLocks noChangeArrowheads="1"/>
          </p:cNvSpPr>
          <p:nvPr/>
        </p:nvSpPr>
        <p:spPr bwMode="auto">
          <a:xfrm>
            <a:off x="2378075" y="4143375"/>
            <a:ext cx="3130550" cy="2209800"/>
          </a:xfrm>
          <a:prstGeom prst="rect">
            <a:avLst/>
          </a:prstGeom>
          <a:noFill/>
          <a:ln w="12700">
            <a:solidFill>
              <a:srgbClr val="FFFFFF"/>
            </a:solidFill>
            <a:miter lim="800000"/>
            <a:headEnd/>
            <a:tailEnd/>
          </a:ln>
          <a:effectLst/>
        </p:spPr>
        <p:txBody>
          <a:bodyPr wrap="none" anchor="ctr"/>
          <a:lstStyle/>
          <a:p>
            <a:endParaRPr lang="en-US"/>
          </a:p>
        </p:txBody>
      </p:sp>
      <p:sp>
        <p:nvSpPr>
          <p:cNvPr id="136202" name="Rectangle 10"/>
          <p:cNvSpPr>
            <a:spLocks noChangeArrowheads="1"/>
          </p:cNvSpPr>
          <p:nvPr/>
        </p:nvSpPr>
        <p:spPr bwMode="auto">
          <a:xfrm>
            <a:off x="5503863" y="1752600"/>
            <a:ext cx="3352800" cy="2390775"/>
          </a:xfrm>
          <a:prstGeom prst="rect">
            <a:avLst/>
          </a:prstGeom>
          <a:noFill/>
          <a:ln w="12700">
            <a:solidFill>
              <a:srgbClr val="FFFFFF"/>
            </a:solidFill>
            <a:miter lim="800000"/>
            <a:headEnd/>
            <a:tailEnd/>
          </a:ln>
          <a:effectLst/>
        </p:spPr>
        <p:txBody>
          <a:bodyPr wrap="none" anchor="ctr"/>
          <a:lstStyle/>
          <a:p>
            <a:endParaRPr lang="en-US"/>
          </a:p>
        </p:txBody>
      </p:sp>
      <p:sp>
        <p:nvSpPr>
          <p:cNvPr id="136203" name="Rectangle 11"/>
          <p:cNvSpPr>
            <a:spLocks noChangeArrowheads="1"/>
          </p:cNvSpPr>
          <p:nvPr/>
        </p:nvSpPr>
        <p:spPr bwMode="auto">
          <a:xfrm>
            <a:off x="5508625" y="4143375"/>
            <a:ext cx="3352800" cy="2209800"/>
          </a:xfrm>
          <a:prstGeom prst="rect">
            <a:avLst/>
          </a:prstGeom>
          <a:noFill/>
          <a:ln w="12700">
            <a:solidFill>
              <a:srgbClr val="FFFFFF"/>
            </a:solidFill>
            <a:miter lim="800000"/>
            <a:headEnd/>
            <a:tailEnd/>
          </a:ln>
          <a:effectLst/>
        </p:spPr>
        <p:txBody>
          <a:bodyPr wrap="none" anchor="ctr"/>
          <a:lstStyle/>
          <a:p>
            <a:endParaRPr lang="en-US"/>
          </a:p>
        </p:txBody>
      </p:sp>
      <p:sp>
        <p:nvSpPr>
          <p:cNvPr id="136204" name="Rectangle 12"/>
          <p:cNvSpPr>
            <a:spLocks noGrp="1" noChangeArrowheads="1"/>
          </p:cNvSpPr>
          <p:nvPr>
            <p:ph type="title"/>
          </p:nvPr>
        </p:nvSpPr>
        <p:spPr>
          <a:xfrm>
            <a:off x="835025" y="138113"/>
            <a:ext cx="8308975" cy="1206500"/>
          </a:xfrm>
        </p:spPr>
        <p:txBody>
          <a:bodyPr>
            <a:normAutofit/>
          </a:bodyPr>
          <a:lstStyle/>
          <a:p>
            <a:r>
              <a:rPr lang="en-US" sz="4000" b="1" dirty="0"/>
              <a:t>Pascal’s Wager: A Venn Diagram</a:t>
            </a:r>
          </a:p>
        </p:txBody>
      </p:sp>
    </p:spTree>
  </p:cSld>
  <p:clrMapOvr>
    <a:masterClrMapping/>
  </p:clrMapOvr>
  <p:transition>
    <p:random/>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10316</TotalTime>
  <Words>5462</Words>
  <Application>Microsoft Office PowerPoint</Application>
  <PresentationFormat>On-screen Show (4:3)</PresentationFormat>
  <Paragraphs>684</Paragraphs>
  <Slides>65</Slides>
  <Notes>61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65</vt:i4>
      </vt:variant>
    </vt:vector>
  </HeadingPairs>
  <TitlesOfParts>
    <vt:vector size="67" baseType="lpstr">
      <vt:lpstr>Trek</vt:lpstr>
      <vt:lpstr>Document</vt:lpstr>
      <vt:lpstr>God Ever Geometrizes: Apologetics in Mathematics</vt:lpstr>
      <vt:lpstr>Slide 2</vt:lpstr>
      <vt:lpstr>God Ever Geometrizes: Apologetics in Mathematics</vt:lpstr>
      <vt:lpstr>Slide 4</vt:lpstr>
      <vt:lpstr> “For the invisible things of him from the creation of the world are clearly seen, being understood by the things that are made, [even] his eternal power and Godhead; so that they are without excuse.” Romans 1:20 (KJV)</vt:lpstr>
      <vt:lpstr>Stephen Hawking</vt:lpstr>
      <vt:lpstr>“PROOFS” of God:  Anselm’s ontological Argument</vt:lpstr>
      <vt:lpstr>Slide 8</vt:lpstr>
      <vt:lpstr>Pascal’s Wager: A Venn Diagram</vt:lpstr>
      <vt:lpstr>God Ever Geometrizes: Apologetics in Mathematics</vt:lpstr>
      <vt:lpstr>In Theory, Theory and Reality are the Same </vt:lpstr>
      <vt:lpstr>Slide 12</vt:lpstr>
      <vt:lpstr>Numbed By  Familiarity?</vt:lpstr>
      <vt:lpstr>Heinrich Hertz </vt:lpstr>
      <vt:lpstr>Revelation?</vt:lpstr>
      <vt:lpstr>God Ever Geometrizes: Apologetics in Mathematics</vt:lpstr>
      <vt:lpstr>FLATLAND: A   Romance of   Many Dimensions</vt:lpstr>
      <vt:lpstr>Flatland by Edwin A. Abbott (1884)</vt:lpstr>
      <vt:lpstr>Flatland by Edwin A. Abbott (1884)</vt:lpstr>
      <vt:lpstr>Flatland by Edwin A. Abbott (1884)</vt:lpstr>
      <vt:lpstr>Flatland by Edwin A. Abbott (1884)</vt:lpstr>
      <vt:lpstr>Flatland by Edwin A. Abbott</vt:lpstr>
      <vt:lpstr>Flatland by Edwin A. Abbott</vt:lpstr>
      <vt:lpstr>The Invisible  Man </vt:lpstr>
      <vt:lpstr>Little Girl Lost</vt:lpstr>
      <vt:lpstr>M Theory</vt:lpstr>
      <vt:lpstr>Slide 27</vt:lpstr>
      <vt:lpstr>Properties of High Dimensions</vt:lpstr>
      <vt:lpstr>Properties of High Dimensions</vt:lpstr>
      <vt:lpstr>Application to Baseball</vt:lpstr>
      <vt:lpstr>Breaking Chains: a Miracle?</vt:lpstr>
      <vt:lpstr>Chains linked in three dimensions can be separated in four. </vt:lpstr>
      <vt:lpstr>Walking Through Walls: A Miracle?</vt:lpstr>
      <vt:lpstr>3-D walls are no obstacle in four spatial dimensions</vt:lpstr>
      <vt:lpstr>Consequences</vt:lpstr>
      <vt:lpstr>God Ever Geometrizes: Apologetics in Mathematics</vt:lpstr>
      <vt:lpstr> “To Infinity and Beyond!”</vt:lpstr>
      <vt:lpstr>INFINITY DICTIONARY</vt:lpstr>
      <vt:lpstr>  Georg  Cantor (1845-1918) </vt:lpstr>
      <vt:lpstr> Cantor’s Work</vt:lpstr>
      <vt:lpstr>  Cantorian Infinities…</vt:lpstr>
      <vt:lpstr>HILBERT’s Hotel</vt:lpstr>
      <vt:lpstr>Slide 43</vt:lpstr>
      <vt:lpstr> Tristram Shandy Paradox</vt:lpstr>
      <vt:lpstr>Tristram Shandy Paradox</vt:lpstr>
      <vt:lpstr> Tristram Shandy Paradox</vt:lpstr>
      <vt:lpstr>to 0  AND BEYOND!</vt:lpstr>
      <vt:lpstr>  Cantorian Infinities…</vt:lpstr>
      <vt:lpstr>… AND BEYOND…</vt:lpstr>
      <vt:lpstr>GRORGE GAMOW and OUR LIMITATIONS</vt:lpstr>
      <vt:lpstr>Slide 51</vt:lpstr>
      <vt:lpstr>MeanwHILE, Over at Rome…</vt:lpstr>
      <vt:lpstr>Cantor’s Belief</vt:lpstr>
      <vt:lpstr>God Ever Geometrizes: Apologetics in Mathematics</vt:lpstr>
      <vt:lpstr>Algorithmic Information THeory</vt:lpstr>
      <vt:lpstr>Stephen Hawking "Gödel and the end of physics“  </vt:lpstr>
      <vt:lpstr>Roger Penrose   Gödel Shows Humans are Not Computers (Turing Machines)</vt:lpstr>
      <vt:lpstr>Things that we can prove don’t exist </vt:lpstr>
      <vt:lpstr>Determinism and Knowability</vt:lpstr>
      <vt:lpstr>Chaitin’s Mystical,  Magical Number.  </vt:lpstr>
      <vt:lpstr>Chaitin=Kolmogorov-Solomonoff Theory</vt:lpstr>
      <vt:lpstr>Slide 62</vt:lpstr>
      <vt:lpstr>Slide 63</vt:lpstr>
      <vt:lpstr>Slide 64</vt:lpstr>
      <vt:lpstr>Slide 65</vt:lpstr>
    </vt:vector>
  </TitlesOfParts>
  <Company>Baylor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DFT’s On Time Scales</dc:title>
  <dc:creator>marksb</dc:creator>
  <cp:lastModifiedBy>marksb</cp:lastModifiedBy>
  <cp:revision>479</cp:revision>
  <dcterms:created xsi:type="dcterms:W3CDTF">2009-09-26T00:43:27Z</dcterms:created>
  <dcterms:modified xsi:type="dcterms:W3CDTF">2009-12-02T02:05:45Z</dcterms:modified>
</cp:coreProperties>
</file>